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9588" cy="990441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 varScale="1">
        <p:scale>
          <a:sx n="41" d="100"/>
          <a:sy n="41" d="100"/>
        </p:scale>
        <p:origin x="-3120" y="-120"/>
      </p:cViewPr>
      <p:guideLst>
        <p:guide orient="horz" pos="3120"/>
        <p:guide pos="21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41025-C5D1-4325-AD1E-92470AEDAACE}" type="datetimeFigureOut">
              <a:rPr kumimoji="1" lang="ja-JP" altLang="en-US" smtClean="0"/>
              <a:t>2014/5/30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66ADE-81FF-4B4B-BA62-E1267A559B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63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243138" y="685800"/>
            <a:ext cx="23733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819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39247" indent="-284325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37302" indent="-227461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592223" indent="-227461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47143" indent="-227461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02064" indent="-22746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56985" indent="-22746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11906" indent="-22746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66827" indent="-22746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fld id="{A7A1F68B-CDD9-4334-A5E8-6534B98F832E}" type="slidenum">
              <a:rPr lang="en-US" altLang="ja-JP">
                <a:solidFill>
                  <a:prstClr val="black"/>
                </a:solidFill>
              </a:rPr>
              <a:pPr/>
              <a:t>1</a:t>
            </a:fld>
            <a:endParaRPr lang="en-US" altLang="ja-JP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469" y="3076084"/>
            <a:ext cx="5830650" cy="2123734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938" y="5612501"/>
            <a:ext cx="4801712" cy="253165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FD0BA-D38B-498E-965C-653A7BE14E3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514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2CC66-6CB5-4126-829C-E960F4A8D53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936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3201" y="396813"/>
            <a:ext cx="1543407" cy="8450496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79" y="396813"/>
            <a:ext cx="4477787" cy="8450496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618DB-6602-481C-9420-FAB7F1D20E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483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CA6E4-6DF5-45CF-8E49-7156849EB66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21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463" y="6364857"/>
            <a:ext cx="5830650" cy="196659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463" y="4198267"/>
            <a:ext cx="5830650" cy="216659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BB0C-1704-427E-914C-8F46CD75394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135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79" y="2311031"/>
            <a:ext cx="3010597" cy="653627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6012" y="2311031"/>
            <a:ext cx="3010597" cy="653627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6D581-9E84-42B3-8FD5-EC19B2F66D6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382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80" y="2217384"/>
            <a:ext cx="3031239" cy="9237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80" y="3141160"/>
            <a:ext cx="3031239" cy="57061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5370" y="2217384"/>
            <a:ext cx="3031239" cy="9237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5370" y="3141160"/>
            <a:ext cx="3031239" cy="57061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1FC4E-A004-4B68-96D8-BA04A0A21EC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182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F19B5-478B-4FF1-8975-E016A2F4F0C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604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5B64E-78E8-452D-8D9B-6367E352B03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094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80" y="393638"/>
            <a:ext cx="2256360" cy="167930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910" y="393638"/>
            <a:ext cx="3834699" cy="84536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80" y="2072943"/>
            <a:ext cx="2256360" cy="67743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7FBF0-D729-41BA-8E96-A40A301A0A5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941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924" y="6933089"/>
            <a:ext cx="4115753" cy="81901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924" y="885682"/>
            <a:ext cx="4115753" cy="59426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924" y="7752108"/>
            <a:ext cx="4115753" cy="1161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67CDB-6434-41E4-AD3D-9E4AAE402BE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837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80" y="396812"/>
            <a:ext cx="6173629" cy="1650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</a:t>
            </a:r>
            <a:r>
              <a:rPr lang="en-US" altLang="ja-JP" smtClean="0"/>
              <a:t> </a:t>
            </a:r>
            <a:r>
              <a:rPr lang="ja-JP" altLang="en-US" smtClean="0"/>
              <a:t>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80" y="2311031"/>
            <a:ext cx="6173629" cy="6536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</a:t>
            </a:r>
            <a:r>
              <a:rPr lang="en-US" altLang="ja-JP" smtClean="0"/>
              <a:t> </a:t>
            </a:r>
            <a:r>
              <a:rPr lang="ja-JP" altLang="en-US" smtClean="0"/>
              <a:t>テキストの書式設定</a:t>
            </a:r>
            <a:endParaRPr lang="en-US" altLang="ja-JP" smtClean="0"/>
          </a:p>
          <a:p>
            <a:pPr lvl="1"/>
            <a:r>
              <a:rPr lang="ja-JP" altLang="en-US" smtClean="0"/>
              <a:t>第</a:t>
            </a:r>
            <a:r>
              <a:rPr lang="en-US" altLang="ja-JP" smtClean="0"/>
              <a:t> 2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2"/>
            <a:r>
              <a:rPr lang="ja-JP" altLang="en-US" smtClean="0"/>
              <a:t>第</a:t>
            </a:r>
            <a:r>
              <a:rPr lang="en-US" altLang="ja-JP" smtClean="0"/>
              <a:t> 3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3"/>
            <a:r>
              <a:rPr lang="ja-JP" altLang="en-US" smtClean="0"/>
              <a:t>第</a:t>
            </a:r>
            <a:r>
              <a:rPr lang="en-US" altLang="ja-JP" smtClean="0"/>
              <a:t> 4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 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79" y="9018731"/>
            <a:ext cx="1600571" cy="688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693" y="9018731"/>
            <a:ext cx="2172203" cy="688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6038" y="9018731"/>
            <a:ext cx="1600571" cy="688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36D147-DB19-4735-8DBC-43EDE03C6E70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378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607" y="6802937"/>
            <a:ext cx="3439321" cy="957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664" y="6790240"/>
            <a:ext cx="908260" cy="93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76361" y="-64"/>
            <a:ext cx="3926840" cy="206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10800" rIns="18000" bIns="10800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ja-JP" altLang="en-US" sz="1200">
                <a:solidFill>
                  <a:srgbClr val="000000"/>
                </a:solidFill>
                <a:ea typeface="HG創英角ｺﾞｼｯｸUB" pitchFamily="49" charset="-128"/>
              </a:rPr>
              <a:t>分子・物質合成プラットフォーム （千歳科学技術大学）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76362" y="273008"/>
            <a:ext cx="5878286" cy="21586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200" i="1">
                <a:solidFill>
                  <a:srgbClr val="808080"/>
                </a:solidFill>
                <a:latin typeface="Lucida Sans Unicode" pitchFamily="34" charset="0"/>
                <a:ea typeface="Osaka" pitchFamily="-84" charset="-128"/>
              </a:rPr>
              <a:t>Molecule &amp; Material Synthesis/Chitose Institute of Science and Technology</a:t>
            </a:r>
            <a:endParaRPr lang="en-US" altLang="ja-JP" sz="1200" i="1">
              <a:solidFill>
                <a:srgbClr val="808080"/>
              </a:solidFill>
              <a:latin typeface="Lucida Sans Unicode" pitchFamily="34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199912" y="508819"/>
            <a:ext cx="2254772" cy="26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ja-JP" altLang="en-US" sz="1600">
                <a:solidFill>
                  <a:srgbClr val="000000"/>
                </a:solidFill>
                <a:latin typeface="HG創英角ｺﾞｼｯｸUB" pitchFamily="49" charset="-128"/>
                <a:ea typeface="HG創英角ｺﾞｼｯｸUB" pitchFamily="49" charset="-128"/>
              </a:rPr>
              <a:t>平成</a:t>
            </a:r>
            <a:r>
              <a:rPr lang="en-US" altLang="ja-JP" sz="1600">
                <a:solidFill>
                  <a:srgbClr val="000000"/>
                </a:solidFill>
                <a:latin typeface="HG創英角ｺﾞｼｯｸUB" pitchFamily="49" charset="-128"/>
                <a:ea typeface="HG創英角ｺﾞｼｯｸUB" pitchFamily="49" charset="-128"/>
              </a:rPr>
              <a:t>25</a:t>
            </a:r>
            <a:r>
              <a:rPr lang="ja-JP" altLang="en-US" sz="1600">
                <a:solidFill>
                  <a:srgbClr val="000000"/>
                </a:solidFill>
                <a:latin typeface="HG創英角ｺﾞｼｯｸUB" pitchFamily="49" charset="-128"/>
                <a:ea typeface="HG創英角ｺﾞｼｯｸUB" pitchFamily="49" charset="-128"/>
              </a:rPr>
              <a:t>年度トピックス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02559" y="775475"/>
            <a:ext cx="4755592" cy="26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10800" rIns="18000" bIns="10800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ja-JP" altLang="en-US" sz="1600" dirty="0">
                <a:solidFill>
                  <a:srgbClr val="000000"/>
                </a:solidFill>
                <a:ea typeface="HG創英角ｺﾞｼｯｸUB" pitchFamily="49" charset="-128"/>
              </a:rPr>
              <a:t>分子・物質合成プラットフォームにおける利用成果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04908" y="1136471"/>
            <a:ext cx="612281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r" fontAlgn="base">
              <a:spcBef>
                <a:spcPct val="100000"/>
              </a:spcBef>
              <a:spcAft>
                <a:spcPct val="0"/>
              </a:spcAft>
              <a:buFontTx/>
              <a:buNone/>
            </a:pPr>
            <a:r>
              <a:rPr lang="en-US" altLang="ja-JP" sz="1800" dirty="0">
                <a:solidFill>
                  <a:srgbClr val="000000"/>
                </a:solidFill>
                <a:latin typeface="HG創英角ｺﾞｼｯｸUB" pitchFamily="49" charset="-128"/>
                <a:ea typeface="HG創英角ｺﾞｼｯｸUB" pitchFamily="49" charset="-128"/>
              </a:rPr>
              <a:t>QCM</a:t>
            </a:r>
            <a:r>
              <a:rPr lang="ja-JP" altLang="en-US" sz="1800" dirty="0">
                <a:solidFill>
                  <a:srgbClr val="000000"/>
                </a:solidFill>
                <a:latin typeface="HG創英角ｺﾞｼｯｸUB" pitchFamily="49" charset="-128"/>
                <a:ea typeface="HG創英角ｺﾞｼｯｸUB" pitchFamily="49" charset="-128"/>
              </a:rPr>
              <a:t>センサー脂質膜塗布法の開発とコク定量化への応用　　　　　　　　　　　</a:t>
            </a:r>
            <a:r>
              <a:rPr lang="en-US" altLang="ja-JP" sz="1400" dirty="0">
                <a:solidFill>
                  <a:srgbClr val="000000"/>
                </a:solidFill>
                <a:latin typeface="ＭＳ 明朝" pitchFamily="17" charset="-128"/>
                <a:ea typeface="ＭＳ 明朝" pitchFamily="17" charset="-128"/>
              </a:rPr>
              <a:t>(</a:t>
            </a:r>
            <a:r>
              <a:rPr lang="ja-JP" altLang="en-US" sz="1400" dirty="0">
                <a:solidFill>
                  <a:srgbClr val="000000"/>
                </a:solidFill>
                <a:latin typeface="ＭＳ 明朝" pitchFamily="17" charset="-128"/>
                <a:ea typeface="ＭＳ 明朝" pitchFamily="17" charset="-128"/>
              </a:rPr>
              <a:t>課題番号：</a:t>
            </a:r>
            <a:r>
              <a:rPr lang="en-US" altLang="ja-JP" sz="1400" dirty="0">
                <a:solidFill>
                  <a:srgbClr val="000000"/>
                </a:solidFill>
                <a:latin typeface="ＭＳ 明朝" pitchFamily="17" charset="-128"/>
                <a:ea typeface="ＭＳ 明朝" pitchFamily="17" charset="-128"/>
              </a:rPr>
              <a:t>S-13-CT-0004)</a:t>
            </a:r>
            <a:endParaRPr lang="ja-JP" altLang="en-US" sz="1800" dirty="0">
              <a:solidFill>
                <a:srgbClr val="000000"/>
              </a:solidFill>
              <a:latin typeface="HG創英角ｺﾞｼｯｸUB" pitchFamily="49" charset="-128"/>
              <a:ea typeface="HG創英角ｺﾞｼｯｸUB" pitchFamily="49" charset="-128"/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582586" y="1784067"/>
            <a:ext cx="2089634" cy="409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ja-JP" altLang="en-US" sz="1200" dirty="0">
                <a:solidFill>
                  <a:srgbClr val="000000"/>
                </a:solidFill>
                <a:latin typeface="ＭＳ 明朝" pitchFamily="17" charset="-128"/>
                <a:ea typeface="ＭＳ 明朝" pitchFamily="17" charset="-128"/>
              </a:rPr>
              <a:t>日本電波工業株式会社</a:t>
            </a:r>
            <a:endParaRPr lang="en-US" altLang="ja-JP" sz="1200" dirty="0">
              <a:solidFill>
                <a:srgbClr val="000000"/>
              </a:solidFill>
              <a:latin typeface="ＭＳ 明朝" pitchFamily="17" charset="-128"/>
              <a:ea typeface="ＭＳ 明朝" pitchFamily="17" charset="-128"/>
            </a:endParaRP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ja-JP" altLang="en-US" sz="1200" dirty="0">
                <a:solidFill>
                  <a:srgbClr val="000000"/>
                </a:solidFill>
                <a:latin typeface="ＭＳ 明朝" pitchFamily="17" charset="-128"/>
                <a:ea typeface="ＭＳ 明朝" pitchFamily="17" charset="-128"/>
              </a:rPr>
              <a:t>忍　和歌子</a:t>
            </a:r>
            <a:endParaRPr lang="en-US" altLang="ja-JP" sz="1200" dirty="0">
              <a:solidFill>
                <a:srgbClr val="000000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328691" y="1928505"/>
            <a:ext cx="3871221" cy="2320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400" b="1" dirty="0">
                <a:solidFill>
                  <a:srgbClr val="000000"/>
                </a:solidFill>
                <a:latin typeface="ＭＳ 明朝" pitchFamily="17" charset="-128"/>
                <a:ea typeface="ＭＳ 明朝" pitchFamily="17" charset="-128"/>
              </a:rPr>
              <a:t>【</a:t>
            </a:r>
            <a:r>
              <a:rPr lang="ja-JP" altLang="en-US" sz="1400" b="1" dirty="0">
                <a:solidFill>
                  <a:srgbClr val="000000"/>
                </a:solidFill>
                <a:latin typeface="ＭＳ 明朝" pitchFamily="17" charset="-128"/>
                <a:ea typeface="ＭＳ 明朝" pitchFamily="17" charset="-128"/>
              </a:rPr>
              <a:t>研究目的</a:t>
            </a:r>
            <a:r>
              <a:rPr lang="en-US" altLang="ja-JP" sz="1400" b="1" dirty="0">
                <a:solidFill>
                  <a:srgbClr val="000000"/>
                </a:solidFill>
                <a:latin typeface="ＭＳ 明朝" pitchFamily="17" charset="-128"/>
                <a:ea typeface="ＭＳ 明朝" pitchFamily="17" charset="-128"/>
              </a:rPr>
              <a:t>】</a:t>
            </a:r>
          </a:p>
          <a:p>
            <a:pPr algn="just" fontAlgn="base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ja-JP" altLang="en-US" sz="1200" dirty="0">
                <a:solidFill>
                  <a:srgbClr val="000000"/>
                </a:solidFill>
                <a:latin typeface="ＭＳ 明朝" pitchFamily="17" charset="-128"/>
                <a:ea typeface="ＭＳ 明朝" pitchFamily="17" charset="-128"/>
              </a:rPr>
              <a:t>　人間の舌はコクを苦味や渋味、甘味などの「味成分」の吸着量で判断している。そこで微量な質量を計測できる</a:t>
            </a:r>
            <a:r>
              <a:rPr lang="en-US" altLang="ja-JP" sz="1200" dirty="0">
                <a:solidFill>
                  <a:srgbClr val="000000"/>
                </a:solidFill>
                <a:latin typeface="ＭＳ 明朝" pitchFamily="17" charset="-128"/>
                <a:ea typeface="ＭＳ 明朝" pitchFamily="17" charset="-128"/>
              </a:rPr>
              <a:t>Quartz Crystal Microbalance</a:t>
            </a:r>
            <a:r>
              <a:rPr lang="ja-JP" altLang="en-US" sz="1200" dirty="0">
                <a:solidFill>
                  <a:srgbClr val="000000"/>
                </a:solidFill>
                <a:latin typeface="ＭＳ 明朝" pitchFamily="17" charset="-128"/>
                <a:ea typeface="ＭＳ 明朝" pitchFamily="17" charset="-128"/>
              </a:rPr>
              <a:t>（</a:t>
            </a:r>
            <a:r>
              <a:rPr lang="en-US" altLang="ja-JP" sz="1200" dirty="0">
                <a:solidFill>
                  <a:srgbClr val="000000"/>
                </a:solidFill>
                <a:latin typeface="ＭＳ 明朝" pitchFamily="17" charset="-128"/>
                <a:ea typeface="ＭＳ 明朝" pitchFamily="17" charset="-128"/>
              </a:rPr>
              <a:t>QCM</a:t>
            </a:r>
            <a:r>
              <a:rPr lang="ja-JP" altLang="en-US" sz="1200" dirty="0">
                <a:solidFill>
                  <a:srgbClr val="000000"/>
                </a:solidFill>
                <a:latin typeface="ＭＳ 明朝" pitchFamily="17" charset="-128"/>
                <a:ea typeface="ＭＳ 明朝" pitchFamily="17" charset="-128"/>
              </a:rPr>
              <a:t>）システム（図１）を用い、味成分の吸着量を計測すればコクの定量化が可能になると考えた。今回舌の細胞膜を模倣した脂質膜をセンサー上に塗布して味覚センサーとし（図２）、サッポロビール㈱と共同で実際にビールのコクが計測できるか検討した。</a:t>
            </a:r>
            <a:endParaRPr lang="en-US" altLang="ja-JP" sz="1200" dirty="0">
              <a:solidFill>
                <a:srgbClr val="000000"/>
              </a:solidFill>
              <a:latin typeface="ＭＳ 明朝" pitchFamily="17" charset="-128"/>
              <a:ea typeface="ＭＳ 明朝" pitchFamily="17" charset="-128"/>
            </a:endParaRPr>
          </a:p>
          <a:p>
            <a:pPr algn="just" fontAlgn="base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ja-JP" altLang="en-US" sz="1200" dirty="0">
              <a:solidFill>
                <a:srgbClr val="000000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7179" name="Rectangle 18"/>
          <p:cNvSpPr>
            <a:spLocks noChangeArrowheads="1"/>
          </p:cNvSpPr>
          <p:nvPr/>
        </p:nvSpPr>
        <p:spPr bwMode="auto">
          <a:xfrm>
            <a:off x="4271364" y="3730030"/>
            <a:ext cx="2521534" cy="358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tIns="9000" bIns="360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dirty="0">
                <a:solidFill>
                  <a:srgbClr val="000000"/>
                </a:solidFill>
                <a:latin typeface="ＭＳ 明朝" pitchFamily="17" charset="-128"/>
                <a:ea typeface="ＭＳ 明朝" pitchFamily="17" charset="-128"/>
              </a:rPr>
              <a:t>図１：</a:t>
            </a:r>
            <a:r>
              <a:rPr lang="en-US" altLang="ja-JP" sz="900" dirty="0">
                <a:solidFill>
                  <a:srgbClr val="000000"/>
                </a:solidFill>
                <a:latin typeface="ＭＳ 明朝" pitchFamily="17" charset="-128"/>
                <a:ea typeface="ＭＳ 明朝" pitchFamily="17" charset="-128"/>
              </a:rPr>
              <a:t>QCM</a:t>
            </a:r>
            <a:r>
              <a:rPr lang="ja-JP" altLang="en-US" sz="900" dirty="0">
                <a:solidFill>
                  <a:srgbClr val="000000"/>
                </a:solidFill>
                <a:latin typeface="ＭＳ 明朝" pitchFamily="17" charset="-128"/>
                <a:ea typeface="ＭＳ 明朝" pitchFamily="17" charset="-128"/>
              </a:rPr>
              <a:t>システム（日本電波工業㈱）</a:t>
            </a:r>
            <a:endParaRPr lang="en-US" altLang="ja-JP" sz="1800" dirty="0">
              <a:solidFill>
                <a:srgbClr val="000000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7180" name="Rectangle 18"/>
          <p:cNvSpPr>
            <a:spLocks noChangeArrowheads="1"/>
          </p:cNvSpPr>
          <p:nvPr/>
        </p:nvSpPr>
        <p:spPr bwMode="auto">
          <a:xfrm>
            <a:off x="5111347" y="6815635"/>
            <a:ext cx="1441784" cy="685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tIns="9000" bIns="360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>
                <a:solidFill>
                  <a:srgbClr val="000000"/>
                </a:solidFill>
                <a:latin typeface="ＭＳ 明朝" pitchFamily="17" charset="-128"/>
                <a:ea typeface="ＭＳ 明朝" pitchFamily="17" charset="-128"/>
              </a:rPr>
              <a:t>図</a:t>
            </a:r>
            <a:r>
              <a:rPr lang="ja-JP" altLang="en-US" sz="900">
                <a:solidFill>
                  <a:srgbClr val="000000"/>
                </a:solidFill>
                <a:latin typeface="ＭＳ 明朝" pitchFamily="17" charset="-128"/>
                <a:ea typeface="ＭＳ 明朝" pitchFamily="17" charset="-128"/>
              </a:rPr>
              <a:t>３</a:t>
            </a:r>
            <a:r>
              <a:rPr lang="en-US" altLang="en-US" sz="900">
                <a:solidFill>
                  <a:srgbClr val="000000"/>
                </a:solidFill>
                <a:latin typeface="ＭＳ 明朝" pitchFamily="17" charset="-128"/>
                <a:ea typeface="ＭＳ 明朝" pitchFamily="17" charset="-128"/>
              </a:rPr>
              <a:t>：</a:t>
            </a:r>
            <a:r>
              <a:rPr lang="en-US" altLang="ja-JP" sz="900">
                <a:solidFill>
                  <a:srgbClr val="000000"/>
                </a:solidFill>
                <a:latin typeface="ＭＳ 明朝" pitchFamily="17" charset="-128"/>
                <a:ea typeface="ＭＳ 明朝" pitchFamily="17" charset="-128"/>
              </a:rPr>
              <a:t>QCM</a:t>
            </a:r>
            <a:r>
              <a:rPr lang="ja-JP" altLang="en-US" sz="900">
                <a:solidFill>
                  <a:srgbClr val="000000"/>
                </a:solidFill>
                <a:latin typeface="ＭＳ 明朝" pitchFamily="17" charset="-128"/>
                <a:ea typeface="ＭＳ 明朝" pitchFamily="17" charset="-128"/>
              </a:rPr>
              <a:t>センサー電極部（左）と脂質溶液塗布後の金電極表面の顕微鏡写真。条件検討前（中央）、検討後（右）</a:t>
            </a:r>
            <a:endParaRPr lang="en-US" altLang="ja-JP" sz="1800">
              <a:solidFill>
                <a:srgbClr val="000000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pic>
        <p:nvPicPr>
          <p:cNvPr id="7181" name="Picture 2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313" y="7852107"/>
            <a:ext cx="1130562" cy="619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2" name="Text Box 10"/>
          <p:cNvSpPr txBox="1">
            <a:spLocks noChangeArrowheads="1"/>
          </p:cNvSpPr>
          <p:nvPr/>
        </p:nvSpPr>
        <p:spPr bwMode="auto">
          <a:xfrm>
            <a:off x="290581" y="3914148"/>
            <a:ext cx="4363460" cy="283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400" b="1" dirty="0">
                <a:solidFill>
                  <a:srgbClr val="000000"/>
                </a:solidFill>
                <a:latin typeface="ＭＳ 明朝" pitchFamily="17" charset="-128"/>
                <a:ea typeface="ＭＳ 明朝" pitchFamily="17" charset="-128"/>
              </a:rPr>
              <a:t>【</a:t>
            </a:r>
            <a:r>
              <a:rPr lang="ja-JP" altLang="en-US" sz="1400" b="1" dirty="0">
                <a:solidFill>
                  <a:srgbClr val="000000"/>
                </a:solidFill>
                <a:latin typeface="ＭＳ 明朝" pitchFamily="17" charset="-128"/>
                <a:ea typeface="ＭＳ 明朝" pitchFamily="17" charset="-128"/>
              </a:rPr>
              <a:t>成　　果</a:t>
            </a:r>
            <a:r>
              <a:rPr lang="en-US" altLang="ja-JP" sz="1400" b="1" dirty="0">
                <a:solidFill>
                  <a:srgbClr val="000000"/>
                </a:solidFill>
                <a:latin typeface="ＭＳ 明朝" pitchFamily="17" charset="-128"/>
                <a:ea typeface="ＭＳ 明朝" pitchFamily="17" charset="-128"/>
              </a:rPr>
              <a:t>】</a:t>
            </a:r>
          </a:p>
          <a:p>
            <a:pPr algn="just" fontAlgn="base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ja-JP" altLang="en-US" sz="1100" dirty="0">
                <a:solidFill>
                  <a:srgbClr val="000000"/>
                </a:solidFill>
                <a:latin typeface="ＭＳ 明朝" pitchFamily="17" charset="-128"/>
                <a:ea typeface="ＭＳ 明朝" pitchFamily="17" charset="-128"/>
              </a:rPr>
              <a:t>　</a:t>
            </a:r>
            <a:r>
              <a:rPr lang="en-US" altLang="ja-JP" sz="1200" dirty="0">
                <a:solidFill>
                  <a:srgbClr val="000000"/>
                </a:solidFill>
                <a:latin typeface="ＭＳ 明朝" pitchFamily="17" charset="-128"/>
                <a:ea typeface="ＭＳ 明朝" pitchFamily="17" charset="-128"/>
              </a:rPr>
              <a:t>QCM</a:t>
            </a:r>
            <a:r>
              <a:rPr lang="ja-JP" altLang="en-US" sz="1200" dirty="0">
                <a:solidFill>
                  <a:srgbClr val="000000"/>
                </a:solidFill>
                <a:latin typeface="ＭＳ 明朝" pitchFamily="17" charset="-128"/>
                <a:ea typeface="ＭＳ 明朝" pitchFamily="17" charset="-128"/>
              </a:rPr>
              <a:t>センサーは水晶片上に金薄膜を蒸着したものである（図３左）。この表面に均一に脂質膜を形成するためにはスピンコーターの使用が最適と考えた。脂質溶液をクロロホルムを溶媒として</a:t>
            </a:r>
            <a:r>
              <a:rPr lang="en-US" altLang="ja-JP" sz="1200" dirty="0">
                <a:solidFill>
                  <a:srgbClr val="000000"/>
                </a:solidFill>
                <a:latin typeface="ＭＳ 明朝" pitchFamily="17" charset="-128"/>
                <a:ea typeface="ＭＳ 明朝" pitchFamily="17" charset="-128"/>
              </a:rPr>
              <a:t>1mg/mL</a:t>
            </a:r>
            <a:r>
              <a:rPr lang="ja-JP" altLang="en-US" sz="1200" dirty="0">
                <a:solidFill>
                  <a:srgbClr val="000000"/>
                </a:solidFill>
                <a:latin typeface="ＭＳ 明朝" pitchFamily="17" charset="-128"/>
                <a:ea typeface="ＭＳ 明朝" pitchFamily="17" charset="-128"/>
              </a:rPr>
              <a:t>濃度に調製後、スピンコーター回転中に電極中心部に</a:t>
            </a:r>
            <a:r>
              <a:rPr lang="en-US" altLang="ja-JP" sz="1200" dirty="0">
                <a:solidFill>
                  <a:srgbClr val="000000"/>
                </a:solidFill>
                <a:latin typeface="ＭＳ 明朝" pitchFamily="17" charset="-128"/>
                <a:ea typeface="ＭＳ 明朝" pitchFamily="17" charset="-128"/>
              </a:rPr>
              <a:t>10uL</a:t>
            </a:r>
            <a:r>
              <a:rPr lang="ja-JP" altLang="en-US" sz="1200" dirty="0">
                <a:solidFill>
                  <a:srgbClr val="000000"/>
                </a:solidFill>
                <a:latin typeface="ＭＳ 明朝" pitchFamily="17" charset="-128"/>
                <a:ea typeface="ＭＳ 明朝" pitchFamily="17" charset="-128"/>
              </a:rPr>
              <a:t>滴下した。顕微鏡で表面観察を行ったところ、検討前は膜表面にムラが見られていたが（図３中央）、滴下時の回転数を</a:t>
            </a:r>
            <a:r>
              <a:rPr lang="en-US" altLang="ja-JP" sz="1200" dirty="0">
                <a:solidFill>
                  <a:srgbClr val="000000"/>
                </a:solidFill>
                <a:latin typeface="ＭＳ 明朝" pitchFamily="17" charset="-128"/>
                <a:ea typeface="ＭＳ 明朝" pitchFamily="17" charset="-128"/>
              </a:rPr>
              <a:t>2000rpm</a:t>
            </a:r>
            <a:r>
              <a:rPr lang="ja-JP" altLang="en-US" sz="1200" dirty="0">
                <a:solidFill>
                  <a:srgbClr val="000000"/>
                </a:solidFill>
                <a:latin typeface="ＭＳ 明朝" pitchFamily="17" charset="-128"/>
                <a:ea typeface="ＭＳ 明朝" pitchFamily="17" charset="-128"/>
              </a:rPr>
              <a:t>から</a:t>
            </a:r>
            <a:r>
              <a:rPr lang="en-US" altLang="ja-JP" sz="1200" dirty="0">
                <a:solidFill>
                  <a:srgbClr val="000000"/>
                </a:solidFill>
                <a:latin typeface="ＭＳ 明朝" pitchFamily="17" charset="-128"/>
                <a:ea typeface="ＭＳ 明朝" pitchFamily="17" charset="-128"/>
              </a:rPr>
              <a:t>4000rpm</a:t>
            </a:r>
            <a:r>
              <a:rPr lang="ja-JP" altLang="en-US" sz="1200" dirty="0">
                <a:solidFill>
                  <a:srgbClr val="000000"/>
                </a:solidFill>
                <a:latin typeface="ＭＳ 明朝" pitchFamily="17" charset="-128"/>
                <a:ea typeface="ＭＳ 明朝" pitchFamily="17" charset="-128"/>
              </a:rPr>
              <a:t>に上げることでムラが解消されて均一となることが分かった（図３右）。この味覚センサーを用いてビール</a:t>
            </a:r>
            <a:r>
              <a:rPr lang="en-US" altLang="ja-JP" sz="1200" dirty="0">
                <a:solidFill>
                  <a:srgbClr val="000000"/>
                </a:solidFill>
                <a:latin typeface="ＭＳ 明朝" pitchFamily="17" charset="-128"/>
                <a:ea typeface="ＭＳ 明朝" pitchFamily="17" charset="-128"/>
              </a:rPr>
              <a:t>8</a:t>
            </a:r>
            <a:r>
              <a:rPr lang="ja-JP" altLang="en-US" sz="1200" dirty="0">
                <a:solidFill>
                  <a:srgbClr val="000000"/>
                </a:solidFill>
                <a:latin typeface="ＭＳ 明朝" pitchFamily="17" charset="-128"/>
                <a:ea typeface="ＭＳ 明朝" pitchFamily="17" charset="-128"/>
              </a:rPr>
              <a:t>銘柄の周波数変化量を計測してコクの量とし（図４）官能試験と比較した結果、相関値が</a:t>
            </a:r>
            <a:r>
              <a:rPr lang="en-US" altLang="ja-JP" sz="1200" dirty="0">
                <a:solidFill>
                  <a:srgbClr val="000000"/>
                </a:solidFill>
                <a:latin typeface="ＭＳ 明朝" pitchFamily="17" charset="-128"/>
                <a:ea typeface="ＭＳ 明朝" pitchFamily="17" charset="-128"/>
              </a:rPr>
              <a:t>0.86</a:t>
            </a:r>
            <a:r>
              <a:rPr lang="ja-JP" altLang="en-US" sz="1200" dirty="0">
                <a:solidFill>
                  <a:srgbClr val="000000"/>
                </a:solidFill>
                <a:latin typeface="ＭＳ 明朝" pitchFamily="17" charset="-128"/>
                <a:ea typeface="ＭＳ 明朝" pitchFamily="17" charset="-128"/>
              </a:rPr>
              <a:t>と高いことが分かった（図５）。これは従来法と比較しても高値であり本センサーによるコク定量の実用化可能性が示された。</a:t>
            </a:r>
            <a:endParaRPr lang="en-US" altLang="ja-JP" sz="1200" dirty="0">
              <a:solidFill>
                <a:srgbClr val="000000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7183" name="Rectangle 18"/>
          <p:cNvSpPr>
            <a:spLocks noChangeArrowheads="1"/>
          </p:cNvSpPr>
          <p:nvPr/>
        </p:nvSpPr>
        <p:spPr bwMode="auto">
          <a:xfrm>
            <a:off x="4774718" y="5904555"/>
            <a:ext cx="1751418" cy="296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tIns="9000" bIns="360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>
                <a:solidFill>
                  <a:srgbClr val="000000"/>
                </a:solidFill>
                <a:latin typeface="Times New Roman" pitchFamily="18" charset="0"/>
                <a:ea typeface="ＭＳ 明朝" pitchFamily="17" charset="-128"/>
              </a:rPr>
              <a:t>図</a:t>
            </a:r>
            <a:r>
              <a:rPr lang="ja-JP" altLang="en-US" sz="900">
                <a:solidFill>
                  <a:srgbClr val="000000"/>
                </a:solidFill>
                <a:latin typeface="Times New Roman" pitchFamily="18" charset="0"/>
                <a:ea typeface="ＭＳ 明朝" pitchFamily="17" charset="-128"/>
              </a:rPr>
              <a:t>２</a:t>
            </a:r>
            <a:r>
              <a:rPr lang="en-US" altLang="en-US" sz="900">
                <a:solidFill>
                  <a:srgbClr val="000000"/>
                </a:solidFill>
                <a:latin typeface="Times New Roman" pitchFamily="18" charset="0"/>
                <a:ea typeface="ＭＳ 明朝" pitchFamily="17" charset="-128"/>
              </a:rPr>
              <a:t>：</a:t>
            </a:r>
            <a:r>
              <a:rPr lang="ja-JP" altLang="en-US" sz="900">
                <a:solidFill>
                  <a:srgbClr val="000000"/>
                </a:solidFill>
                <a:latin typeface="Times New Roman" pitchFamily="18" charset="0"/>
                <a:ea typeface="ＭＳ 明朝" pitchFamily="17" charset="-128"/>
              </a:rPr>
              <a:t>味覚センサー模式図</a:t>
            </a:r>
            <a:endParaRPr lang="en-US" altLang="ja-JP" sz="1800">
              <a:solidFill>
                <a:srgbClr val="000000"/>
              </a:solidFill>
              <a:ea typeface="ＭＳ 明朝" pitchFamily="17" charset="-128"/>
            </a:endParaRPr>
          </a:p>
        </p:txBody>
      </p:sp>
      <p:cxnSp>
        <p:nvCxnSpPr>
          <p:cNvPr id="4" name="直線矢印コネクタ 3"/>
          <p:cNvCxnSpPr/>
          <p:nvPr/>
        </p:nvCxnSpPr>
        <p:spPr>
          <a:xfrm flipV="1">
            <a:off x="1065460" y="7091816"/>
            <a:ext cx="811400" cy="380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185" name="Rectangle 18"/>
          <p:cNvSpPr>
            <a:spLocks noChangeArrowheads="1"/>
          </p:cNvSpPr>
          <p:nvPr/>
        </p:nvSpPr>
        <p:spPr bwMode="auto">
          <a:xfrm>
            <a:off x="5532133" y="8499700"/>
            <a:ext cx="1097217" cy="892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tIns="9000" bIns="360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>
                <a:solidFill>
                  <a:srgbClr val="000000"/>
                </a:solidFill>
                <a:latin typeface="ＭＳ 明朝" pitchFamily="17" charset="-128"/>
                <a:ea typeface="ＭＳ 明朝" pitchFamily="17" charset="-128"/>
              </a:rPr>
              <a:t>図</a:t>
            </a:r>
            <a:r>
              <a:rPr lang="ja-JP" altLang="en-US" sz="900">
                <a:solidFill>
                  <a:srgbClr val="000000"/>
                </a:solidFill>
                <a:latin typeface="ＭＳ 明朝" pitchFamily="17" charset="-128"/>
                <a:ea typeface="ＭＳ 明朝" pitchFamily="17" charset="-128"/>
              </a:rPr>
              <a:t>５</a:t>
            </a:r>
            <a:r>
              <a:rPr lang="en-US" altLang="en-US" sz="900">
                <a:solidFill>
                  <a:srgbClr val="000000"/>
                </a:solidFill>
                <a:latin typeface="ＭＳ 明朝" pitchFamily="17" charset="-128"/>
                <a:ea typeface="ＭＳ 明朝" pitchFamily="17" charset="-128"/>
              </a:rPr>
              <a:t>：</a:t>
            </a:r>
            <a:r>
              <a:rPr lang="ja-JP" altLang="en-US" sz="900">
                <a:solidFill>
                  <a:srgbClr val="000000"/>
                </a:solidFill>
                <a:latin typeface="ＭＳ 明朝" pitchFamily="17" charset="-128"/>
                <a:ea typeface="ＭＳ 明朝" pitchFamily="17" charset="-128"/>
              </a:rPr>
              <a:t>ビール</a:t>
            </a:r>
            <a:r>
              <a:rPr lang="en-US" altLang="ja-JP" sz="900">
                <a:solidFill>
                  <a:srgbClr val="000000"/>
                </a:solidFill>
                <a:latin typeface="ＭＳ 明朝" pitchFamily="17" charset="-128"/>
                <a:ea typeface="ＭＳ 明朝" pitchFamily="17" charset="-128"/>
              </a:rPr>
              <a:t>8</a:t>
            </a:r>
            <a:r>
              <a:rPr lang="ja-JP" altLang="en-US" sz="900">
                <a:solidFill>
                  <a:srgbClr val="000000"/>
                </a:solidFill>
                <a:latin typeface="ＭＳ 明朝" pitchFamily="17" charset="-128"/>
                <a:ea typeface="ＭＳ 明朝" pitchFamily="17" charset="-128"/>
              </a:rPr>
              <a:t>銘柄の味覚センサーと官能試験の相関</a:t>
            </a:r>
            <a:endParaRPr lang="en-US" altLang="ja-JP" sz="1800">
              <a:solidFill>
                <a:srgbClr val="000000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7186" name="正方形/長方形 2"/>
          <p:cNvSpPr>
            <a:spLocks noChangeArrowheads="1"/>
          </p:cNvSpPr>
          <p:nvPr/>
        </p:nvSpPr>
        <p:spPr bwMode="auto">
          <a:xfrm>
            <a:off x="476362" y="9507602"/>
            <a:ext cx="4712791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ja-JP" altLang="en-US" sz="900">
                <a:solidFill>
                  <a:srgbClr val="000000"/>
                </a:solidFill>
              </a:rPr>
              <a:t>第</a:t>
            </a:r>
            <a:r>
              <a:rPr lang="en-US" altLang="ja-JP" sz="900">
                <a:solidFill>
                  <a:srgbClr val="000000"/>
                </a:solidFill>
              </a:rPr>
              <a:t>47</a:t>
            </a:r>
            <a:r>
              <a:rPr lang="ja-JP" altLang="en-US" sz="900">
                <a:solidFill>
                  <a:srgbClr val="000000"/>
                </a:solidFill>
              </a:rPr>
              <a:t>回 味と匂学会　</a:t>
            </a:r>
            <a:r>
              <a:rPr lang="en-US" altLang="ja-JP" sz="900">
                <a:solidFill>
                  <a:srgbClr val="000000"/>
                </a:solidFill>
              </a:rPr>
              <a:t>2013</a:t>
            </a:r>
            <a:r>
              <a:rPr lang="ja-JP" altLang="en-US" sz="900">
                <a:solidFill>
                  <a:srgbClr val="000000"/>
                </a:solidFill>
              </a:rPr>
              <a:t>年</a:t>
            </a:r>
            <a:r>
              <a:rPr lang="en-US" altLang="ja-JP" sz="900">
                <a:solidFill>
                  <a:srgbClr val="000000"/>
                </a:solidFill>
              </a:rPr>
              <a:t>9</a:t>
            </a:r>
            <a:r>
              <a:rPr lang="ja-JP" altLang="en-US" sz="900">
                <a:solidFill>
                  <a:srgbClr val="000000"/>
                </a:solidFill>
              </a:rPr>
              <a:t>月　仙台　（サッポロビール㈱と共同発表）</a:t>
            </a:r>
            <a:endParaRPr lang="en-US" altLang="ja-JP" sz="900">
              <a:solidFill>
                <a:srgbClr val="000000"/>
              </a:solidFill>
            </a:endParaRPr>
          </a:p>
          <a:p>
            <a:pPr fontAlgn="base">
              <a:spcAft>
                <a:spcPct val="0"/>
              </a:spcAft>
            </a:pPr>
            <a:r>
              <a:rPr lang="en-US" altLang="ja-JP" sz="900">
                <a:solidFill>
                  <a:srgbClr val="000000"/>
                </a:solidFill>
              </a:rPr>
              <a:t>CEATEC Japan 2013</a:t>
            </a:r>
            <a:r>
              <a:rPr lang="ja-JP" altLang="en-US" sz="900">
                <a:solidFill>
                  <a:srgbClr val="000000"/>
                </a:solidFill>
              </a:rPr>
              <a:t>　</a:t>
            </a:r>
            <a:r>
              <a:rPr lang="en-US" altLang="ja-JP" sz="900">
                <a:solidFill>
                  <a:srgbClr val="000000"/>
                </a:solidFill>
              </a:rPr>
              <a:t>2013</a:t>
            </a:r>
            <a:r>
              <a:rPr lang="ja-JP" altLang="en-US" sz="900">
                <a:solidFill>
                  <a:srgbClr val="000000"/>
                </a:solidFill>
              </a:rPr>
              <a:t>年</a:t>
            </a:r>
            <a:r>
              <a:rPr lang="en-US" altLang="ja-JP" sz="900">
                <a:solidFill>
                  <a:srgbClr val="000000"/>
                </a:solidFill>
              </a:rPr>
              <a:t>10</a:t>
            </a:r>
            <a:r>
              <a:rPr lang="ja-JP" altLang="en-US" sz="900">
                <a:solidFill>
                  <a:srgbClr val="000000"/>
                </a:solidFill>
              </a:rPr>
              <a:t>月　東京</a:t>
            </a:r>
            <a:endParaRPr lang="en-US" altLang="ja-JP" sz="900">
              <a:solidFill>
                <a:srgbClr val="000000"/>
              </a:solidFill>
            </a:endParaRPr>
          </a:p>
        </p:txBody>
      </p:sp>
      <p:pic>
        <p:nvPicPr>
          <p:cNvPr id="7187" name="Picture 2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907" y="7775919"/>
            <a:ext cx="1514826" cy="1784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8" name="Rectangle 18"/>
          <p:cNvSpPr>
            <a:spLocks noChangeArrowheads="1"/>
          </p:cNvSpPr>
          <p:nvPr/>
        </p:nvSpPr>
        <p:spPr bwMode="auto">
          <a:xfrm>
            <a:off x="1876861" y="8036227"/>
            <a:ext cx="909849" cy="1345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tIns="9000" bIns="360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>
                <a:solidFill>
                  <a:srgbClr val="000000"/>
                </a:solidFill>
                <a:latin typeface="ＭＳ 明朝" pitchFamily="17" charset="-128"/>
                <a:ea typeface="ＭＳ 明朝" pitchFamily="17" charset="-128"/>
              </a:rPr>
              <a:t>図</a:t>
            </a:r>
            <a:r>
              <a:rPr lang="ja-JP" altLang="en-US" sz="900">
                <a:solidFill>
                  <a:srgbClr val="000000"/>
                </a:solidFill>
                <a:latin typeface="ＭＳ 明朝" pitchFamily="17" charset="-128"/>
                <a:ea typeface="ＭＳ 明朝" pitchFamily="17" charset="-128"/>
              </a:rPr>
              <a:t>４</a:t>
            </a:r>
            <a:r>
              <a:rPr lang="en-US" altLang="en-US" sz="900">
                <a:solidFill>
                  <a:srgbClr val="000000"/>
                </a:solidFill>
                <a:latin typeface="ＭＳ 明朝" pitchFamily="17" charset="-128"/>
                <a:ea typeface="ＭＳ 明朝" pitchFamily="17" charset="-128"/>
              </a:rPr>
              <a:t>：</a:t>
            </a:r>
            <a:r>
              <a:rPr lang="ja-JP" altLang="en-US" sz="900">
                <a:solidFill>
                  <a:srgbClr val="000000"/>
                </a:solidFill>
                <a:latin typeface="ＭＳ 明朝" pitchFamily="17" charset="-128"/>
                <a:ea typeface="ＭＳ 明朝" pitchFamily="17" charset="-128"/>
              </a:rPr>
              <a:t>味覚センサーによるビール計測波形例。コクがあるビールは味成分の吸着量が多い為、周波数変化量が大きくなる。</a:t>
            </a:r>
            <a:endParaRPr lang="en-US" altLang="ja-JP" sz="1800">
              <a:solidFill>
                <a:srgbClr val="000000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7189" name="Rectangle 18"/>
          <p:cNvSpPr>
            <a:spLocks noChangeArrowheads="1"/>
          </p:cNvSpPr>
          <p:nvPr/>
        </p:nvSpPr>
        <p:spPr bwMode="auto">
          <a:xfrm>
            <a:off x="376326" y="6806109"/>
            <a:ext cx="584335" cy="179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tIns="9000" bIns="360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800">
                <a:solidFill>
                  <a:srgbClr val="000000"/>
                </a:solidFill>
                <a:latin typeface="Times New Roman" pitchFamily="18" charset="0"/>
                <a:ea typeface="ＭＳ 明朝" pitchFamily="17" charset="-128"/>
              </a:rPr>
              <a:t>水晶片</a:t>
            </a:r>
            <a:endParaRPr lang="en-US" altLang="ja-JP" sz="1600">
              <a:solidFill>
                <a:srgbClr val="000000"/>
              </a:solidFill>
              <a:ea typeface="ＭＳ 明朝" pitchFamily="17" charset="-128"/>
            </a:endParaRPr>
          </a:p>
        </p:txBody>
      </p:sp>
      <p:sp>
        <p:nvSpPr>
          <p:cNvPr id="7190" name="Rectangle 18"/>
          <p:cNvSpPr>
            <a:spLocks noChangeArrowheads="1"/>
          </p:cNvSpPr>
          <p:nvPr/>
        </p:nvSpPr>
        <p:spPr bwMode="auto">
          <a:xfrm>
            <a:off x="890794" y="6823572"/>
            <a:ext cx="647850" cy="179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tIns="9000" bIns="3600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800">
                <a:solidFill>
                  <a:srgbClr val="000000"/>
                </a:solidFill>
                <a:ea typeface="ＭＳ 明朝" pitchFamily="17" charset="-128"/>
              </a:rPr>
              <a:t>金電極</a:t>
            </a:r>
            <a:endParaRPr lang="en-US" altLang="ja-JP" sz="800">
              <a:solidFill>
                <a:srgbClr val="000000"/>
              </a:solidFill>
              <a:ea typeface="ＭＳ 明朝" pitchFamily="17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608156" y="6931502"/>
            <a:ext cx="34933" cy="88886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 flipH="1">
            <a:off x="990830" y="6972772"/>
            <a:ext cx="58751" cy="98409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193" name="Picture 3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9911" y="2531658"/>
            <a:ext cx="2477073" cy="1112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4" name="Picture 3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399" y="7818775"/>
            <a:ext cx="2553291" cy="1698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5" name="Picture 3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041" y="4345878"/>
            <a:ext cx="2088045" cy="1469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080" y="0"/>
            <a:ext cx="951133" cy="323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284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156</Words>
  <Application>Microsoft Office PowerPoint</Application>
  <PresentationFormat>ユーザー設定</PresentationFormat>
  <Paragraphs>21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mika inoue</dc:creator>
  <cp:lastModifiedBy>mika inoue</cp:lastModifiedBy>
  <cp:revision>1</cp:revision>
  <dcterms:created xsi:type="dcterms:W3CDTF">2014-05-30T07:43:22Z</dcterms:created>
  <dcterms:modified xsi:type="dcterms:W3CDTF">2014-05-30T07:48:33Z</dcterms:modified>
</cp:coreProperties>
</file>