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A73E85-0B81-4FBC-B6A9-813C7A71C08D}"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C023E8-208F-48A6-933A-6EEA750D626C}" type="slidenum">
              <a:rPr kumimoji="1" lang="ja-JP" altLang="en-US" smtClean="0"/>
              <a:t>‹#›</a:t>
            </a:fld>
            <a:endParaRPr kumimoji="1" lang="ja-JP" altLang="en-US"/>
          </a:p>
        </p:txBody>
      </p:sp>
    </p:spTree>
    <p:extLst>
      <p:ext uri="{BB962C8B-B14F-4D97-AF65-F5344CB8AC3E}">
        <p14:creationId xmlns:p14="http://schemas.microsoft.com/office/powerpoint/2010/main" val="17340743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8225" indent="-287779" eaLnBrk="0" hangingPunct="0">
              <a:spcBef>
                <a:spcPct val="30000"/>
              </a:spcBef>
              <a:defRPr kumimoji="1" sz="1200">
                <a:solidFill>
                  <a:schemeClr val="tx1"/>
                </a:solidFill>
                <a:latin typeface="Calibri" pitchFamily="34" charset="0"/>
                <a:ea typeface="ＭＳ Ｐゴシック" pitchFamily="50" charset="-128"/>
              </a:defRPr>
            </a:lvl2pPr>
            <a:lvl3pPr marL="1151115" indent="-230223" eaLnBrk="0" hangingPunct="0">
              <a:spcBef>
                <a:spcPct val="30000"/>
              </a:spcBef>
              <a:defRPr kumimoji="1" sz="1200">
                <a:solidFill>
                  <a:schemeClr val="tx1"/>
                </a:solidFill>
                <a:latin typeface="Calibri" pitchFamily="34" charset="0"/>
                <a:ea typeface="ＭＳ Ｐゴシック" pitchFamily="50" charset="-128"/>
              </a:defRPr>
            </a:lvl3pPr>
            <a:lvl4pPr marL="1611561" indent="-230223" eaLnBrk="0" hangingPunct="0">
              <a:spcBef>
                <a:spcPct val="30000"/>
              </a:spcBef>
              <a:defRPr kumimoji="1" sz="1200">
                <a:solidFill>
                  <a:schemeClr val="tx1"/>
                </a:solidFill>
                <a:latin typeface="Calibri" pitchFamily="34" charset="0"/>
                <a:ea typeface="ＭＳ Ｐゴシック" pitchFamily="50" charset="-128"/>
              </a:defRPr>
            </a:lvl4pPr>
            <a:lvl5pPr marL="2072008" indent="-230223" eaLnBrk="0" hangingPunct="0">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fld id="{ECE45916-10CC-4389-9744-F93C222A11DD}" type="slidenum">
              <a:rPr lang="en-US" altLang="ja-JP">
                <a:solidFill>
                  <a:prstClr val="black"/>
                </a:solidFill>
                <a:latin typeface="Arial" pitchFamily="34" charset="0"/>
              </a:rPr>
              <a:pPr eaLnBrk="1" hangingPunct="1">
                <a:spcBef>
                  <a:spcPct val="0"/>
                </a:spcBef>
              </a:pPr>
              <a:t>1</a:t>
            </a:fld>
            <a:endParaRPr lang="en-US" altLang="ja-JP">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3757446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221648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97004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3333156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232403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1042845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420590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314658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218869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460096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8B47B73-0CDE-40B8-AFAE-6A96C6598419}"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222582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8B47B73-0CDE-40B8-AFAE-6A96C6598419}"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CB849E4-F3DB-4F89-88CA-D7557E1B4FAE}" type="slidenum">
              <a:rPr kumimoji="1" lang="ja-JP" altLang="en-US" smtClean="0"/>
              <a:t>‹#›</a:t>
            </a:fld>
            <a:endParaRPr kumimoji="1" lang="ja-JP" altLang="en-US"/>
          </a:p>
        </p:txBody>
      </p:sp>
    </p:spTree>
    <p:extLst>
      <p:ext uri="{BB962C8B-B14F-4D97-AF65-F5344CB8AC3E}">
        <p14:creationId xmlns:p14="http://schemas.microsoft.com/office/powerpoint/2010/main" val="4218849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i="1" smtClean="0">
                <a:solidFill>
                  <a:srgbClr val="808080"/>
                </a:solidFill>
                <a:latin typeface="Lucida Sans Unicode" pitchFamily="34" charset="0"/>
              </a:rPr>
              <a:t>Molecular &amp;Material Synthes</a:t>
            </a:r>
            <a:r>
              <a:rPr lang="ja-JP" altLang="en-US" sz="1200" i="1" smtClean="0">
                <a:solidFill>
                  <a:srgbClr val="808080"/>
                </a:solidFill>
                <a:latin typeface="Lucida Sans Unicode" pitchFamily="34" charset="0"/>
              </a:rPr>
              <a:t>ｉ</a:t>
            </a:r>
            <a:r>
              <a:rPr lang="en-US" altLang="ja-JP" sz="1200" i="1" smtClean="0">
                <a:solidFill>
                  <a:srgbClr val="808080"/>
                </a:solidFill>
                <a:latin typeface="Lucida Sans Unicode" pitchFamily="34" charset="0"/>
              </a:rPr>
              <a:t>s/Japan Institute of Science and Technology, JAIST</a:t>
            </a:r>
          </a:p>
        </p:txBody>
      </p:sp>
      <p:sp>
        <p:nvSpPr>
          <p:cNvPr id="2051"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smtClean="0">
                <a:solidFill>
                  <a:srgbClr val="000000"/>
                </a:solidFill>
                <a:latin typeface="HG創英角ｺﾞｼｯｸUB" pitchFamily="49" charset="-128"/>
                <a:ea typeface="HG創英角ｺﾞｼｯｸUB" pitchFamily="49" charset="-128"/>
              </a:rPr>
              <a:t>平成</a:t>
            </a:r>
            <a:r>
              <a:rPr lang="en-US" altLang="ja-JP" sz="1600" smtClean="0">
                <a:solidFill>
                  <a:srgbClr val="000000"/>
                </a:solidFill>
                <a:latin typeface="HG創英角ｺﾞｼｯｸUB" pitchFamily="49" charset="-128"/>
                <a:ea typeface="HG創英角ｺﾞｼｯｸUB" pitchFamily="49" charset="-128"/>
              </a:rPr>
              <a:t>25</a:t>
            </a:r>
            <a:r>
              <a:rPr lang="ja-JP" altLang="en-US" sz="1600" smtClean="0">
                <a:solidFill>
                  <a:srgbClr val="000000"/>
                </a:solidFill>
                <a:latin typeface="HG創英角ｺﾞｼｯｸUB" pitchFamily="49" charset="-128"/>
                <a:ea typeface="HG創英角ｺﾞｼｯｸUB" pitchFamily="49" charset="-128"/>
              </a:rPr>
              <a:t>年度トピックス</a:t>
            </a:r>
          </a:p>
        </p:txBody>
      </p:sp>
      <p:sp>
        <p:nvSpPr>
          <p:cNvPr id="2053" name="Text Box 8"/>
          <p:cNvSpPr txBox="1">
            <a:spLocks noChangeArrowheads="1"/>
          </p:cNvSpPr>
          <p:nvPr/>
        </p:nvSpPr>
        <p:spPr bwMode="auto">
          <a:xfrm>
            <a:off x="714377" y="1049218"/>
            <a:ext cx="592931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1200" dirty="0" smtClean="0">
                <a:solidFill>
                  <a:srgbClr val="000000"/>
                </a:solidFill>
                <a:latin typeface="HGS創英角ｺﾞｼｯｸUB" pitchFamily="50" charset="-128"/>
                <a:ea typeface="HGS創英角ｺﾞｼｯｸUB" pitchFamily="50" charset="-128"/>
              </a:rPr>
              <a:t>MALDI</a:t>
            </a:r>
            <a:r>
              <a:rPr lang="ja-JP" altLang="en-US" sz="1200" dirty="0" smtClean="0">
                <a:solidFill>
                  <a:srgbClr val="000000"/>
                </a:solidFill>
                <a:latin typeface="HGS創英角ｺﾞｼｯｸUB" pitchFamily="50" charset="-128"/>
                <a:ea typeface="HGS創英角ｺﾞｼｯｸUB" pitchFamily="50" charset="-128"/>
              </a:rPr>
              <a:t>型質量分析計用ペプチド分析チップ </a:t>
            </a:r>
            <a:r>
              <a:rPr lang="en-US" altLang="ja-JP" sz="1200" dirty="0" smtClean="0">
                <a:solidFill>
                  <a:srgbClr val="000000"/>
                </a:solidFill>
                <a:latin typeface="HGS創英角ｺﾞｼｯｸUB" pitchFamily="50" charset="-128"/>
                <a:ea typeface="HGS創英角ｺﾞｼｯｸUB" pitchFamily="50" charset="-128"/>
              </a:rPr>
              <a:t>'BLOTCHIP</a:t>
            </a:r>
            <a:r>
              <a:rPr lang="en-US" altLang="ja-JP" sz="1200" baseline="30000" dirty="0" smtClean="0">
                <a:solidFill>
                  <a:srgbClr val="000000"/>
                </a:solidFill>
                <a:latin typeface="MS-Mincho" charset="-128"/>
                <a:ea typeface="HGS創英角ｺﾞｼｯｸUB" pitchFamily="50" charset="-128"/>
              </a:rPr>
              <a:t>®</a:t>
            </a:r>
            <a:r>
              <a:rPr lang="en-US" altLang="ja-JP" sz="1200" dirty="0" smtClean="0">
                <a:solidFill>
                  <a:srgbClr val="000000"/>
                </a:solidFill>
                <a:latin typeface="HGS創英角ｺﾞｼｯｸUB" pitchFamily="50" charset="-128"/>
                <a:ea typeface="HGS創英角ｺﾞｼｯｸUB" pitchFamily="50" charset="-128"/>
              </a:rPr>
              <a:t>' </a:t>
            </a:r>
            <a:r>
              <a:rPr lang="ja-JP" altLang="en-US" sz="1200" dirty="0" smtClean="0">
                <a:solidFill>
                  <a:srgbClr val="000000"/>
                </a:solidFill>
                <a:latin typeface="HGS創英角ｺﾞｼｯｸUB" pitchFamily="50" charset="-128"/>
                <a:ea typeface="HGS創英角ｺﾞｼｯｸUB" pitchFamily="50" charset="-128"/>
              </a:rPr>
              <a:t>上に調製したペプチドの</a:t>
            </a:r>
            <a:r>
              <a:rPr lang="en-US" altLang="ja-JP" sz="1200" dirty="0" smtClean="0">
                <a:solidFill>
                  <a:srgbClr val="000000"/>
                </a:solidFill>
                <a:latin typeface="HGS創英角ｺﾞｼｯｸUB" pitchFamily="50" charset="-128"/>
                <a:ea typeface="HGS創英角ｺﾞｼｯｸUB" pitchFamily="50" charset="-128"/>
              </a:rPr>
              <a:t>MALDI-FTICR-MS</a:t>
            </a:r>
            <a:r>
              <a:rPr lang="ja-JP" altLang="en-US" sz="1200" dirty="0" smtClean="0">
                <a:solidFill>
                  <a:srgbClr val="000000"/>
                </a:solidFill>
                <a:latin typeface="HGS創英角ｺﾞｼｯｸUB" pitchFamily="50" charset="-128"/>
                <a:ea typeface="HGS創英角ｺﾞｼｯｸUB" pitchFamily="50" charset="-128"/>
              </a:rPr>
              <a:t>による精密質量および構造解析</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S-13-JI-0023</a:t>
            </a:r>
            <a:r>
              <a:rPr lang="ja-JP" altLang="en-US" sz="1400" dirty="0" smtClean="0">
                <a:solidFill>
                  <a:srgbClr val="000000"/>
                </a:solidFill>
                <a:latin typeface="MS-Mincho" charset="-128"/>
                <a:ea typeface="HG創英角ｺﾞｼｯｸUB" pitchFamily="49" charset="-128"/>
              </a:rPr>
              <a:t>）</a:t>
            </a:r>
            <a:endParaRPr lang="ja-JP" altLang="en-US" sz="1200" dirty="0" smtClean="0">
              <a:solidFill>
                <a:srgbClr val="000000"/>
              </a:solidFill>
              <a:latin typeface="HGS創英角ｺﾞｼｯｸUB" pitchFamily="50" charset="-128"/>
              <a:ea typeface="HGS創英角ｺﾞｼｯｸUB" pitchFamily="50" charset="-128"/>
            </a:endParaRPr>
          </a:p>
        </p:txBody>
      </p:sp>
      <p:sp>
        <p:nvSpPr>
          <p:cNvPr id="2054" name="Text Box 9"/>
          <p:cNvSpPr txBox="1">
            <a:spLocks noChangeArrowheads="1"/>
          </p:cNvSpPr>
          <p:nvPr/>
        </p:nvSpPr>
        <p:spPr bwMode="auto">
          <a:xfrm>
            <a:off x="2133602" y="1632439"/>
            <a:ext cx="4392613" cy="452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r" eaLnBrk="1" hangingPunct="1">
              <a:spcBef>
                <a:spcPct val="0"/>
              </a:spcBef>
              <a:buFontTx/>
              <a:buNone/>
            </a:pPr>
            <a:r>
              <a:rPr lang="ja-JP" altLang="en-US" sz="1400" smtClean="0">
                <a:solidFill>
                  <a:srgbClr val="000000"/>
                </a:solidFill>
                <a:latin typeface="ＭＳ 明朝" pitchFamily="17" charset="-128"/>
                <a:ea typeface="ＭＳ 明朝" pitchFamily="17" charset="-128"/>
              </a:rPr>
              <a:t>株式会社プロトセラ</a:t>
            </a:r>
          </a:p>
          <a:p>
            <a:pPr algn="r" eaLnBrk="1" hangingPunct="1">
              <a:spcBef>
                <a:spcPct val="0"/>
              </a:spcBef>
              <a:buFontTx/>
              <a:buNone/>
            </a:pPr>
            <a:r>
              <a:rPr lang="ja-JP" altLang="en-US" sz="1400" u="sng" smtClean="0">
                <a:solidFill>
                  <a:srgbClr val="000000"/>
                </a:solidFill>
                <a:latin typeface="ＭＳ 明朝" pitchFamily="17" charset="-128"/>
                <a:ea typeface="ＭＳ 明朝" pitchFamily="17" charset="-128"/>
              </a:rPr>
              <a:t>野中 大輔</a:t>
            </a:r>
            <a:endParaRPr lang="en-US" altLang="ja-JP" sz="1400" smtClean="0">
              <a:solidFill>
                <a:srgbClr val="000000"/>
              </a:solidFill>
              <a:latin typeface="ＭＳ 明朝" pitchFamily="17" charset="-128"/>
              <a:ea typeface="ＭＳ 明朝" pitchFamily="17" charset="-128"/>
            </a:endParaRPr>
          </a:p>
        </p:txBody>
      </p:sp>
      <p:sp>
        <p:nvSpPr>
          <p:cNvPr id="2055" name="Text Box 10"/>
          <p:cNvSpPr txBox="1">
            <a:spLocks noChangeArrowheads="1"/>
          </p:cNvSpPr>
          <p:nvPr/>
        </p:nvSpPr>
        <p:spPr bwMode="auto">
          <a:xfrm>
            <a:off x="476250" y="2198080"/>
            <a:ext cx="6192838" cy="121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10000"/>
              </a:lnSpc>
              <a:spcBef>
                <a:spcPct val="40000"/>
              </a:spcBef>
              <a:buFontTx/>
              <a:buNone/>
            </a:pPr>
            <a:r>
              <a:rPr lang="en-US" altLang="ja-JP" sz="1400" b="1" smtClean="0">
                <a:solidFill>
                  <a:srgbClr val="000000"/>
                </a:solidFill>
              </a:rPr>
              <a:t>【</a:t>
            </a:r>
            <a:r>
              <a:rPr lang="ja-JP" altLang="en-US" sz="1400" b="1" smtClean="0">
                <a:solidFill>
                  <a:srgbClr val="000000"/>
                </a:solidFill>
              </a:rPr>
              <a:t>研究目的</a:t>
            </a:r>
            <a:r>
              <a:rPr lang="en-US" altLang="ja-JP" sz="1400" b="1" smtClean="0">
                <a:solidFill>
                  <a:srgbClr val="000000"/>
                </a:solidFill>
              </a:rPr>
              <a:t>】</a:t>
            </a:r>
          </a:p>
          <a:p>
            <a:pPr algn="just" eaLnBrk="1" hangingPunct="1">
              <a:lnSpc>
                <a:spcPct val="110000"/>
              </a:lnSpc>
              <a:spcBef>
                <a:spcPct val="40000"/>
              </a:spcBef>
              <a:buFontTx/>
              <a:buNone/>
            </a:pPr>
            <a:r>
              <a:rPr lang="ja-JP" altLang="en-US" sz="1200" smtClean="0">
                <a:solidFill>
                  <a:srgbClr val="000000"/>
                </a:solidFill>
              </a:rPr>
              <a:t>　</a:t>
            </a:r>
            <a:r>
              <a:rPr lang="ja-JP" altLang="en-US" sz="1200" smtClean="0">
                <a:solidFill>
                  <a:srgbClr val="000000"/>
                </a:solidFill>
                <a:latin typeface="ＭＳ 明朝" pitchFamily="17" charset="-128"/>
                <a:ea typeface="ＭＳ 明朝" pitchFamily="17" charset="-128"/>
              </a:rPr>
              <a:t>プロトセラ社にて開発した</a:t>
            </a:r>
            <a:r>
              <a:rPr lang="en-US" altLang="ja-JP" sz="1200" smtClean="0">
                <a:solidFill>
                  <a:srgbClr val="000000"/>
                </a:solidFill>
                <a:latin typeface="ＭＳ 明朝" pitchFamily="17" charset="-128"/>
                <a:ea typeface="ＭＳ 明朝" pitchFamily="17" charset="-128"/>
              </a:rPr>
              <a:t>BLOTCHIP</a:t>
            </a:r>
            <a:r>
              <a:rPr lang="en-US" altLang="ja-JP" sz="1200" baseline="30000" smtClean="0">
                <a:solidFill>
                  <a:srgbClr val="000000"/>
                </a:solidFill>
                <a:latin typeface="ＭＳ 明朝" pitchFamily="17" charset="-128"/>
                <a:ea typeface="ＭＳ 明朝" pitchFamily="17" charset="-128"/>
              </a:rPr>
              <a:t>®</a:t>
            </a:r>
            <a:r>
              <a:rPr lang="ja-JP" altLang="en-US" sz="1200" smtClean="0">
                <a:solidFill>
                  <a:srgbClr val="000000"/>
                </a:solidFill>
                <a:latin typeface="ＭＳ 明朝" pitchFamily="17" charset="-128"/>
                <a:ea typeface="ＭＳ 明朝" pitchFamily="17" charset="-128"/>
              </a:rPr>
              <a:t>は、生体試料中のペプチドを除蛋白等前処理せずに分析可能な新規</a:t>
            </a:r>
            <a:r>
              <a:rPr lang="en-US" altLang="ja-JP" sz="1200" smtClean="0">
                <a:solidFill>
                  <a:srgbClr val="000000"/>
                </a:solidFill>
                <a:latin typeface="ＭＳ 明朝" pitchFamily="17" charset="-128"/>
                <a:ea typeface="ＭＳ 明朝" pitchFamily="17" charset="-128"/>
              </a:rPr>
              <a:t>MALDI</a:t>
            </a:r>
            <a:r>
              <a:rPr lang="ja-JP" altLang="en-US" sz="1200" smtClean="0">
                <a:solidFill>
                  <a:srgbClr val="000000"/>
                </a:solidFill>
                <a:latin typeface="ＭＳ 明朝" pitchFamily="17" charset="-128"/>
                <a:ea typeface="ＭＳ 明朝" pitchFamily="17" charset="-128"/>
              </a:rPr>
              <a:t>型質量分析用チップである（図</a:t>
            </a:r>
            <a:r>
              <a:rPr lang="en-US" altLang="ja-JP" sz="1200" smtClean="0">
                <a:solidFill>
                  <a:srgbClr val="000000"/>
                </a:solidFill>
                <a:latin typeface="ＭＳ 明朝" pitchFamily="17" charset="-128"/>
                <a:ea typeface="ＭＳ 明朝" pitchFamily="17" charset="-128"/>
              </a:rPr>
              <a:t>1)</a:t>
            </a:r>
            <a:r>
              <a:rPr lang="ja-JP" altLang="en-US" sz="1200" smtClean="0">
                <a:solidFill>
                  <a:srgbClr val="000000"/>
                </a:solidFill>
                <a:latin typeface="ＭＳ 明朝" pitchFamily="17" charset="-128"/>
                <a:ea typeface="ＭＳ 明朝" pitchFamily="17" charset="-128"/>
              </a:rPr>
              <a:t>。通常は</a:t>
            </a:r>
            <a:r>
              <a:rPr lang="en-US" altLang="ja-JP" sz="1200" smtClean="0">
                <a:solidFill>
                  <a:srgbClr val="000000"/>
                </a:solidFill>
                <a:latin typeface="ＭＳ 明朝" pitchFamily="17" charset="-128"/>
                <a:ea typeface="ＭＳ 明朝" pitchFamily="17" charset="-128"/>
              </a:rPr>
              <a:t>MALDI-TOF-MS</a:t>
            </a:r>
            <a:r>
              <a:rPr lang="ja-JP" altLang="en-US" sz="1200" smtClean="0">
                <a:solidFill>
                  <a:srgbClr val="000000"/>
                </a:solidFill>
                <a:latin typeface="ＭＳ 明朝" pitchFamily="17" charset="-128"/>
                <a:ea typeface="ＭＳ 明朝" pitchFamily="17" charset="-128"/>
              </a:rPr>
              <a:t>による分析を行っているが、今回は質量精度が高く、測定範囲も広い</a:t>
            </a:r>
            <a:r>
              <a:rPr lang="en-US" altLang="ja-JP" sz="1200" smtClean="0">
                <a:solidFill>
                  <a:srgbClr val="000000"/>
                </a:solidFill>
                <a:latin typeface="ＭＳ 明朝" pitchFamily="17" charset="-128"/>
                <a:ea typeface="ＭＳ 明朝" pitchFamily="17" charset="-128"/>
              </a:rPr>
              <a:t>FTICR-MS</a:t>
            </a:r>
            <a:r>
              <a:rPr lang="ja-JP" altLang="en-US" sz="1200" smtClean="0">
                <a:solidFill>
                  <a:srgbClr val="000000"/>
                </a:solidFill>
                <a:latin typeface="ＭＳ 明朝" pitchFamily="17" charset="-128"/>
                <a:ea typeface="ＭＳ 明朝" pitchFamily="17" charset="-128"/>
              </a:rPr>
              <a:t>を用いて、</a:t>
            </a:r>
            <a:r>
              <a:rPr lang="en-US" altLang="ja-JP" sz="1200" smtClean="0">
                <a:solidFill>
                  <a:srgbClr val="000000"/>
                </a:solidFill>
                <a:latin typeface="ＭＳ 明朝" pitchFamily="17" charset="-128"/>
                <a:ea typeface="ＭＳ 明朝" pitchFamily="17" charset="-128"/>
              </a:rPr>
              <a:t>BLOTCHIP</a:t>
            </a:r>
            <a:r>
              <a:rPr lang="en-US" altLang="ja-JP" sz="1200" baseline="30000" smtClean="0">
                <a:solidFill>
                  <a:srgbClr val="000000"/>
                </a:solidFill>
                <a:latin typeface="ＭＳ 明朝" pitchFamily="17" charset="-128"/>
                <a:ea typeface="ＭＳ 明朝" pitchFamily="17" charset="-128"/>
              </a:rPr>
              <a:t>®</a:t>
            </a:r>
            <a:r>
              <a:rPr lang="ja-JP" altLang="en-US" sz="1200" smtClean="0">
                <a:solidFill>
                  <a:srgbClr val="000000"/>
                </a:solidFill>
                <a:latin typeface="ＭＳ 明朝" pitchFamily="17" charset="-128"/>
                <a:ea typeface="ＭＳ 明朝" pitchFamily="17" charset="-128"/>
              </a:rPr>
              <a:t>上のモデルペプチドを分析し比較した。</a:t>
            </a:r>
          </a:p>
        </p:txBody>
      </p:sp>
      <p:sp>
        <p:nvSpPr>
          <p:cNvPr id="2056" name="Text Box 11"/>
          <p:cNvSpPr txBox="1">
            <a:spLocks noChangeArrowheads="1"/>
          </p:cNvSpPr>
          <p:nvPr/>
        </p:nvSpPr>
        <p:spPr bwMode="auto">
          <a:xfrm>
            <a:off x="476250" y="3341079"/>
            <a:ext cx="6192838" cy="330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lnSpc>
                <a:spcPct val="110000"/>
              </a:lnSpc>
              <a:spcBef>
                <a:spcPct val="35000"/>
              </a:spcBef>
              <a:buFontTx/>
              <a:buNone/>
            </a:pPr>
            <a:r>
              <a:rPr lang="en-US" altLang="ja-JP" sz="1400" b="1" smtClean="0">
                <a:solidFill>
                  <a:srgbClr val="000000"/>
                </a:solidFill>
              </a:rPr>
              <a:t>【</a:t>
            </a:r>
            <a:r>
              <a:rPr lang="ja-JP" altLang="en-US" sz="1400" b="1" smtClean="0">
                <a:solidFill>
                  <a:srgbClr val="000000"/>
                </a:solidFill>
              </a:rPr>
              <a:t>成　　　果</a:t>
            </a:r>
            <a:r>
              <a:rPr lang="en-US" altLang="ja-JP" sz="1400" b="1" smtClean="0">
                <a:solidFill>
                  <a:srgbClr val="000000"/>
                </a:solidFill>
              </a:rPr>
              <a:t>】</a:t>
            </a:r>
          </a:p>
          <a:p>
            <a:pPr algn="just" eaLnBrk="1" hangingPunct="1">
              <a:lnSpc>
                <a:spcPct val="110000"/>
              </a:lnSpc>
              <a:spcBef>
                <a:spcPct val="35000"/>
              </a:spcBef>
              <a:buFontTx/>
              <a:buNone/>
            </a:pPr>
            <a:r>
              <a:rPr lang="ja-JP" altLang="en-US" sz="1200" smtClean="0">
                <a:solidFill>
                  <a:srgbClr val="000000"/>
                </a:solidFill>
                <a:latin typeface="ＭＳ 明朝" pitchFamily="17" charset="-128"/>
                <a:ea typeface="ＭＳ 明朝" pitchFamily="17" charset="-128"/>
              </a:rPr>
              <a:t>（実験）ヒト標準血清に</a:t>
            </a:r>
            <a:r>
              <a:rPr lang="en-US" altLang="ja-JP" sz="1200" smtClean="0">
                <a:solidFill>
                  <a:srgbClr val="000000"/>
                </a:solidFill>
                <a:latin typeface="ＭＳ 明朝" pitchFamily="17" charset="-128"/>
                <a:ea typeface="ＭＳ 明朝" pitchFamily="17" charset="-128"/>
              </a:rPr>
              <a:t>5</a:t>
            </a:r>
            <a:r>
              <a:rPr lang="ja-JP" altLang="en-US" sz="1200" smtClean="0">
                <a:solidFill>
                  <a:srgbClr val="000000"/>
                </a:solidFill>
                <a:latin typeface="ＭＳ 明朝" pitchFamily="17" charset="-128"/>
                <a:ea typeface="ＭＳ 明朝" pitchFamily="17" charset="-128"/>
              </a:rPr>
              <a:t>種のモデルペプチド（分子量約</a:t>
            </a:r>
            <a:r>
              <a:rPr lang="en-US" altLang="ja-JP" sz="1200" smtClean="0">
                <a:solidFill>
                  <a:srgbClr val="000000"/>
                </a:solidFill>
                <a:latin typeface="ＭＳ 明朝" pitchFamily="17" charset="-128"/>
                <a:ea typeface="ＭＳ 明朝" pitchFamily="17" charset="-128"/>
              </a:rPr>
              <a:t>2000-</a:t>
            </a:r>
            <a:r>
              <a:rPr lang="ja-JP" altLang="en-US" sz="1200" smtClean="0">
                <a:solidFill>
                  <a:srgbClr val="000000"/>
                </a:solidFill>
                <a:latin typeface="ＭＳ 明朝" pitchFamily="17" charset="-128"/>
                <a:ea typeface="ＭＳ 明朝" pitchFamily="17" charset="-128"/>
              </a:rPr>
              <a:t>約</a:t>
            </a:r>
            <a:r>
              <a:rPr lang="en-US" altLang="ja-JP" sz="1200" smtClean="0">
                <a:solidFill>
                  <a:srgbClr val="000000"/>
                </a:solidFill>
                <a:latin typeface="ＭＳ 明朝" pitchFamily="17" charset="-128"/>
                <a:ea typeface="ＭＳ 明朝" pitchFamily="17" charset="-128"/>
              </a:rPr>
              <a:t>6000</a:t>
            </a:r>
            <a:r>
              <a:rPr lang="ja-JP" altLang="en-US" sz="1200" smtClean="0">
                <a:solidFill>
                  <a:srgbClr val="000000"/>
                </a:solidFill>
                <a:latin typeface="ＭＳ 明朝" pitchFamily="17" charset="-128"/>
                <a:ea typeface="ＭＳ 明朝" pitchFamily="17" charset="-128"/>
              </a:rPr>
              <a:t>）をスパイクし</a:t>
            </a:r>
            <a:r>
              <a:rPr lang="en-US" altLang="ja-JP" sz="1200" smtClean="0">
                <a:solidFill>
                  <a:srgbClr val="000000"/>
                </a:solidFill>
                <a:latin typeface="ＭＳ 明朝" pitchFamily="17" charset="-128"/>
                <a:ea typeface="ＭＳ 明朝" pitchFamily="17" charset="-128"/>
              </a:rPr>
              <a:t>BLOTCHIP</a:t>
            </a:r>
            <a:r>
              <a:rPr lang="en-US" altLang="ja-JP" sz="1200" baseline="30000" smtClean="0">
                <a:solidFill>
                  <a:srgbClr val="000000"/>
                </a:solidFill>
                <a:latin typeface="ＭＳ 明朝" pitchFamily="17" charset="-128"/>
                <a:ea typeface="ＭＳ 明朝" pitchFamily="17" charset="-128"/>
              </a:rPr>
              <a:t>®</a:t>
            </a:r>
            <a:r>
              <a:rPr lang="ja-JP" altLang="en-US" sz="1200" smtClean="0">
                <a:solidFill>
                  <a:srgbClr val="000000"/>
                </a:solidFill>
                <a:latin typeface="ＭＳ 明朝" pitchFamily="17" charset="-128"/>
                <a:ea typeface="ＭＳ 明朝" pitchFamily="17" charset="-128"/>
              </a:rPr>
              <a:t>上に調製（電気転写）した。</a:t>
            </a:r>
            <a:r>
              <a:rPr lang="en-US" altLang="en-US" sz="1200" smtClean="0">
                <a:solidFill>
                  <a:srgbClr val="000000"/>
                </a:solidFill>
                <a:latin typeface="ＭＳ 明朝" pitchFamily="17" charset="-128"/>
                <a:ea typeface="ＭＳ 明朝" pitchFamily="17" charset="-128"/>
              </a:rPr>
              <a:t>α-シアノ-4-ヒドロキシけい皮酸</a:t>
            </a:r>
            <a:r>
              <a:rPr lang="ja-JP" altLang="en-US" sz="1200" smtClean="0">
                <a:solidFill>
                  <a:srgbClr val="000000"/>
                </a:solidFill>
                <a:latin typeface="ＭＳ 明朝" pitchFamily="17" charset="-128"/>
                <a:ea typeface="ＭＳ 明朝" pitchFamily="17" charset="-128"/>
              </a:rPr>
              <a:t>を</a:t>
            </a:r>
            <a:r>
              <a:rPr lang="en-US" altLang="ja-JP" sz="1200" smtClean="0">
                <a:solidFill>
                  <a:srgbClr val="000000"/>
                </a:solidFill>
                <a:latin typeface="ＭＳ 明朝" pitchFamily="17" charset="-128"/>
                <a:ea typeface="ＭＳ 明朝" pitchFamily="17" charset="-128"/>
              </a:rPr>
              <a:t>MALDI</a:t>
            </a:r>
            <a:r>
              <a:rPr lang="ja-JP" altLang="en-US" sz="1200" smtClean="0">
                <a:solidFill>
                  <a:srgbClr val="000000"/>
                </a:solidFill>
                <a:latin typeface="ＭＳ 明朝" pitchFamily="17" charset="-128"/>
                <a:ea typeface="ＭＳ 明朝" pitchFamily="17" charset="-128"/>
              </a:rPr>
              <a:t>用マトリックスに用い、株式会社プロトセラにて保有のマトリックス自動塗布機によりチップ上に塗布した。測定は</a:t>
            </a:r>
            <a:r>
              <a:rPr lang="en-US" altLang="ja-JP" sz="1200" smtClean="0">
                <a:solidFill>
                  <a:srgbClr val="000000"/>
                </a:solidFill>
                <a:latin typeface="ＭＳ 明朝" pitchFamily="17" charset="-128"/>
                <a:ea typeface="ＭＳ 明朝" pitchFamily="17" charset="-128"/>
              </a:rPr>
              <a:t>FT-ICR-MS Solarix-JA</a:t>
            </a:r>
            <a:r>
              <a:rPr lang="ja-JP" altLang="en-US" sz="1200" smtClean="0">
                <a:solidFill>
                  <a:srgbClr val="000000"/>
                </a:solidFill>
                <a:latin typeface="ＭＳ 明朝" pitchFamily="17" charset="-128"/>
                <a:ea typeface="ＭＳ 明朝" pitchFamily="17" charset="-128"/>
              </a:rPr>
              <a:t>（</a:t>
            </a:r>
            <a:r>
              <a:rPr lang="en-US" altLang="ja-JP" sz="1200" smtClean="0">
                <a:solidFill>
                  <a:srgbClr val="000000"/>
                </a:solidFill>
                <a:latin typeface="ＭＳ 明朝" pitchFamily="17" charset="-128"/>
                <a:ea typeface="ＭＳ 明朝" pitchFamily="17" charset="-128"/>
              </a:rPr>
              <a:t>Bruker Daltonics</a:t>
            </a:r>
            <a:r>
              <a:rPr lang="ja-JP" altLang="en-US" sz="1200" smtClean="0">
                <a:solidFill>
                  <a:srgbClr val="000000"/>
                </a:solidFill>
                <a:latin typeface="ＭＳ 明朝" pitchFamily="17" charset="-128"/>
                <a:ea typeface="ＭＳ 明朝" pitchFamily="17" charset="-128"/>
              </a:rPr>
              <a:t>社製）にて</a:t>
            </a:r>
            <a:r>
              <a:rPr lang="en-US" altLang="ja-JP" sz="1200" smtClean="0">
                <a:solidFill>
                  <a:srgbClr val="000000"/>
                </a:solidFill>
                <a:latin typeface="ＭＳ 明朝" pitchFamily="17" charset="-128"/>
                <a:ea typeface="ＭＳ 明朝" pitchFamily="17" charset="-128"/>
              </a:rPr>
              <a:t>MALDI</a:t>
            </a:r>
            <a:r>
              <a:rPr lang="ja-JP" altLang="en-US" sz="1200" smtClean="0">
                <a:solidFill>
                  <a:srgbClr val="000000"/>
                </a:solidFill>
                <a:latin typeface="ＭＳ 明朝" pitchFamily="17" charset="-128"/>
                <a:ea typeface="ＭＳ 明朝" pitchFamily="17" charset="-128"/>
              </a:rPr>
              <a:t>イオン源を使用して行った。</a:t>
            </a:r>
          </a:p>
          <a:p>
            <a:pPr algn="just" eaLnBrk="1" hangingPunct="1">
              <a:lnSpc>
                <a:spcPct val="110000"/>
              </a:lnSpc>
              <a:spcBef>
                <a:spcPct val="35000"/>
              </a:spcBef>
              <a:buFontTx/>
              <a:buNone/>
            </a:pPr>
            <a:r>
              <a:rPr lang="ja-JP" altLang="en-US" sz="1200" smtClean="0">
                <a:solidFill>
                  <a:srgbClr val="000000"/>
                </a:solidFill>
                <a:latin typeface="ＭＳ 明朝" pitchFamily="17" charset="-128"/>
                <a:ea typeface="ＭＳ 明朝" pitchFamily="17" charset="-128"/>
              </a:rPr>
              <a:t>（結果）モデルペプチド量と調製方法を変えて作成した複数のサンプルを準備した。実際に測定を行ったところ</a:t>
            </a:r>
            <a:r>
              <a:rPr lang="en-US" altLang="ja-JP" sz="1200" i="1" smtClean="0">
                <a:solidFill>
                  <a:srgbClr val="000000"/>
                </a:solidFill>
                <a:latin typeface="ＭＳ 明朝" pitchFamily="17" charset="-128"/>
                <a:ea typeface="ＭＳ 明朝" pitchFamily="17" charset="-128"/>
              </a:rPr>
              <a:t>m/z</a:t>
            </a:r>
            <a:r>
              <a:rPr lang="en-US" altLang="ja-JP" sz="1200" smtClean="0">
                <a:solidFill>
                  <a:srgbClr val="000000"/>
                </a:solidFill>
                <a:latin typeface="ＭＳ 明朝" pitchFamily="17" charset="-128"/>
                <a:ea typeface="ＭＳ 明朝" pitchFamily="17" charset="-128"/>
              </a:rPr>
              <a:t> 2500</a:t>
            </a:r>
            <a:r>
              <a:rPr lang="ja-JP" altLang="en-US" sz="1200" smtClean="0">
                <a:solidFill>
                  <a:srgbClr val="000000"/>
                </a:solidFill>
                <a:latin typeface="ＭＳ 明朝" pitchFamily="17" charset="-128"/>
                <a:ea typeface="ＭＳ 明朝" pitchFamily="17" charset="-128"/>
              </a:rPr>
              <a:t>程度までの分子量範囲では最高で</a:t>
            </a:r>
            <a:r>
              <a:rPr lang="en-US" altLang="ja-JP" sz="1200" smtClean="0">
                <a:solidFill>
                  <a:srgbClr val="000000"/>
                </a:solidFill>
                <a:latin typeface="ＭＳ 明朝" pitchFamily="17" charset="-128"/>
                <a:ea typeface="ＭＳ 明朝" pitchFamily="17" charset="-128"/>
              </a:rPr>
              <a:t>2 ppm</a:t>
            </a:r>
            <a:r>
              <a:rPr lang="ja-JP" altLang="en-US" sz="1200" smtClean="0">
                <a:solidFill>
                  <a:srgbClr val="000000"/>
                </a:solidFill>
                <a:latin typeface="ＭＳ 明朝" pitchFamily="17" charset="-128"/>
                <a:ea typeface="ＭＳ 明朝" pitchFamily="17" charset="-128"/>
              </a:rPr>
              <a:t>以内の高精度測定が可能であった（図２）。また、</a:t>
            </a:r>
            <a:r>
              <a:rPr lang="en-US" altLang="ja-JP" sz="1200" smtClean="0">
                <a:solidFill>
                  <a:srgbClr val="000000"/>
                </a:solidFill>
                <a:latin typeface="ＭＳ 明朝" pitchFamily="17" charset="-128"/>
                <a:ea typeface="ＭＳ 明朝" pitchFamily="17" charset="-128"/>
              </a:rPr>
              <a:t>Q</a:t>
            </a:r>
            <a:r>
              <a:rPr lang="ja-JP" altLang="en-US" sz="1200" smtClean="0">
                <a:solidFill>
                  <a:srgbClr val="000000"/>
                </a:solidFill>
                <a:latin typeface="ＭＳ 明朝" pitchFamily="17" charset="-128"/>
                <a:ea typeface="ＭＳ 明朝" pitchFamily="17" charset="-128"/>
              </a:rPr>
              <a:t>フィルターの条件を変えて測定を行ったところ、分子量約</a:t>
            </a:r>
            <a:r>
              <a:rPr lang="en-US" altLang="ja-JP" sz="1200" smtClean="0">
                <a:solidFill>
                  <a:srgbClr val="000000"/>
                </a:solidFill>
                <a:latin typeface="ＭＳ 明朝" pitchFamily="17" charset="-128"/>
                <a:ea typeface="ＭＳ 明朝" pitchFamily="17" charset="-128"/>
              </a:rPr>
              <a:t>5800</a:t>
            </a:r>
            <a:r>
              <a:rPr lang="ja-JP" altLang="en-US" sz="1200" smtClean="0">
                <a:solidFill>
                  <a:srgbClr val="000000"/>
                </a:solidFill>
                <a:latin typeface="ＭＳ 明朝" pitchFamily="17" charset="-128"/>
                <a:ea typeface="ＭＳ 明朝" pitchFamily="17" charset="-128"/>
              </a:rPr>
              <a:t>のペプチドのモノアイソトピックピーク測定も可能であり、広い質量領域において</a:t>
            </a:r>
            <a:r>
              <a:rPr lang="en-US" altLang="ja-JP" sz="1200" smtClean="0">
                <a:solidFill>
                  <a:srgbClr val="000000"/>
                </a:solidFill>
                <a:latin typeface="ＭＳ 明朝" pitchFamily="17" charset="-128"/>
                <a:ea typeface="ＭＳ 明朝" pitchFamily="17" charset="-128"/>
              </a:rPr>
              <a:t>BLOTCHIP</a:t>
            </a:r>
            <a:r>
              <a:rPr lang="en-US" altLang="ja-JP" sz="1200" baseline="30000" smtClean="0">
                <a:solidFill>
                  <a:srgbClr val="000000"/>
                </a:solidFill>
                <a:latin typeface="ＭＳ 明朝" pitchFamily="17" charset="-128"/>
                <a:ea typeface="ＭＳ 明朝" pitchFamily="17" charset="-128"/>
              </a:rPr>
              <a:t>®</a:t>
            </a:r>
            <a:r>
              <a:rPr lang="ja-JP" altLang="en-US" sz="1200" smtClean="0">
                <a:solidFill>
                  <a:srgbClr val="000000"/>
                </a:solidFill>
                <a:latin typeface="ＭＳ 明朝" pitchFamily="17" charset="-128"/>
                <a:ea typeface="ＭＳ 明朝" pitchFamily="17" charset="-128"/>
              </a:rPr>
              <a:t>上に調製したペプチドの測定が可能であることが分かった。今回の測定から、</a:t>
            </a:r>
            <a:r>
              <a:rPr lang="en-US" altLang="ja-JP" sz="1200" smtClean="0">
                <a:solidFill>
                  <a:srgbClr val="000000"/>
                </a:solidFill>
                <a:latin typeface="ＭＳ 明朝" pitchFamily="17" charset="-128"/>
                <a:ea typeface="ＭＳ 明朝" pitchFamily="17" charset="-128"/>
              </a:rPr>
              <a:t>BLOTCHIP</a:t>
            </a:r>
            <a:r>
              <a:rPr lang="en-US" altLang="ja-JP" sz="1200" baseline="30000" smtClean="0">
                <a:solidFill>
                  <a:srgbClr val="000000"/>
                </a:solidFill>
                <a:latin typeface="ＭＳ 明朝" pitchFamily="17" charset="-128"/>
                <a:ea typeface="ＭＳ 明朝" pitchFamily="17" charset="-128"/>
              </a:rPr>
              <a:t>®</a:t>
            </a:r>
            <a:r>
              <a:rPr lang="ja-JP" altLang="en-US" sz="1200" smtClean="0">
                <a:solidFill>
                  <a:srgbClr val="000000"/>
                </a:solidFill>
                <a:latin typeface="ＭＳ 明朝" pitchFamily="17" charset="-128"/>
                <a:ea typeface="ＭＳ 明朝" pitchFamily="17" charset="-128"/>
              </a:rPr>
              <a:t>の特殊な表面構造が</a:t>
            </a:r>
            <a:r>
              <a:rPr lang="en-US" altLang="ja-JP" sz="1200" smtClean="0">
                <a:solidFill>
                  <a:srgbClr val="000000"/>
                </a:solidFill>
                <a:latin typeface="ＭＳ 明朝" pitchFamily="17" charset="-128"/>
                <a:ea typeface="ＭＳ 明朝" pitchFamily="17" charset="-128"/>
              </a:rPr>
              <a:t>MALDI-FTICR-MS</a:t>
            </a:r>
            <a:r>
              <a:rPr lang="ja-JP" altLang="en-US" sz="1200" smtClean="0">
                <a:solidFill>
                  <a:srgbClr val="000000"/>
                </a:solidFill>
                <a:latin typeface="ＭＳ 明朝" pitchFamily="17" charset="-128"/>
                <a:ea typeface="ＭＳ 明朝" pitchFamily="17" charset="-128"/>
              </a:rPr>
              <a:t>の測定に大きな影響を及ぼさないことが明らかとなった。</a:t>
            </a:r>
            <a:r>
              <a:rPr lang="en-US" altLang="ja-JP" sz="1200" smtClean="0">
                <a:solidFill>
                  <a:srgbClr val="000000"/>
                </a:solidFill>
                <a:latin typeface="ＭＳ 明朝" pitchFamily="17" charset="-128"/>
                <a:ea typeface="ＭＳ 明朝" pitchFamily="17" charset="-128"/>
              </a:rPr>
              <a:t>MALDI-TOF-MS</a:t>
            </a:r>
            <a:r>
              <a:rPr lang="ja-JP" altLang="en-US" sz="1200" smtClean="0">
                <a:solidFill>
                  <a:srgbClr val="000000"/>
                </a:solidFill>
                <a:latin typeface="ＭＳ 明朝" pitchFamily="17" charset="-128"/>
                <a:ea typeface="ＭＳ 明朝" pitchFamily="17" charset="-128"/>
              </a:rPr>
              <a:t>では測定できなかった質量範囲のペプチド（</a:t>
            </a:r>
            <a:r>
              <a:rPr lang="en-US" altLang="ja-JP" sz="1200" i="1" smtClean="0">
                <a:solidFill>
                  <a:srgbClr val="000000"/>
                </a:solidFill>
                <a:latin typeface="ＭＳ 明朝" pitchFamily="17" charset="-128"/>
                <a:ea typeface="ＭＳ 明朝" pitchFamily="17" charset="-128"/>
              </a:rPr>
              <a:t>m/z</a:t>
            </a:r>
            <a:r>
              <a:rPr lang="en-US" altLang="ja-JP" sz="1200" smtClean="0">
                <a:solidFill>
                  <a:srgbClr val="000000"/>
                </a:solidFill>
                <a:latin typeface="ＭＳ 明朝" pitchFamily="17" charset="-128"/>
                <a:ea typeface="ＭＳ 明朝" pitchFamily="17" charset="-128"/>
              </a:rPr>
              <a:t> 3500</a:t>
            </a:r>
            <a:r>
              <a:rPr lang="ja-JP" altLang="en-US" sz="1200" smtClean="0">
                <a:solidFill>
                  <a:srgbClr val="000000"/>
                </a:solidFill>
                <a:latin typeface="ＭＳ 明朝" pitchFamily="17" charset="-128"/>
                <a:ea typeface="ＭＳ 明朝" pitchFamily="17" charset="-128"/>
              </a:rPr>
              <a:t>以上</a:t>
            </a:r>
            <a:r>
              <a:rPr lang="en-US" altLang="ja-JP" sz="1200" smtClean="0">
                <a:solidFill>
                  <a:srgbClr val="000000"/>
                </a:solidFill>
                <a:latin typeface="ＭＳ 明朝" pitchFamily="17" charset="-128"/>
                <a:ea typeface="ＭＳ 明朝" pitchFamily="17" charset="-128"/>
              </a:rPr>
              <a:t>)</a:t>
            </a:r>
            <a:r>
              <a:rPr lang="ja-JP" altLang="en-US" sz="1200" smtClean="0">
                <a:solidFill>
                  <a:srgbClr val="000000"/>
                </a:solidFill>
                <a:latin typeface="ＭＳ 明朝" pitchFamily="17" charset="-128"/>
                <a:ea typeface="ＭＳ 明朝" pitchFamily="17" charset="-128"/>
              </a:rPr>
              <a:t>の精密測定が可能であったことから、今後、</a:t>
            </a:r>
            <a:r>
              <a:rPr lang="en-US" altLang="ja-JP" sz="1200" smtClean="0">
                <a:solidFill>
                  <a:srgbClr val="000000"/>
                </a:solidFill>
                <a:latin typeface="ＭＳ 明朝" pitchFamily="17" charset="-128"/>
                <a:ea typeface="ＭＳ 明朝" pitchFamily="17" charset="-128"/>
              </a:rPr>
              <a:t>BLOTCHIP</a:t>
            </a:r>
            <a:r>
              <a:rPr lang="en-US" altLang="ja-JP" sz="1200" baseline="30000" smtClean="0">
                <a:solidFill>
                  <a:srgbClr val="000000"/>
                </a:solidFill>
                <a:latin typeface="ＭＳ 明朝" pitchFamily="17" charset="-128"/>
                <a:ea typeface="ＭＳ 明朝" pitchFamily="17" charset="-128"/>
              </a:rPr>
              <a:t>®</a:t>
            </a:r>
            <a:r>
              <a:rPr lang="ja-JP" altLang="en-US" sz="1200" smtClean="0">
                <a:solidFill>
                  <a:srgbClr val="000000"/>
                </a:solidFill>
                <a:latin typeface="ＭＳ 明朝" pitchFamily="17" charset="-128"/>
                <a:ea typeface="ＭＳ 明朝" pitchFamily="17" charset="-128"/>
              </a:rPr>
              <a:t>を用いたヒト臨床検体の分析などへ応用が期待できる。</a:t>
            </a:r>
          </a:p>
        </p:txBody>
      </p:sp>
      <p:sp>
        <p:nvSpPr>
          <p:cNvPr id="2057" name="Rectangle 18"/>
          <p:cNvSpPr>
            <a:spLocks noChangeArrowheads="1"/>
          </p:cNvSpPr>
          <p:nvPr/>
        </p:nvSpPr>
        <p:spPr bwMode="auto">
          <a:xfrm>
            <a:off x="2997202" y="8678009"/>
            <a:ext cx="3527425"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900" smtClean="0">
                <a:solidFill>
                  <a:srgbClr val="000000"/>
                </a:solidFill>
                <a:latin typeface="Times New Roman" pitchFamily="18" charset="0"/>
                <a:ea typeface="ＭＳ 明朝" pitchFamily="17" charset="-128"/>
              </a:rPr>
              <a:t>図２　ヒト標準血清（</a:t>
            </a:r>
            <a:r>
              <a:rPr lang="en-US" altLang="ja-JP" sz="900" smtClean="0">
                <a:solidFill>
                  <a:srgbClr val="000000"/>
                </a:solidFill>
                <a:latin typeface="Times New Roman" pitchFamily="18" charset="0"/>
                <a:ea typeface="ＭＳ 明朝" pitchFamily="17" charset="-128"/>
              </a:rPr>
              <a:t>NHS</a:t>
            </a:r>
            <a:r>
              <a:rPr lang="ja-JP" altLang="en-US" sz="900" smtClean="0">
                <a:solidFill>
                  <a:srgbClr val="000000"/>
                </a:solidFill>
                <a:latin typeface="Times New Roman" pitchFamily="18" charset="0"/>
                <a:ea typeface="ＭＳ 明朝" pitchFamily="17" charset="-128"/>
              </a:rPr>
              <a:t>）に既知モデルペプチドをスパイクし</a:t>
            </a:r>
            <a:r>
              <a:rPr lang="en-US" altLang="ja-JP" sz="900" smtClean="0">
                <a:solidFill>
                  <a:srgbClr val="000000"/>
                </a:solidFill>
                <a:latin typeface="Times New Roman" pitchFamily="18" charset="0"/>
                <a:ea typeface="ＭＳ 明朝" pitchFamily="17" charset="-128"/>
              </a:rPr>
              <a:t>BLOTCHIP</a:t>
            </a:r>
            <a:r>
              <a:rPr lang="en-US" altLang="ja-JP" sz="900" baseline="30000" smtClean="0">
                <a:solidFill>
                  <a:srgbClr val="000000"/>
                </a:solidFill>
                <a:latin typeface="Times New Roman" pitchFamily="18" charset="0"/>
                <a:ea typeface="ＭＳ 明朝" pitchFamily="17" charset="-128"/>
              </a:rPr>
              <a:t>®</a:t>
            </a:r>
            <a:r>
              <a:rPr lang="ja-JP" altLang="en-US" sz="900" smtClean="0">
                <a:solidFill>
                  <a:srgbClr val="000000"/>
                </a:solidFill>
                <a:latin typeface="Times New Roman" pitchFamily="18" charset="0"/>
                <a:ea typeface="ＭＳ 明朝" pitchFamily="17" charset="-128"/>
              </a:rPr>
              <a:t>上に転写したサンプルの</a:t>
            </a:r>
            <a:r>
              <a:rPr lang="en-US" altLang="ja-JP" sz="900" smtClean="0">
                <a:solidFill>
                  <a:srgbClr val="000000"/>
                </a:solidFill>
                <a:latin typeface="Times New Roman" pitchFamily="18" charset="0"/>
                <a:ea typeface="ＭＳ 明朝" pitchFamily="17" charset="-128"/>
              </a:rPr>
              <a:t>FT-ICRMS</a:t>
            </a:r>
            <a:r>
              <a:rPr lang="ja-JP" altLang="en-US" sz="900" smtClean="0">
                <a:solidFill>
                  <a:srgbClr val="000000"/>
                </a:solidFill>
                <a:latin typeface="Times New Roman" pitchFamily="18" charset="0"/>
                <a:ea typeface="ＭＳ 明朝" pitchFamily="17" charset="-128"/>
              </a:rPr>
              <a:t>スペクトル</a:t>
            </a:r>
            <a:endParaRPr lang="ja-JP" altLang="en-US" sz="1800" smtClean="0">
              <a:solidFill>
                <a:srgbClr val="000000"/>
              </a:solidFill>
            </a:endParaRPr>
          </a:p>
        </p:txBody>
      </p:sp>
      <p:sp>
        <p:nvSpPr>
          <p:cNvPr id="2058" name="Rectangle 18"/>
          <p:cNvSpPr>
            <a:spLocks noChangeArrowheads="1"/>
          </p:cNvSpPr>
          <p:nvPr/>
        </p:nvSpPr>
        <p:spPr bwMode="auto">
          <a:xfrm>
            <a:off x="333375" y="8678009"/>
            <a:ext cx="2643188"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ja-JP" altLang="en-US" sz="900" smtClean="0">
                <a:solidFill>
                  <a:srgbClr val="000000"/>
                </a:solidFill>
                <a:latin typeface="Times New Roman" pitchFamily="18" charset="0"/>
                <a:ea typeface="ＭＳ 明朝" pitchFamily="17" charset="-128"/>
              </a:rPr>
              <a:t>図１　プロトセラ社にて開発した</a:t>
            </a:r>
            <a:r>
              <a:rPr lang="en-US" altLang="ja-JP" sz="900" smtClean="0">
                <a:solidFill>
                  <a:srgbClr val="000000"/>
                </a:solidFill>
                <a:latin typeface="Times New Roman" pitchFamily="18" charset="0"/>
                <a:ea typeface="ＭＳ 明朝" pitchFamily="17" charset="-128"/>
              </a:rPr>
              <a:t>BLOTCHIP</a:t>
            </a:r>
            <a:r>
              <a:rPr lang="en-US" altLang="ja-JP" sz="900" baseline="30000" smtClean="0">
                <a:solidFill>
                  <a:srgbClr val="000000"/>
                </a:solidFill>
                <a:latin typeface="Times New Roman" pitchFamily="18" charset="0"/>
                <a:ea typeface="ＭＳ 明朝" pitchFamily="17" charset="-128"/>
              </a:rPr>
              <a:t>®</a:t>
            </a:r>
            <a:endParaRPr lang="en-US" altLang="ja-JP" sz="1800" baseline="30000" smtClean="0">
              <a:solidFill>
                <a:srgbClr val="000000"/>
              </a:solidFill>
            </a:endParaRPr>
          </a:p>
        </p:txBody>
      </p:sp>
      <p:pic>
        <p:nvPicPr>
          <p:cNvPr id="2059" name="Picture 16"/>
          <p:cNvPicPr>
            <a:picLocks noChangeAspect="1" noChangeArrowheads="1"/>
          </p:cNvPicPr>
          <p:nvPr/>
        </p:nvPicPr>
        <p:blipFill>
          <a:blip r:embed="rId3" cstate="print">
            <a:extLst>
              <a:ext uri="{28A0092B-C50C-407E-A947-70E740481C1C}">
                <a14:useLocalDpi xmlns:a14="http://schemas.microsoft.com/office/drawing/2010/main" val="0"/>
              </a:ext>
            </a:extLst>
          </a:blip>
          <a:srcRect t="4803"/>
          <a:stretch>
            <a:fillRect/>
          </a:stretch>
        </p:blipFill>
        <p:spPr bwMode="auto">
          <a:xfrm>
            <a:off x="2852739" y="6526823"/>
            <a:ext cx="3744912" cy="215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2202" y="6683620"/>
            <a:ext cx="1622425" cy="896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1" name="Line 21"/>
          <p:cNvSpPr>
            <a:spLocks noChangeShapeType="1"/>
          </p:cNvSpPr>
          <p:nvPr/>
        </p:nvSpPr>
        <p:spPr bwMode="auto">
          <a:xfrm flipH="1">
            <a:off x="5465765" y="6950322"/>
            <a:ext cx="123825" cy="199292"/>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mtClean="0">
              <a:solidFill>
                <a:srgbClr val="000000"/>
              </a:solidFill>
            </a:endParaRPr>
          </a:p>
        </p:txBody>
      </p:sp>
      <p:sp>
        <p:nvSpPr>
          <p:cNvPr id="2062" name="Text Box 22"/>
          <p:cNvSpPr txBox="1">
            <a:spLocks noChangeArrowheads="1"/>
          </p:cNvSpPr>
          <p:nvPr/>
        </p:nvSpPr>
        <p:spPr bwMode="auto">
          <a:xfrm>
            <a:off x="5487989" y="6816969"/>
            <a:ext cx="5762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600" b="1" smtClean="0">
                <a:solidFill>
                  <a:srgbClr val="000000"/>
                </a:solidFill>
              </a:rPr>
              <a:t>A-marker</a:t>
            </a:r>
          </a:p>
        </p:txBody>
      </p:sp>
      <p:pic>
        <p:nvPicPr>
          <p:cNvPr id="2063" name="Picture 24" descr="図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8051" y="6632331"/>
            <a:ext cx="1504950" cy="1951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4" name="グループ化 1"/>
          <p:cNvGrpSpPr>
            <a:grpSpLocks/>
          </p:cNvGrpSpPr>
          <p:nvPr/>
        </p:nvGrpSpPr>
        <p:grpSpPr bwMode="auto">
          <a:xfrm>
            <a:off x="476250" y="-20516"/>
            <a:ext cx="6116638" cy="298940"/>
            <a:chOff x="476250" y="-22687"/>
            <a:chExt cx="6117327" cy="323851"/>
          </a:xfrm>
        </p:grpSpPr>
        <p:sp>
          <p:nvSpPr>
            <p:cNvPr id="2065" name="Text Box 4"/>
            <p:cNvSpPr txBox="1">
              <a:spLocks noChangeArrowheads="1"/>
            </p:cNvSpPr>
            <p:nvPr/>
          </p:nvSpPr>
          <p:spPr bwMode="auto">
            <a:xfrm>
              <a:off x="476250" y="-9446"/>
              <a:ext cx="5976938" cy="223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smtClean="0">
                  <a:solidFill>
                    <a:srgbClr val="000000"/>
                  </a:solidFill>
                  <a:ea typeface="HG創英角ｺﾞｼｯｸUB" pitchFamily="49" charset="-128"/>
                </a:rPr>
                <a:t>分子・物質合成プラットフォーム  </a:t>
              </a:r>
              <a:r>
                <a:rPr lang="ja-JP" altLang="en-US" sz="1200" dirty="0">
                  <a:solidFill>
                    <a:srgbClr val="000000"/>
                  </a:solidFill>
                  <a:ea typeface="HG創英角ｺﾞｼｯｸUB" pitchFamily="49" charset="-128"/>
                </a:rPr>
                <a:t>（北陸</a:t>
              </a:r>
              <a:r>
                <a:rPr lang="ja-JP" altLang="en-US" sz="1200" dirty="0" smtClean="0">
                  <a:solidFill>
                    <a:srgbClr val="000000"/>
                  </a:solidFill>
                  <a:ea typeface="HG創英角ｺﾞｼｯｸUB" pitchFamily="49" charset="-128"/>
                </a:rPr>
                <a:t>先端科学技術大学院大学</a:t>
              </a:r>
              <a:r>
                <a:rPr lang="ja-JP" altLang="en-US" sz="1200" dirty="0">
                  <a:solidFill>
                    <a:srgbClr val="000000"/>
                  </a:solidFill>
                  <a:ea typeface="HG創英角ｺﾞｼｯｸUB" pitchFamily="49" charset="-128"/>
                </a:rPr>
                <a:t>）</a:t>
              </a:r>
              <a:endParaRPr lang="en-US" altLang="ja-JP" sz="1200" dirty="0" smtClean="0">
                <a:solidFill>
                  <a:srgbClr val="000000"/>
                </a:solidFill>
                <a:ea typeface="HG創英角ｺﾞｼｯｸUB" pitchFamily="49" charset="-128"/>
              </a:endParaRPr>
            </a:p>
          </p:txBody>
        </p:sp>
        <p:pic>
          <p:nvPicPr>
            <p:cNvPr id="2066"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42665" y="-22687"/>
              <a:ext cx="950912" cy="32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Text Box 7"/>
          <p:cNvSpPr txBox="1">
            <a:spLocks noChangeArrowheads="1"/>
          </p:cNvSpPr>
          <p:nvPr/>
        </p:nvSpPr>
        <p:spPr bwMode="auto">
          <a:xfrm>
            <a:off x="474663"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dirty="0" smtClean="0">
                <a:ea typeface="HG創英角ｺﾞｼｯｸUB" pitchFamily="49" charset="-128"/>
              </a:rPr>
              <a:t>分子</a:t>
            </a:r>
            <a:r>
              <a:rPr lang="ja-JP" altLang="en-US" sz="1600" dirty="0">
                <a:ea typeface="HG創英角ｺﾞｼｯｸUB" pitchFamily="49" charset="-128"/>
              </a:rPr>
              <a:t>・物質合成プラットフォームにおける利用成果</a:t>
            </a:r>
          </a:p>
        </p:txBody>
      </p:sp>
    </p:spTree>
    <p:extLst>
      <p:ext uri="{BB962C8B-B14F-4D97-AF65-F5344CB8AC3E}">
        <p14:creationId xmlns:p14="http://schemas.microsoft.com/office/powerpoint/2010/main" val="1457366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Words>
  <Application>Microsoft Office PowerPoint</Application>
  <PresentationFormat>画面に合わせる (4:3)</PresentationFormat>
  <Paragraphs>16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2014-06-02T02:45:00Z</dcterms:created>
  <dcterms:modified xsi:type="dcterms:W3CDTF">2014-06-02T02:45:20Z</dcterms:modified>
</cp:coreProperties>
</file>