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83" d="100"/>
          <a:sy n="83" d="100"/>
        </p:scale>
        <p:origin x="-3168" y="-96"/>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EB181-7A8C-4EB9-B385-D5DA4E3CFF86}"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04B22-FAFA-4C09-9D6F-E3F8018CD1F2}" type="slidenum">
              <a:rPr kumimoji="1" lang="ja-JP" altLang="en-US" smtClean="0"/>
              <a:t>‹#›</a:t>
            </a:fld>
            <a:endParaRPr kumimoji="1" lang="ja-JP" altLang="en-US"/>
          </a:p>
        </p:txBody>
      </p:sp>
    </p:spTree>
    <p:extLst>
      <p:ext uri="{BB962C8B-B14F-4D97-AF65-F5344CB8AC3E}">
        <p14:creationId xmlns:p14="http://schemas.microsoft.com/office/powerpoint/2010/main" val="38192815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8196"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48225" indent="-287779" eaLnBrk="0" hangingPunct="0">
              <a:spcBef>
                <a:spcPct val="30000"/>
              </a:spcBef>
              <a:defRPr kumimoji="1" sz="1200">
                <a:solidFill>
                  <a:schemeClr val="tx1"/>
                </a:solidFill>
                <a:latin typeface="Calibri" pitchFamily="34" charset="0"/>
                <a:ea typeface="ＭＳ Ｐゴシック" pitchFamily="50" charset="-128"/>
              </a:defRPr>
            </a:lvl2pPr>
            <a:lvl3pPr marL="1151115" indent="-230223" eaLnBrk="0" hangingPunct="0">
              <a:spcBef>
                <a:spcPct val="30000"/>
              </a:spcBef>
              <a:defRPr kumimoji="1" sz="1200">
                <a:solidFill>
                  <a:schemeClr val="tx1"/>
                </a:solidFill>
                <a:latin typeface="Calibri" pitchFamily="34" charset="0"/>
                <a:ea typeface="ＭＳ Ｐゴシック" pitchFamily="50" charset="-128"/>
              </a:defRPr>
            </a:lvl3pPr>
            <a:lvl4pPr marL="1611561" indent="-230223" eaLnBrk="0" hangingPunct="0">
              <a:spcBef>
                <a:spcPct val="30000"/>
              </a:spcBef>
              <a:defRPr kumimoji="1" sz="1200">
                <a:solidFill>
                  <a:schemeClr val="tx1"/>
                </a:solidFill>
                <a:latin typeface="Calibri" pitchFamily="34" charset="0"/>
                <a:ea typeface="ＭＳ Ｐゴシック" pitchFamily="50" charset="-128"/>
              </a:defRPr>
            </a:lvl4pPr>
            <a:lvl5pPr marL="2072008" indent="-230223" eaLnBrk="0" hangingPunct="0">
              <a:spcBef>
                <a:spcPct val="30000"/>
              </a:spcBef>
              <a:defRPr kumimoji="1" sz="1200">
                <a:solidFill>
                  <a:schemeClr val="tx1"/>
                </a:solidFill>
                <a:latin typeface="Calibri" pitchFamily="34" charset="0"/>
                <a:ea typeface="ＭＳ Ｐゴシック" pitchFamily="50" charset="-128"/>
              </a:defRPr>
            </a:lvl5pPr>
            <a:lvl6pPr marL="2532454"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92900"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53346"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913792"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hangingPunct="1">
              <a:spcBef>
                <a:spcPct val="0"/>
              </a:spcBef>
            </a:pPr>
            <a:fld id="{D8C38776-A3D9-449C-A4F6-BEB98460451D}" type="slidenum">
              <a:rPr lang="en-US" altLang="ja-JP">
                <a:solidFill>
                  <a:prstClr val="black"/>
                </a:solidFill>
                <a:latin typeface="Arial" pitchFamily="34" charset="0"/>
              </a:rPr>
              <a:pPr eaLnBrk="1" hangingPunct="1">
                <a:spcBef>
                  <a:spcPct val="0"/>
                </a:spcBef>
              </a:pPr>
              <a:t>1</a:t>
            </a:fld>
            <a:endParaRPr lang="en-US" altLang="ja-JP">
              <a:solidFill>
                <a:prstClr val="black"/>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8BC442F-772C-454C-A07F-0DF178A7E641}"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3A2A38-F151-4D96-BFFF-CFE3F71AA1DC}" type="slidenum">
              <a:rPr kumimoji="1" lang="ja-JP" altLang="en-US" smtClean="0"/>
              <a:t>‹#›</a:t>
            </a:fld>
            <a:endParaRPr kumimoji="1" lang="ja-JP" altLang="en-US"/>
          </a:p>
        </p:txBody>
      </p:sp>
    </p:spTree>
    <p:extLst>
      <p:ext uri="{BB962C8B-B14F-4D97-AF65-F5344CB8AC3E}">
        <p14:creationId xmlns:p14="http://schemas.microsoft.com/office/powerpoint/2010/main" val="3887448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BC442F-772C-454C-A07F-0DF178A7E641}"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3A2A38-F151-4D96-BFFF-CFE3F71AA1DC}" type="slidenum">
              <a:rPr kumimoji="1" lang="ja-JP" altLang="en-US" smtClean="0"/>
              <a:t>‹#›</a:t>
            </a:fld>
            <a:endParaRPr kumimoji="1" lang="ja-JP" altLang="en-US"/>
          </a:p>
        </p:txBody>
      </p:sp>
    </p:spTree>
    <p:extLst>
      <p:ext uri="{BB962C8B-B14F-4D97-AF65-F5344CB8AC3E}">
        <p14:creationId xmlns:p14="http://schemas.microsoft.com/office/powerpoint/2010/main" val="1658925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BC442F-772C-454C-A07F-0DF178A7E641}"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3A2A38-F151-4D96-BFFF-CFE3F71AA1DC}" type="slidenum">
              <a:rPr kumimoji="1" lang="ja-JP" altLang="en-US" smtClean="0"/>
              <a:t>‹#›</a:t>
            </a:fld>
            <a:endParaRPr kumimoji="1" lang="ja-JP" altLang="en-US"/>
          </a:p>
        </p:txBody>
      </p:sp>
    </p:spTree>
    <p:extLst>
      <p:ext uri="{BB962C8B-B14F-4D97-AF65-F5344CB8AC3E}">
        <p14:creationId xmlns:p14="http://schemas.microsoft.com/office/powerpoint/2010/main" val="376384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BC442F-772C-454C-A07F-0DF178A7E641}"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3A2A38-F151-4D96-BFFF-CFE3F71AA1DC}" type="slidenum">
              <a:rPr kumimoji="1" lang="ja-JP" altLang="en-US" smtClean="0"/>
              <a:t>‹#›</a:t>
            </a:fld>
            <a:endParaRPr kumimoji="1" lang="ja-JP" altLang="en-US"/>
          </a:p>
        </p:txBody>
      </p:sp>
    </p:spTree>
    <p:extLst>
      <p:ext uri="{BB962C8B-B14F-4D97-AF65-F5344CB8AC3E}">
        <p14:creationId xmlns:p14="http://schemas.microsoft.com/office/powerpoint/2010/main" val="1377689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8BC442F-772C-454C-A07F-0DF178A7E641}"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3A2A38-F151-4D96-BFFF-CFE3F71AA1DC}" type="slidenum">
              <a:rPr kumimoji="1" lang="ja-JP" altLang="en-US" smtClean="0"/>
              <a:t>‹#›</a:t>
            </a:fld>
            <a:endParaRPr kumimoji="1" lang="ja-JP" altLang="en-US"/>
          </a:p>
        </p:txBody>
      </p:sp>
    </p:spTree>
    <p:extLst>
      <p:ext uri="{BB962C8B-B14F-4D97-AF65-F5344CB8AC3E}">
        <p14:creationId xmlns:p14="http://schemas.microsoft.com/office/powerpoint/2010/main" val="1432933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8BC442F-772C-454C-A07F-0DF178A7E641}"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3A2A38-F151-4D96-BFFF-CFE3F71AA1DC}" type="slidenum">
              <a:rPr kumimoji="1" lang="ja-JP" altLang="en-US" smtClean="0"/>
              <a:t>‹#›</a:t>
            </a:fld>
            <a:endParaRPr kumimoji="1" lang="ja-JP" altLang="en-US"/>
          </a:p>
        </p:txBody>
      </p:sp>
    </p:spTree>
    <p:extLst>
      <p:ext uri="{BB962C8B-B14F-4D97-AF65-F5344CB8AC3E}">
        <p14:creationId xmlns:p14="http://schemas.microsoft.com/office/powerpoint/2010/main" val="3744561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8BC442F-772C-454C-A07F-0DF178A7E641}"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B3A2A38-F151-4D96-BFFF-CFE3F71AA1DC}" type="slidenum">
              <a:rPr kumimoji="1" lang="ja-JP" altLang="en-US" smtClean="0"/>
              <a:t>‹#›</a:t>
            </a:fld>
            <a:endParaRPr kumimoji="1" lang="ja-JP" altLang="en-US"/>
          </a:p>
        </p:txBody>
      </p:sp>
    </p:spTree>
    <p:extLst>
      <p:ext uri="{BB962C8B-B14F-4D97-AF65-F5344CB8AC3E}">
        <p14:creationId xmlns:p14="http://schemas.microsoft.com/office/powerpoint/2010/main" val="1002510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8BC442F-772C-454C-A07F-0DF178A7E641}"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B3A2A38-F151-4D96-BFFF-CFE3F71AA1DC}" type="slidenum">
              <a:rPr kumimoji="1" lang="ja-JP" altLang="en-US" smtClean="0"/>
              <a:t>‹#›</a:t>
            </a:fld>
            <a:endParaRPr kumimoji="1" lang="ja-JP" altLang="en-US"/>
          </a:p>
        </p:txBody>
      </p:sp>
    </p:spTree>
    <p:extLst>
      <p:ext uri="{BB962C8B-B14F-4D97-AF65-F5344CB8AC3E}">
        <p14:creationId xmlns:p14="http://schemas.microsoft.com/office/powerpoint/2010/main" val="4026660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BC442F-772C-454C-A07F-0DF178A7E641}"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B3A2A38-F151-4D96-BFFF-CFE3F71AA1DC}" type="slidenum">
              <a:rPr kumimoji="1" lang="ja-JP" altLang="en-US" smtClean="0"/>
              <a:t>‹#›</a:t>
            </a:fld>
            <a:endParaRPr kumimoji="1" lang="ja-JP" altLang="en-US"/>
          </a:p>
        </p:txBody>
      </p:sp>
    </p:spTree>
    <p:extLst>
      <p:ext uri="{BB962C8B-B14F-4D97-AF65-F5344CB8AC3E}">
        <p14:creationId xmlns:p14="http://schemas.microsoft.com/office/powerpoint/2010/main" val="1341770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BC442F-772C-454C-A07F-0DF178A7E641}"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3A2A38-F151-4D96-BFFF-CFE3F71AA1DC}" type="slidenum">
              <a:rPr kumimoji="1" lang="ja-JP" altLang="en-US" smtClean="0"/>
              <a:t>‹#›</a:t>
            </a:fld>
            <a:endParaRPr kumimoji="1" lang="ja-JP" altLang="en-US"/>
          </a:p>
        </p:txBody>
      </p:sp>
    </p:spTree>
    <p:extLst>
      <p:ext uri="{BB962C8B-B14F-4D97-AF65-F5344CB8AC3E}">
        <p14:creationId xmlns:p14="http://schemas.microsoft.com/office/powerpoint/2010/main" val="3605322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BC442F-772C-454C-A07F-0DF178A7E641}"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3A2A38-F151-4D96-BFFF-CFE3F71AA1DC}" type="slidenum">
              <a:rPr kumimoji="1" lang="ja-JP" altLang="en-US" smtClean="0"/>
              <a:t>‹#›</a:t>
            </a:fld>
            <a:endParaRPr kumimoji="1" lang="ja-JP" altLang="en-US"/>
          </a:p>
        </p:txBody>
      </p:sp>
    </p:spTree>
    <p:extLst>
      <p:ext uri="{BB962C8B-B14F-4D97-AF65-F5344CB8AC3E}">
        <p14:creationId xmlns:p14="http://schemas.microsoft.com/office/powerpoint/2010/main" val="34467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8BC442F-772C-454C-A07F-0DF178A7E641}"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B3A2A38-F151-4D96-BFFF-CFE3F71AA1DC}" type="slidenum">
              <a:rPr kumimoji="1" lang="ja-JP" altLang="en-US" smtClean="0"/>
              <a:t>‹#›</a:t>
            </a:fld>
            <a:endParaRPr kumimoji="1" lang="ja-JP" altLang="en-US"/>
          </a:p>
        </p:txBody>
      </p:sp>
    </p:spTree>
    <p:extLst>
      <p:ext uri="{BB962C8B-B14F-4D97-AF65-F5344CB8AC3E}">
        <p14:creationId xmlns:p14="http://schemas.microsoft.com/office/powerpoint/2010/main" val="2100566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http://s-crown.info/images/makie_zentai.jpg" TargetMode="External"/><Relationship Id="rId13" Type="http://schemas.openxmlformats.org/officeDocument/2006/relationships/image" Target="../media/image7.jpeg"/><Relationship Id="rId3" Type="http://schemas.openxmlformats.org/officeDocument/2006/relationships/image" Target="../media/image1.jpeg"/><Relationship Id="rId7" Type="http://schemas.openxmlformats.org/officeDocument/2006/relationships/image" Target="../media/image3.jpeg"/><Relationship Id="rId12"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http://s-crown.info/images/print_kakudai.jpg"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9.png"/><Relationship Id="rId10" Type="http://schemas.openxmlformats.org/officeDocument/2006/relationships/image" Target="http://s-crown.info/images/makie_kakudai.jpg" TargetMode="External"/><Relationship Id="rId4" Type="http://schemas.openxmlformats.org/officeDocument/2006/relationships/image" Target="http://s-crown.info/images/print_zentai.jpg" TargetMode="External"/><Relationship Id="rId9" Type="http://schemas.openxmlformats.org/officeDocument/2006/relationships/image" Target="../media/image4.jpeg"/><Relationship Id="rId1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476251" y="252047"/>
            <a:ext cx="5876925" cy="199292"/>
          </a:xfrm>
          <a:prstGeom prst="rect">
            <a:avLst/>
          </a:prstGeom>
          <a:gradFill rotWithShape="1">
            <a:gsLst>
              <a:gs pos="0">
                <a:srgbClr val="FFFF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i="1" smtClean="0">
                <a:solidFill>
                  <a:srgbClr val="808080"/>
                </a:solidFill>
                <a:latin typeface="Lucida Sans Unicode" pitchFamily="34" charset="0"/>
              </a:rPr>
              <a:t>Molecular &amp;Material Synthes</a:t>
            </a:r>
            <a:r>
              <a:rPr lang="ja-JP" altLang="en-US" sz="1200" i="1" smtClean="0">
                <a:solidFill>
                  <a:srgbClr val="808080"/>
                </a:solidFill>
                <a:latin typeface="Lucida Sans Unicode" pitchFamily="34" charset="0"/>
              </a:rPr>
              <a:t>ｉ</a:t>
            </a:r>
            <a:r>
              <a:rPr lang="en-US" altLang="ja-JP" sz="1200" i="1" smtClean="0">
                <a:solidFill>
                  <a:srgbClr val="808080"/>
                </a:solidFill>
                <a:latin typeface="Lucida Sans Unicode" pitchFamily="34" charset="0"/>
              </a:rPr>
              <a:t>s/Japan Institute of Science and Technology, JAIST</a:t>
            </a:r>
          </a:p>
        </p:txBody>
      </p:sp>
      <p:sp>
        <p:nvSpPr>
          <p:cNvPr id="3075" name="Text Box 6"/>
          <p:cNvSpPr txBox="1">
            <a:spLocks noChangeArrowheads="1"/>
          </p:cNvSpPr>
          <p:nvPr/>
        </p:nvSpPr>
        <p:spPr bwMode="auto">
          <a:xfrm>
            <a:off x="4198939" y="459465"/>
            <a:ext cx="2254250"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smtClean="0">
                <a:solidFill>
                  <a:srgbClr val="000000"/>
                </a:solidFill>
                <a:latin typeface="HG創英角ｺﾞｼｯｸUB" pitchFamily="49" charset="-128"/>
                <a:ea typeface="HG創英角ｺﾞｼｯｸUB" pitchFamily="49" charset="-128"/>
              </a:rPr>
              <a:t>平成</a:t>
            </a:r>
            <a:r>
              <a:rPr lang="en-US" altLang="ja-JP" sz="1600" dirty="0" smtClean="0">
                <a:solidFill>
                  <a:srgbClr val="000000"/>
                </a:solidFill>
                <a:latin typeface="HG創英角ｺﾞｼｯｸUB" pitchFamily="49" charset="-128"/>
                <a:ea typeface="HG創英角ｺﾞｼｯｸUB" pitchFamily="49" charset="-128"/>
              </a:rPr>
              <a:t>25</a:t>
            </a:r>
            <a:r>
              <a:rPr lang="ja-JP" altLang="en-US" sz="1600" dirty="0" smtClean="0">
                <a:solidFill>
                  <a:srgbClr val="000000"/>
                </a:solidFill>
                <a:latin typeface="HG創英角ｺﾞｼｯｸUB" pitchFamily="49" charset="-128"/>
                <a:ea typeface="HG創英角ｺﾞｼｯｸUB" pitchFamily="49" charset="-128"/>
              </a:rPr>
              <a:t>年度トピックス</a:t>
            </a:r>
          </a:p>
        </p:txBody>
      </p:sp>
      <p:sp>
        <p:nvSpPr>
          <p:cNvPr id="3077" name="Text Box 8"/>
          <p:cNvSpPr txBox="1">
            <a:spLocks noChangeArrowheads="1"/>
          </p:cNvSpPr>
          <p:nvPr/>
        </p:nvSpPr>
        <p:spPr bwMode="auto">
          <a:xfrm>
            <a:off x="714377" y="1049216"/>
            <a:ext cx="5929313"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zh-TW" altLang="ja-JP" sz="1800" dirty="0" smtClean="0">
                <a:solidFill>
                  <a:srgbClr val="000000"/>
                </a:solidFill>
                <a:latin typeface="HG創英角ｺﾞｼｯｸUB" pitchFamily="49" charset="-128"/>
                <a:ea typeface="HG創英角ｺﾞｼｯｸUB" pitchFamily="49" charset="-128"/>
              </a:rPr>
              <a:t>蒔絵王冠検査</a:t>
            </a:r>
            <a:r>
              <a:rPr lang="ja-JP" altLang="en-US" sz="1400" dirty="0">
                <a:solidFill>
                  <a:srgbClr val="000000"/>
                </a:solidFill>
                <a:latin typeface="MS-Mincho" charset="-128"/>
                <a:ea typeface="HG創英角ｺﾞｼｯｸUB" pitchFamily="49" charset="-128"/>
              </a:rPr>
              <a:t>（課題番号：</a:t>
            </a:r>
            <a:r>
              <a:rPr lang="en-US" altLang="ja-JP" sz="1400" dirty="0" smtClean="0">
                <a:solidFill>
                  <a:srgbClr val="000000"/>
                </a:solidFill>
                <a:latin typeface="HG創英角ｺﾞｼｯｸUB" panose="020B0909000000000000" pitchFamily="49" charset="-128"/>
                <a:ea typeface="HG創英角ｺﾞｼｯｸUB" panose="020B0909000000000000" pitchFamily="49" charset="-128"/>
              </a:rPr>
              <a:t>S-13-JI-0025</a:t>
            </a:r>
            <a:r>
              <a:rPr lang="ja-JP" altLang="en-US" sz="1400" dirty="0" smtClean="0">
                <a:solidFill>
                  <a:srgbClr val="000000"/>
                </a:solidFill>
                <a:latin typeface="MS-Mincho" charset="-128"/>
                <a:ea typeface="HG創英角ｺﾞｼｯｸUB" pitchFamily="49" charset="-128"/>
              </a:rPr>
              <a:t>）</a:t>
            </a:r>
            <a:endParaRPr lang="ja-JP" altLang="ja-JP" sz="1800" dirty="0" smtClean="0">
              <a:solidFill>
                <a:srgbClr val="000000"/>
              </a:solidFill>
              <a:latin typeface="HG創英角ｺﾞｼｯｸUB" pitchFamily="49" charset="-128"/>
              <a:ea typeface="HG創英角ｺﾞｼｯｸUB" pitchFamily="49" charset="-128"/>
            </a:endParaRPr>
          </a:p>
          <a:p>
            <a:pPr algn="ctr" eaLnBrk="1" hangingPunct="1">
              <a:spcBef>
                <a:spcPct val="50000"/>
              </a:spcBef>
              <a:buFontTx/>
              <a:buNone/>
            </a:pPr>
            <a:endParaRPr lang="ja-JP" altLang="en-US" sz="1800" dirty="0" smtClean="0">
              <a:solidFill>
                <a:srgbClr val="000000"/>
              </a:solidFill>
              <a:latin typeface="MS-Mincho" charset="-128"/>
              <a:ea typeface="HG創英角ｺﾞｼｯｸUB" pitchFamily="49" charset="-128"/>
            </a:endParaRPr>
          </a:p>
        </p:txBody>
      </p:sp>
      <p:sp>
        <p:nvSpPr>
          <p:cNvPr id="3078" name="Text Box 9"/>
          <p:cNvSpPr txBox="1">
            <a:spLocks noChangeArrowheads="1"/>
          </p:cNvSpPr>
          <p:nvPr/>
        </p:nvSpPr>
        <p:spPr bwMode="auto">
          <a:xfrm>
            <a:off x="2276475" y="1513744"/>
            <a:ext cx="4465638" cy="560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en-US" altLang="ja-JP" sz="1400" baseline="30000" smtClean="0">
                <a:solidFill>
                  <a:srgbClr val="000000"/>
                </a:solidFill>
                <a:latin typeface="ＭＳ 明朝" pitchFamily="17" charset="-128"/>
                <a:ea typeface="ＭＳ 明朝" pitchFamily="17" charset="-128"/>
              </a:rPr>
              <a:t>A</a:t>
            </a:r>
            <a:r>
              <a:rPr lang="ja-JP" altLang="en-US" sz="1400" smtClean="0">
                <a:solidFill>
                  <a:srgbClr val="000000"/>
                </a:solidFill>
                <a:latin typeface="ＭＳ 明朝" pitchFamily="17" charset="-128"/>
                <a:ea typeface="ＭＳ 明朝" pitchFamily="17" charset="-128"/>
              </a:rPr>
              <a:t>三伸樹脂工業株式会社</a:t>
            </a:r>
            <a:r>
              <a:rPr lang="en-US" altLang="ja-JP" sz="1400" smtClean="0">
                <a:solidFill>
                  <a:srgbClr val="000000"/>
                </a:solidFill>
                <a:latin typeface="ＭＳ 明朝" pitchFamily="17" charset="-128"/>
                <a:ea typeface="ＭＳ 明朝" pitchFamily="17" charset="-128"/>
              </a:rPr>
              <a:t>,</a:t>
            </a:r>
            <a:r>
              <a:rPr lang="en-US" altLang="ja-JP" sz="1400" baseline="30000" smtClean="0">
                <a:solidFill>
                  <a:srgbClr val="000000"/>
                </a:solidFill>
                <a:latin typeface="ＭＳ 明朝" pitchFamily="17" charset="-128"/>
                <a:ea typeface="ＭＳ 明朝" pitchFamily="17" charset="-128"/>
              </a:rPr>
              <a:t> </a:t>
            </a:r>
            <a:endParaRPr lang="ja-JP" altLang="en-US" sz="1400" smtClean="0">
              <a:solidFill>
                <a:srgbClr val="000000"/>
              </a:solidFill>
              <a:latin typeface="ＭＳ 明朝" pitchFamily="17" charset="-128"/>
              <a:ea typeface="ＭＳ 明朝" pitchFamily="17" charset="-128"/>
            </a:endParaRPr>
          </a:p>
          <a:p>
            <a:pPr eaLnBrk="1" hangingPunct="1">
              <a:spcBef>
                <a:spcPct val="50000"/>
              </a:spcBef>
              <a:buFontTx/>
              <a:buNone/>
            </a:pPr>
            <a:r>
              <a:rPr lang="ja-JP" altLang="en-US" sz="1400" u="sng" smtClean="0">
                <a:solidFill>
                  <a:srgbClr val="000000"/>
                </a:solidFill>
                <a:latin typeface="ＭＳ 明朝" pitchFamily="17" charset="-128"/>
                <a:ea typeface="ＭＳ 明朝" pitchFamily="17" charset="-128"/>
              </a:rPr>
              <a:t>氏名　丸田一幹</a:t>
            </a:r>
            <a:r>
              <a:rPr lang="en-US" altLang="zh-TW" sz="1400" baseline="30000" smtClean="0">
                <a:solidFill>
                  <a:srgbClr val="000000"/>
                </a:solidFill>
                <a:latin typeface="ＭＳ 明朝" pitchFamily="17" charset="-128"/>
                <a:ea typeface="ＭＳ 明朝" pitchFamily="17" charset="-128"/>
              </a:rPr>
              <a:t>a</a:t>
            </a:r>
            <a:r>
              <a:rPr lang="en-US" altLang="ja-JP" sz="1400" smtClean="0">
                <a:solidFill>
                  <a:srgbClr val="000000"/>
                </a:solidFill>
                <a:latin typeface="ＭＳ 明朝" pitchFamily="17" charset="-128"/>
                <a:ea typeface="ＭＳ 明朝" pitchFamily="17" charset="-128"/>
              </a:rPr>
              <a:t> </a:t>
            </a:r>
          </a:p>
        </p:txBody>
      </p:sp>
      <p:sp>
        <p:nvSpPr>
          <p:cNvPr id="3079" name="Text Box 10"/>
          <p:cNvSpPr txBox="1">
            <a:spLocks noChangeArrowheads="1"/>
          </p:cNvSpPr>
          <p:nvPr/>
        </p:nvSpPr>
        <p:spPr bwMode="auto">
          <a:xfrm>
            <a:off x="476250" y="2079384"/>
            <a:ext cx="6192838" cy="121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b="1" smtClean="0">
                <a:solidFill>
                  <a:srgbClr val="000000"/>
                </a:solidFill>
              </a:rPr>
              <a:t>【</a:t>
            </a:r>
            <a:r>
              <a:rPr lang="ja-JP" altLang="en-US" sz="1400" b="1" smtClean="0">
                <a:solidFill>
                  <a:srgbClr val="000000"/>
                </a:solidFill>
              </a:rPr>
              <a:t>研究目的</a:t>
            </a:r>
            <a:r>
              <a:rPr lang="en-US" altLang="ja-JP" sz="1400" b="1" smtClean="0">
                <a:solidFill>
                  <a:srgbClr val="000000"/>
                </a:solidFill>
              </a:rPr>
              <a:t>】</a:t>
            </a:r>
          </a:p>
          <a:p>
            <a:pPr algn="just" eaLnBrk="1" hangingPunct="1">
              <a:lnSpc>
                <a:spcPct val="110000"/>
              </a:lnSpc>
              <a:spcBef>
                <a:spcPct val="50000"/>
              </a:spcBef>
              <a:buFontTx/>
              <a:buNone/>
            </a:pPr>
            <a:r>
              <a:rPr lang="ja-JP" altLang="en-US" sz="1200" smtClean="0">
                <a:solidFill>
                  <a:srgbClr val="000000"/>
                </a:solidFill>
              </a:rPr>
              <a:t>　</a:t>
            </a:r>
            <a:r>
              <a:rPr lang="ja-JP" altLang="ja-JP" sz="1200" smtClean="0">
                <a:solidFill>
                  <a:srgbClr val="000000"/>
                </a:solidFill>
              </a:rPr>
              <a:t>当社は日本最北端の清酒用王冠メーカーである。今回</a:t>
            </a:r>
            <a:r>
              <a:rPr lang="ja-JP" altLang="en-US" sz="1200" smtClean="0">
                <a:solidFill>
                  <a:srgbClr val="000000"/>
                </a:solidFill>
              </a:rPr>
              <a:t>、</a:t>
            </a:r>
            <a:r>
              <a:rPr lang="ja-JP" altLang="ja-JP" sz="1200" smtClean="0">
                <a:solidFill>
                  <a:srgbClr val="000000"/>
                </a:solidFill>
              </a:rPr>
              <a:t>石川県産業創出支援機構の支援を受け、</a:t>
            </a:r>
            <a:r>
              <a:rPr lang="ja-JP" altLang="en-US" sz="1200" smtClean="0">
                <a:solidFill>
                  <a:srgbClr val="000000"/>
                </a:solidFill>
              </a:rPr>
              <a:t>市場が拡大している海外</a:t>
            </a:r>
            <a:r>
              <a:rPr lang="ja-JP" altLang="ja-JP" sz="1200" smtClean="0">
                <a:solidFill>
                  <a:srgbClr val="000000"/>
                </a:solidFill>
              </a:rPr>
              <a:t>向け清酒</a:t>
            </a:r>
            <a:r>
              <a:rPr lang="ja-JP" altLang="en-US" sz="1200" smtClean="0">
                <a:solidFill>
                  <a:srgbClr val="000000"/>
                </a:solidFill>
              </a:rPr>
              <a:t>のニーズを捉えるべく、海外</a:t>
            </a:r>
            <a:r>
              <a:rPr lang="ja-JP" altLang="ja-JP" sz="1200" smtClean="0">
                <a:solidFill>
                  <a:srgbClr val="000000"/>
                </a:solidFill>
              </a:rPr>
              <a:t>向け清酒用の王冠（蒔絵の王冠）を開発</a:t>
            </a:r>
            <a:r>
              <a:rPr lang="ja-JP" altLang="en-US" sz="1200" smtClean="0">
                <a:solidFill>
                  <a:srgbClr val="000000"/>
                </a:solidFill>
              </a:rPr>
              <a:t>した</a:t>
            </a:r>
            <a:r>
              <a:rPr lang="ja-JP" altLang="ja-JP" sz="1200" smtClean="0">
                <a:solidFill>
                  <a:srgbClr val="000000"/>
                </a:solidFill>
              </a:rPr>
              <a:t>。</a:t>
            </a:r>
            <a:r>
              <a:rPr lang="ja-JP" altLang="en-US" sz="1200" smtClean="0">
                <a:solidFill>
                  <a:srgbClr val="000000"/>
                </a:solidFill>
              </a:rPr>
              <a:t>本研究は、開発した</a:t>
            </a:r>
            <a:r>
              <a:rPr lang="ja-JP" altLang="ja-JP" sz="1200" smtClean="0">
                <a:solidFill>
                  <a:srgbClr val="000000"/>
                </a:solidFill>
              </a:rPr>
              <a:t>蒔絵王冠と通常の印刷王冠の違い</a:t>
            </a:r>
            <a:r>
              <a:rPr lang="ja-JP" altLang="en-US" sz="1200" smtClean="0">
                <a:solidFill>
                  <a:srgbClr val="000000"/>
                </a:solidFill>
              </a:rPr>
              <a:t>を明らかにすることを目的とする。</a:t>
            </a:r>
            <a:endParaRPr lang="ja-JP" altLang="ja-JP" sz="1200" smtClean="0">
              <a:solidFill>
                <a:srgbClr val="000000"/>
              </a:solidFill>
            </a:endParaRPr>
          </a:p>
        </p:txBody>
      </p:sp>
      <p:sp>
        <p:nvSpPr>
          <p:cNvPr id="3080" name="Text Box 11"/>
          <p:cNvSpPr txBox="1">
            <a:spLocks noChangeArrowheads="1"/>
          </p:cNvSpPr>
          <p:nvPr/>
        </p:nvSpPr>
        <p:spPr bwMode="auto">
          <a:xfrm>
            <a:off x="476250" y="3376246"/>
            <a:ext cx="6192838" cy="2256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en-US" altLang="ja-JP" sz="1400" b="1" smtClean="0">
                <a:solidFill>
                  <a:srgbClr val="000000"/>
                </a:solidFill>
              </a:rPr>
              <a:t>【</a:t>
            </a:r>
            <a:r>
              <a:rPr lang="ja-JP" altLang="en-US" sz="1400" b="1" smtClean="0">
                <a:solidFill>
                  <a:srgbClr val="000000"/>
                </a:solidFill>
              </a:rPr>
              <a:t>成　　　果</a:t>
            </a:r>
            <a:r>
              <a:rPr lang="en-US" altLang="ja-JP" sz="1400" b="1" smtClean="0">
                <a:solidFill>
                  <a:srgbClr val="000000"/>
                </a:solidFill>
              </a:rPr>
              <a:t>】</a:t>
            </a:r>
            <a:endParaRPr lang="ja-JP" altLang="ja-JP" sz="1200" smtClean="0">
              <a:solidFill>
                <a:srgbClr val="000000"/>
              </a:solidFill>
            </a:endParaRPr>
          </a:p>
          <a:p>
            <a:pPr eaLnBrk="1" hangingPunct="1">
              <a:spcBef>
                <a:spcPct val="0"/>
              </a:spcBef>
              <a:buFontTx/>
              <a:buNone/>
            </a:pPr>
            <a:r>
              <a:rPr lang="ja-JP" altLang="ja-JP" sz="1200" smtClean="0">
                <a:solidFill>
                  <a:srgbClr val="000000"/>
                </a:solidFill>
              </a:rPr>
              <a:t>利用機器：</a:t>
            </a:r>
          </a:p>
          <a:p>
            <a:pPr eaLnBrk="1" hangingPunct="1">
              <a:spcBef>
                <a:spcPct val="0"/>
              </a:spcBef>
              <a:buFontTx/>
              <a:buNone/>
            </a:pPr>
            <a:r>
              <a:rPr lang="ja-JP" altLang="en-US" sz="1200" smtClean="0">
                <a:solidFill>
                  <a:srgbClr val="000000"/>
                </a:solidFill>
              </a:rPr>
              <a:t>　</a:t>
            </a:r>
            <a:r>
              <a:rPr lang="ja-JP" altLang="ja-JP" sz="1200" smtClean="0">
                <a:solidFill>
                  <a:srgbClr val="000000"/>
                </a:solidFill>
              </a:rPr>
              <a:t>電子プローブマイクロアナライザー　日本電子</a:t>
            </a:r>
            <a:r>
              <a:rPr lang="en-US" altLang="ja-JP" sz="1200" smtClean="0">
                <a:solidFill>
                  <a:srgbClr val="000000"/>
                </a:solidFill>
              </a:rPr>
              <a:t>EPMA</a:t>
            </a:r>
            <a:r>
              <a:rPr lang="ja-JP" altLang="ja-JP" sz="1200" smtClean="0">
                <a:solidFill>
                  <a:srgbClr val="000000"/>
                </a:solidFill>
              </a:rPr>
              <a:t>　</a:t>
            </a:r>
            <a:r>
              <a:rPr lang="en-US" altLang="ja-JP" sz="1200" smtClean="0">
                <a:solidFill>
                  <a:srgbClr val="000000"/>
                </a:solidFill>
              </a:rPr>
              <a:t>JXA8900</a:t>
            </a:r>
            <a:endParaRPr lang="ja-JP" altLang="ja-JP" sz="1200" smtClean="0">
              <a:solidFill>
                <a:srgbClr val="000000"/>
              </a:solidFill>
            </a:endParaRPr>
          </a:p>
          <a:p>
            <a:pPr eaLnBrk="1" hangingPunct="1">
              <a:spcBef>
                <a:spcPct val="0"/>
              </a:spcBef>
              <a:buFontTx/>
              <a:buNone/>
            </a:pPr>
            <a:r>
              <a:rPr lang="ja-JP" altLang="ja-JP" sz="1200" smtClean="0">
                <a:solidFill>
                  <a:srgbClr val="000000"/>
                </a:solidFill>
              </a:rPr>
              <a:t>実験方法：</a:t>
            </a:r>
          </a:p>
          <a:p>
            <a:pPr eaLnBrk="1" hangingPunct="1">
              <a:spcBef>
                <a:spcPct val="0"/>
              </a:spcBef>
              <a:buFontTx/>
              <a:buNone/>
            </a:pPr>
            <a:r>
              <a:rPr lang="ja-JP" altLang="en-US" sz="1200" smtClean="0">
                <a:solidFill>
                  <a:srgbClr val="000000"/>
                </a:solidFill>
              </a:rPr>
              <a:t>　</a:t>
            </a:r>
            <a:r>
              <a:rPr lang="ja-JP" altLang="ja-JP" sz="1200" smtClean="0">
                <a:solidFill>
                  <a:srgbClr val="000000"/>
                </a:solidFill>
              </a:rPr>
              <a:t>電子プローブマイクロアナライザーを用い、通常の印刷面と蒔絵の表面観察を行った。</a:t>
            </a:r>
            <a:endParaRPr lang="en-US" altLang="ja-JP" sz="1200" smtClean="0">
              <a:solidFill>
                <a:srgbClr val="000000"/>
              </a:solidFill>
            </a:endParaRPr>
          </a:p>
          <a:p>
            <a:pPr eaLnBrk="1" hangingPunct="1">
              <a:spcBef>
                <a:spcPct val="0"/>
              </a:spcBef>
              <a:buFontTx/>
              <a:buNone/>
            </a:pPr>
            <a:r>
              <a:rPr lang="ja-JP" altLang="en-US" sz="1200" smtClean="0">
                <a:solidFill>
                  <a:srgbClr val="000000"/>
                </a:solidFill>
              </a:rPr>
              <a:t>　</a:t>
            </a:r>
            <a:r>
              <a:rPr lang="ja-JP" altLang="ja-JP" sz="1200" smtClean="0">
                <a:solidFill>
                  <a:srgbClr val="000000"/>
                </a:solidFill>
              </a:rPr>
              <a:t>蒔絵は、漆器の表面に漆で絵や文様、文字などを描き、それが乾かないうちに金や銀などの金属粉を「</a:t>
            </a:r>
            <a:r>
              <a:rPr lang="ja-JP" altLang="ja-JP" sz="1200" b="1" smtClean="0">
                <a:solidFill>
                  <a:srgbClr val="000000"/>
                </a:solidFill>
              </a:rPr>
              <a:t>蒔く</a:t>
            </a:r>
            <a:r>
              <a:rPr lang="ja-JP" altLang="ja-JP" sz="1200" smtClean="0">
                <a:solidFill>
                  <a:srgbClr val="000000"/>
                </a:solidFill>
              </a:rPr>
              <a:t>」ことで器面に定着させる技法であ</a:t>
            </a:r>
            <a:r>
              <a:rPr lang="ja-JP" altLang="en-US" sz="1200" smtClean="0">
                <a:solidFill>
                  <a:srgbClr val="000000"/>
                </a:solidFill>
              </a:rPr>
              <a:t>る。</a:t>
            </a:r>
            <a:r>
              <a:rPr lang="ja-JP" altLang="ja-JP" sz="1200" smtClean="0">
                <a:solidFill>
                  <a:srgbClr val="000000"/>
                </a:solidFill>
              </a:rPr>
              <a:t>今回の観察でも、蒔絵が</a:t>
            </a:r>
            <a:r>
              <a:rPr lang="ja-JP" altLang="en-US" sz="1200" smtClean="0">
                <a:solidFill>
                  <a:srgbClr val="000000"/>
                </a:solidFill>
              </a:rPr>
              <a:t>通常の印刷とは違い</a:t>
            </a:r>
            <a:r>
              <a:rPr lang="ja-JP" altLang="ja-JP" sz="1200" smtClean="0">
                <a:solidFill>
                  <a:srgbClr val="000000"/>
                </a:solidFill>
              </a:rPr>
              <a:t>表面から隆起していること</a:t>
            </a:r>
            <a:r>
              <a:rPr lang="ja-JP" altLang="en-US" sz="1200" smtClean="0">
                <a:solidFill>
                  <a:srgbClr val="000000"/>
                </a:solidFill>
              </a:rPr>
              <a:t>が</a:t>
            </a:r>
            <a:r>
              <a:rPr lang="ja-JP" altLang="ja-JP" sz="1200" smtClean="0">
                <a:solidFill>
                  <a:srgbClr val="000000"/>
                </a:solidFill>
              </a:rPr>
              <a:t>確認</a:t>
            </a:r>
            <a:r>
              <a:rPr lang="ja-JP" altLang="en-US" sz="1200" smtClean="0">
                <a:solidFill>
                  <a:srgbClr val="000000"/>
                </a:solidFill>
              </a:rPr>
              <a:t>できた。</a:t>
            </a:r>
            <a:endParaRPr lang="en-US" altLang="ja-JP" sz="1200" smtClean="0">
              <a:solidFill>
                <a:srgbClr val="000000"/>
              </a:solidFill>
            </a:endParaRPr>
          </a:p>
          <a:p>
            <a:pPr eaLnBrk="1" hangingPunct="1">
              <a:spcBef>
                <a:spcPct val="0"/>
              </a:spcBef>
              <a:buFontTx/>
              <a:buNone/>
            </a:pPr>
            <a:r>
              <a:rPr lang="ja-JP" altLang="en-US" sz="1200" smtClean="0">
                <a:solidFill>
                  <a:srgbClr val="000000"/>
                </a:solidFill>
              </a:rPr>
              <a:t>　</a:t>
            </a:r>
            <a:endParaRPr lang="en-US" altLang="ja-JP" sz="1200" smtClean="0">
              <a:solidFill>
                <a:srgbClr val="000000"/>
              </a:solidFill>
            </a:endParaRPr>
          </a:p>
          <a:p>
            <a:pPr eaLnBrk="1" hangingPunct="1">
              <a:spcBef>
                <a:spcPct val="0"/>
              </a:spcBef>
              <a:buFontTx/>
              <a:buNone/>
            </a:pPr>
            <a:endParaRPr lang="ja-JP" altLang="ja-JP" sz="1200" smtClean="0">
              <a:solidFill>
                <a:srgbClr val="000000"/>
              </a:solidFill>
            </a:endParaRPr>
          </a:p>
          <a:p>
            <a:pPr algn="just" eaLnBrk="1" hangingPunct="1">
              <a:lnSpc>
                <a:spcPct val="105000"/>
              </a:lnSpc>
              <a:spcBef>
                <a:spcPct val="50000"/>
              </a:spcBef>
              <a:buFontTx/>
              <a:buNone/>
            </a:pPr>
            <a:endParaRPr lang="ja-JP" altLang="en-US" sz="1200" smtClean="0">
              <a:solidFill>
                <a:srgbClr val="000000"/>
              </a:solidFill>
              <a:latin typeface="ＭＳ 明朝" pitchFamily="17" charset="-128"/>
              <a:ea typeface="ＭＳ 明朝" pitchFamily="17" charset="-128"/>
            </a:endParaRPr>
          </a:p>
        </p:txBody>
      </p:sp>
      <p:sp>
        <p:nvSpPr>
          <p:cNvPr id="3081" name="Rectangle 18"/>
          <p:cNvSpPr>
            <a:spLocks noChangeArrowheads="1"/>
          </p:cNvSpPr>
          <p:nvPr/>
        </p:nvSpPr>
        <p:spPr bwMode="auto">
          <a:xfrm>
            <a:off x="333377" y="8361488"/>
            <a:ext cx="6264275" cy="72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ja-JP" altLang="en-US" sz="1200" smtClean="0">
                <a:solidFill>
                  <a:srgbClr val="000000"/>
                </a:solidFill>
              </a:rPr>
              <a:t>　</a:t>
            </a:r>
            <a:r>
              <a:rPr lang="ja-JP" altLang="ja-JP" sz="1200" smtClean="0">
                <a:solidFill>
                  <a:srgbClr val="000000"/>
                </a:solidFill>
              </a:rPr>
              <a:t>石川県は全国でも有数の漆器産地である。この漆器の新たなる用途展開に地元の大学である北陸先端科学技術大学院大学</a:t>
            </a:r>
            <a:r>
              <a:rPr lang="ja-JP" altLang="en-US" sz="1200" smtClean="0">
                <a:solidFill>
                  <a:srgbClr val="000000"/>
                </a:solidFill>
              </a:rPr>
              <a:t>にご協力を頂き大変感謝いたしております。</a:t>
            </a:r>
            <a:endParaRPr lang="ja-JP" altLang="ja-JP" sz="1200" smtClean="0">
              <a:solidFill>
                <a:srgbClr val="000000"/>
              </a:solidFill>
            </a:endParaRPr>
          </a:p>
          <a:p>
            <a:pPr eaLnBrk="1" hangingPunct="1">
              <a:spcBef>
                <a:spcPct val="0"/>
              </a:spcBef>
              <a:buFontTx/>
              <a:buNone/>
            </a:pPr>
            <a:r>
              <a:rPr lang="ja-JP" altLang="en-US" sz="1200" smtClean="0">
                <a:solidFill>
                  <a:srgbClr val="000000"/>
                </a:solidFill>
              </a:rPr>
              <a:t>　</a:t>
            </a:r>
            <a:r>
              <a:rPr lang="ja-JP" altLang="ja-JP" sz="1200" smtClean="0">
                <a:solidFill>
                  <a:srgbClr val="000000"/>
                </a:solidFill>
              </a:rPr>
              <a:t>尚、蒔絵の王冠は、いしかわ産業化資源活用推進ファンド</a:t>
            </a:r>
            <a:r>
              <a:rPr lang="en-US" altLang="ja-JP" sz="1200" smtClean="0">
                <a:solidFill>
                  <a:srgbClr val="000000"/>
                </a:solidFill>
              </a:rPr>
              <a:t>(</a:t>
            </a:r>
            <a:r>
              <a:rPr lang="ja-JP" altLang="ja-JP" sz="1200" smtClean="0">
                <a:solidFill>
                  <a:srgbClr val="000000"/>
                </a:solidFill>
              </a:rPr>
              <a:t>活性化ファンド</a:t>
            </a:r>
            <a:r>
              <a:rPr lang="en-US" altLang="ja-JP" sz="1200" smtClean="0">
                <a:solidFill>
                  <a:srgbClr val="000000"/>
                </a:solidFill>
              </a:rPr>
              <a:t>)</a:t>
            </a:r>
            <a:r>
              <a:rPr lang="ja-JP" altLang="ja-JP" sz="1200" smtClean="0">
                <a:solidFill>
                  <a:srgbClr val="000000"/>
                </a:solidFill>
              </a:rPr>
              <a:t>事業の採択事業である。</a:t>
            </a:r>
          </a:p>
        </p:txBody>
      </p:sp>
      <p:pic>
        <p:nvPicPr>
          <p:cNvPr id="3082" name="Picture 22" descr="印刷"/>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04814" y="5169879"/>
            <a:ext cx="1504950" cy="1389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21" descr="印刷拡大写真"/>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1989139" y="5169877"/>
            <a:ext cx="1495425" cy="1380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4" name="Rectangle 23"/>
          <p:cNvSpPr>
            <a:spLocks noChangeArrowheads="1"/>
          </p:cNvSpPr>
          <p:nvPr/>
        </p:nvSpPr>
        <p:spPr bwMode="auto">
          <a:xfrm>
            <a:off x="333376" y="4882621"/>
            <a:ext cx="464742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r>
              <a:rPr lang="en-US" altLang="ja-JP" sz="1200" smtClean="0">
                <a:solidFill>
                  <a:srgbClr val="000000"/>
                </a:solidFill>
                <a:latin typeface="Century" pitchFamily="18" charset="0"/>
                <a:ea typeface="ＭＳ 明朝" pitchFamily="17" charset="-128"/>
                <a:cs typeface="ＭＳ Ｐゴシック" pitchFamily="50" charset="-128"/>
              </a:rPr>
              <a:t>【</a:t>
            </a:r>
            <a:r>
              <a:rPr lang="ja-JP" altLang="en-US" sz="1200" smtClean="0">
                <a:solidFill>
                  <a:srgbClr val="000000"/>
                </a:solidFill>
                <a:latin typeface="Century" pitchFamily="18" charset="0"/>
                <a:ea typeface="ＭＳ 明朝" pitchFamily="17" charset="-128"/>
                <a:cs typeface="ＭＳ Ｐゴシック" pitchFamily="50" charset="-128"/>
              </a:rPr>
              <a:t>印刷王冠</a:t>
            </a:r>
            <a:r>
              <a:rPr lang="ja-JP" altLang="ja-JP" sz="1200" smtClean="0">
                <a:solidFill>
                  <a:srgbClr val="000000"/>
                </a:solidFill>
                <a:latin typeface="Century" pitchFamily="18" charset="0"/>
                <a:ea typeface="ＭＳ 明朝" pitchFamily="17" charset="-128"/>
                <a:cs typeface="ＭＳ Ｐゴシック" pitchFamily="50" charset="-128"/>
              </a:rPr>
              <a:t>】</a:t>
            </a:r>
            <a:r>
              <a:rPr lang="ja-JP" altLang="en-US" sz="1200" smtClean="0">
                <a:solidFill>
                  <a:srgbClr val="000000"/>
                </a:solidFill>
                <a:latin typeface="Century" pitchFamily="18" charset="0"/>
                <a:ea typeface="ＭＳ 明朝" pitchFamily="17" charset="-128"/>
                <a:cs typeface="ＭＳ Ｐゴシック" pitchFamily="50" charset="-128"/>
              </a:rPr>
              <a:t>　　　　　　　　　　　　　　　</a:t>
            </a:r>
            <a:r>
              <a:rPr lang="en-US" altLang="ja-JP" sz="1200" smtClean="0">
                <a:solidFill>
                  <a:srgbClr val="000000"/>
                </a:solidFill>
                <a:latin typeface="Century" pitchFamily="18" charset="0"/>
                <a:ea typeface="ＭＳ 明朝" pitchFamily="17" charset="-128"/>
                <a:cs typeface="ＭＳ Ｐゴシック" pitchFamily="50" charset="-128"/>
              </a:rPr>
              <a:t>【</a:t>
            </a:r>
            <a:r>
              <a:rPr lang="ja-JP" altLang="en-US" sz="1200" smtClean="0">
                <a:solidFill>
                  <a:srgbClr val="000000"/>
                </a:solidFill>
                <a:latin typeface="Century" pitchFamily="18" charset="0"/>
                <a:ea typeface="ＭＳ 明朝" pitchFamily="17" charset="-128"/>
                <a:cs typeface="ＭＳ Ｐゴシック" pitchFamily="50" charset="-128"/>
              </a:rPr>
              <a:t>蒔絵王冠</a:t>
            </a:r>
            <a:r>
              <a:rPr lang="en-US" altLang="ja-JP" sz="1200" smtClean="0">
                <a:solidFill>
                  <a:srgbClr val="000000"/>
                </a:solidFill>
                <a:latin typeface="Century" pitchFamily="18" charset="0"/>
                <a:ea typeface="ＭＳ 明朝" pitchFamily="17" charset="-128"/>
                <a:cs typeface="ＭＳ Ｐゴシック" pitchFamily="50" charset="-128"/>
              </a:rPr>
              <a:t>】</a:t>
            </a:r>
            <a:r>
              <a:rPr lang="ja-JP" altLang="en-US" sz="1200" smtClean="0">
                <a:solidFill>
                  <a:srgbClr val="000000"/>
                </a:solidFill>
                <a:latin typeface="Century" pitchFamily="18" charset="0"/>
                <a:ea typeface="ＭＳ 明朝" pitchFamily="17" charset="-128"/>
                <a:cs typeface="ＭＳ Ｐゴシック" pitchFamily="50" charset="-128"/>
              </a:rPr>
              <a:t>　　</a:t>
            </a:r>
            <a:endParaRPr lang="ja-JP" altLang="en-US" sz="600" smtClean="0">
              <a:solidFill>
                <a:srgbClr val="000000"/>
              </a:solidFill>
              <a:ea typeface="ＭＳ 明朝" pitchFamily="17" charset="-128"/>
              <a:cs typeface="ＭＳ Ｐゴシック" pitchFamily="50" charset="-128"/>
            </a:endParaRPr>
          </a:p>
          <a:p>
            <a:pPr>
              <a:spcBef>
                <a:spcPct val="0"/>
              </a:spcBef>
              <a:buFontTx/>
              <a:buNone/>
            </a:pPr>
            <a:endParaRPr lang="ja-JP" altLang="ja-JP" sz="1800" smtClean="0">
              <a:solidFill>
                <a:srgbClr val="000000"/>
              </a:solidFill>
              <a:ea typeface="ＭＳ 明朝" pitchFamily="17" charset="-128"/>
              <a:cs typeface="ＭＳ Ｐゴシック" pitchFamily="50" charset="-128"/>
            </a:endParaRPr>
          </a:p>
        </p:txBody>
      </p:sp>
      <p:sp>
        <p:nvSpPr>
          <p:cNvPr id="3085" name="Rectangle 24"/>
          <p:cNvSpPr>
            <a:spLocks noChangeArrowheads="1"/>
          </p:cNvSpPr>
          <p:nvPr/>
        </p:nvSpPr>
        <p:spPr bwMode="auto">
          <a:xfrm>
            <a:off x="0" y="1672717"/>
            <a:ext cx="3385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r>
              <a:rPr lang="ja-JP" altLang="en-US" sz="1200" smtClean="0">
                <a:solidFill>
                  <a:srgbClr val="000000"/>
                </a:solidFill>
                <a:latin typeface="Century" pitchFamily="18" charset="0"/>
                <a:ea typeface="ＭＳ 明朝" pitchFamily="17" charset="-128"/>
                <a:cs typeface="ＭＳ Ｐゴシック" pitchFamily="50" charset="-128"/>
              </a:rPr>
              <a:t>　</a:t>
            </a:r>
            <a:endParaRPr lang="ja-JP" altLang="en-US" sz="1800" smtClean="0">
              <a:solidFill>
                <a:srgbClr val="000000"/>
              </a:solidFill>
              <a:ea typeface="ＭＳ 明朝" pitchFamily="17" charset="-128"/>
              <a:cs typeface="ＭＳ Ｐゴシック" pitchFamily="50" charset="-128"/>
            </a:endParaRPr>
          </a:p>
        </p:txBody>
      </p:sp>
      <p:sp>
        <p:nvSpPr>
          <p:cNvPr id="3086" name="Rectangle 25"/>
          <p:cNvSpPr>
            <a:spLocks noChangeArrowheads="1"/>
          </p:cNvSpPr>
          <p:nvPr/>
        </p:nvSpPr>
        <p:spPr bwMode="auto">
          <a:xfrm>
            <a:off x="260351" y="6520197"/>
            <a:ext cx="63401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indent="4572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r>
              <a:rPr lang="ja-JP" altLang="en-US" sz="1200" smtClean="0">
                <a:solidFill>
                  <a:srgbClr val="000000"/>
                </a:solidFill>
                <a:latin typeface="Century" pitchFamily="18" charset="0"/>
                <a:ea typeface="ＭＳ 明朝" pitchFamily="17" charset="-128"/>
                <a:cs typeface="ＭＳ Ｐゴシック" pitchFamily="50" charset="-128"/>
              </a:rPr>
              <a:t>全体　　　　　　　　赤丸拡大　　　　　　　　　</a:t>
            </a:r>
            <a:r>
              <a:rPr lang="ja-JP" altLang="ja-JP" sz="1200" smtClean="0">
                <a:solidFill>
                  <a:srgbClr val="000000"/>
                </a:solidFill>
                <a:latin typeface="Century" pitchFamily="18" charset="0"/>
                <a:ea typeface="ＭＳ 明朝" pitchFamily="17" charset="-128"/>
                <a:cs typeface="ＭＳ Ｐゴシック" pitchFamily="50" charset="-128"/>
              </a:rPr>
              <a:t>全体　　　　　　　　赤丸拡大</a:t>
            </a:r>
            <a:endParaRPr lang="ja-JP" altLang="ja-JP" sz="1200" smtClean="0">
              <a:solidFill>
                <a:srgbClr val="000000"/>
              </a:solidFill>
              <a:ea typeface="ＭＳ 明朝" pitchFamily="17" charset="-128"/>
              <a:cs typeface="ＭＳ Ｐゴシック" pitchFamily="50" charset="-128"/>
            </a:endParaRPr>
          </a:p>
          <a:p>
            <a:pPr>
              <a:spcBef>
                <a:spcPct val="0"/>
              </a:spcBef>
              <a:buFontTx/>
              <a:buNone/>
            </a:pPr>
            <a:endParaRPr lang="ja-JP" altLang="ja-JP" sz="1200" smtClean="0">
              <a:solidFill>
                <a:srgbClr val="000000"/>
              </a:solidFill>
              <a:ea typeface="ＭＳ 明朝" pitchFamily="17" charset="-128"/>
              <a:cs typeface="ＭＳ Ｐゴシック" pitchFamily="50" charset="-128"/>
            </a:endParaRPr>
          </a:p>
        </p:txBody>
      </p:sp>
      <p:pic>
        <p:nvPicPr>
          <p:cNvPr id="3087" name="Picture 27" descr="蒔絵"/>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3573463" y="5169878"/>
            <a:ext cx="1524000" cy="140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Picture 26" descr="蒔絵拡大写真"/>
          <p:cNvPicPr>
            <a:picLocks noChangeAspect="1" noChangeArrowheads="1"/>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5229227" y="5169880"/>
            <a:ext cx="1514475" cy="1397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9" name="Rectangle 29"/>
          <p:cNvSpPr>
            <a:spLocks noChangeArrowheads="1"/>
          </p:cNvSpPr>
          <p:nvPr/>
        </p:nvSpPr>
        <p:spPr bwMode="auto">
          <a:xfrm>
            <a:off x="152400" y="1690301"/>
            <a:ext cx="22794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r>
              <a:rPr lang="en-US" altLang="ja-JP" sz="1200" smtClean="0">
                <a:solidFill>
                  <a:srgbClr val="000000"/>
                </a:solidFill>
                <a:latin typeface="Century" pitchFamily="18" charset="0"/>
                <a:ea typeface="ＭＳ 明朝" pitchFamily="17" charset="-128"/>
                <a:cs typeface="ＭＳ Ｐゴシック" pitchFamily="50" charset="-128"/>
              </a:rPr>
              <a:t> </a:t>
            </a:r>
            <a:endParaRPr lang="en-US" altLang="ja-JP" sz="1800" smtClean="0">
              <a:solidFill>
                <a:srgbClr val="000000"/>
              </a:solidFill>
              <a:ea typeface="ＭＳ 明朝" pitchFamily="17" charset="-128"/>
              <a:cs typeface="ＭＳ Ｐゴシック" pitchFamily="50" charset="-128"/>
            </a:endParaRPr>
          </a:p>
        </p:txBody>
      </p:sp>
      <p:sp>
        <p:nvSpPr>
          <p:cNvPr id="3090" name="Rectangle 23"/>
          <p:cNvSpPr>
            <a:spLocks noChangeArrowheads="1"/>
          </p:cNvSpPr>
          <p:nvPr/>
        </p:nvSpPr>
        <p:spPr bwMode="auto">
          <a:xfrm>
            <a:off x="333375" y="6896792"/>
            <a:ext cx="218521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r>
              <a:rPr lang="en-US" altLang="ja-JP" sz="1200" smtClean="0">
                <a:solidFill>
                  <a:srgbClr val="000000"/>
                </a:solidFill>
                <a:latin typeface="Century" pitchFamily="18" charset="0"/>
                <a:ea typeface="ＭＳ 明朝" pitchFamily="17" charset="-128"/>
                <a:cs typeface="ＭＳ Ｐゴシック" pitchFamily="50" charset="-128"/>
              </a:rPr>
              <a:t>【</a:t>
            </a:r>
            <a:r>
              <a:rPr lang="ja-JP" altLang="en-US" sz="1200" smtClean="0">
                <a:solidFill>
                  <a:srgbClr val="000000"/>
                </a:solidFill>
                <a:latin typeface="Century" pitchFamily="18" charset="0"/>
                <a:ea typeface="ＭＳ 明朝" pitchFamily="17" charset="-128"/>
                <a:cs typeface="ＭＳ Ｐゴシック" pitchFamily="50" charset="-128"/>
              </a:rPr>
              <a:t>蒔絵王冠の通常写真</a:t>
            </a:r>
            <a:r>
              <a:rPr lang="en-US" altLang="ja-JP" sz="1200" smtClean="0">
                <a:solidFill>
                  <a:srgbClr val="000000"/>
                </a:solidFill>
                <a:latin typeface="Century" pitchFamily="18" charset="0"/>
                <a:ea typeface="ＭＳ 明朝" pitchFamily="17" charset="-128"/>
                <a:cs typeface="ＭＳ Ｐゴシック" pitchFamily="50" charset="-128"/>
              </a:rPr>
              <a:t>】</a:t>
            </a:r>
            <a:r>
              <a:rPr lang="ja-JP" altLang="en-US" sz="1200" smtClean="0">
                <a:solidFill>
                  <a:srgbClr val="000000"/>
                </a:solidFill>
                <a:latin typeface="Century" pitchFamily="18" charset="0"/>
                <a:ea typeface="ＭＳ 明朝" pitchFamily="17" charset="-128"/>
                <a:cs typeface="ＭＳ Ｐゴシック" pitchFamily="50" charset="-128"/>
              </a:rPr>
              <a:t>　　</a:t>
            </a:r>
            <a:endParaRPr lang="ja-JP" altLang="en-US" sz="600" smtClean="0">
              <a:solidFill>
                <a:srgbClr val="000000"/>
              </a:solidFill>
              <a:ea typeface="ＭＳ 明朝" pitchFamily="17" charset="-128"/>
              <a:cs typeface="ＭＳ Ｐゴシック" pitchFamily="50" charset="-128"/>
            </a:endParaRPr>
          </a:p>
          <a:p>
            <a:pPr>
              <a:spcBef>
                <a:spcPct val="0"/>
              </a:spcBef>
              <a:buFontTx/>
              <a:buNone/>
            </a:pPr>
            <a:endParaRPr lang="ja-JP" altLang="ja-JP" sz="1800" smtClean="0">
              <a:solidFill>
                <a:srgbClr val="000000"/>
              </a:solidFill>
              <a:ea typeface="ＭＳ 明朝" pitchFamily="17" charset="-128"/>
              <a:cs typeface="ＭＳ Ｐゴシック" pitchFamily="50" charset="-128"/>
            </a:endParaRPr>
          </a:p>
        </p:txBody>
      </p:sp>
      <p:pic>
        <p:nvPicPr>
          <p:cNvPr id="3091" name="図 19" descr="DSCN0908.JPG"/>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4815" y="7164266"/>
            <a:ext cx="1584325" cy="1096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2" name="図 21" descr="DSCN0888.JPG"/>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989138" y="7164269"/>
            <a:ext cx="1604962" cy="1110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3" name="図 22" descr="DSCN0887.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573465" y="7164266"/>
            <a:ext cx="1584325" cy="1096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4" name="図 23" descr="DSCN0902.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157790" y="7164267"/>
            <a:ext cx="1628775" cy="112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 name="グループ化 1"/>
          <p:cNvGrpSpPr>
            <a:grpSpLocks/>
          </p:cNvGrpSpPr>
          <p:nvPr/>
        </p:nvGrpSpPr>
        <p:grpSpPr bwMode="auto">
          <a:xfrm>
            <a:off x="476250" y="-20516"/>
            <a:ext cx="6116638" cy="298940"/>
            <a:chOff x="476250" y="-22687"/>
            <a:chExt cx="6117327" cy="323851"/>
          </a:xfrm>
        </p:grpSpPr>
        <p:sp>
          <p:nvSpPr>
            <p:cNvPr id="25" name="Text Box 4"/>
            <p:cNvSpPr txBox="1">
              <a:spLocks noChangeArrowheads="1"/>
            </p:cNvSpPr>
            <p:nvPr/>
          </p:nvSpPr>
          <p:spPr bwMode="auto">
            <a:xfrm>
              <a:off x="476250" y="-9446"/>
              <a:ext cx="5976938" cy="223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200" dirty="0" smtClean="0">
                  <a:solidFill>
                    <a:srgbClr val="000000"/>
                  </a:solidFill>
                  <a:ea typeface="HG創英角ｺﾞｼｯｸUB" pitchFamily="49" charset="-128"/>
                </a:rPr>
                <a:t>分子・物質合成プラットフォーム  </a:t>
              </a:r>
              <a:r>
                <a:rPr lang="ja-JP" altLang="en-US" sz="1200" dirty="0">
                  <a:solidFill>
                    <a:srgbClr val="000000"/>
                  </a:solidFill>
                  <a:ea typeface="HG創英角ｺﾞｼｯｸUB" pitchFamily="49" charset="-128"/>
                </a:rPr>
                <a:t>（北陸</a:t>
              </a:r>
              <a:r>
                <a:rPr lang="ja-JP" altLang="en-US" sz="1200" dirty="0" smtClean="0">
                  <a:solidFill>
                    <a:srgbClr val="000000"/>
                  </a:solidFill>
                  <a:ea typeface="HG創英角ｺﾞｼｯｸUB" pitchFamily="49" charset="-128"/>
                </a:rPr>
                <a:t>先端科学技術大学院大学</a:t>
              </a:r>
              <a:r>
                <a:rPr lang="ja-JP" altLang="en-US" sz="1200" dirty="0">
                  <a:solidFill>
                    <a:srgbClr val="000000"/>
                  </a:solidFill>
                  <a:ea typeface="HG創英角ｺﾞｼｯｸUB" pitchFamily="49" charset="-128"/>
                </a:rPr>
                <a:t>）</a:t>
              </a:r>
              <a:endParaRPr lang="en-US" altLang="ja-JP" sz="1200" dirty="0" smtClean="0">
                <a:solidFill>
                  <a:srgbClr val="000000"/>
                </a:solidFill>
                <a:ea typeface="HG創英角ｺﾞｼｯｸUB" pitchFamily="49" charset="-128"/>
              </a:endParaRPr>
            </a:p>
          </p:txBody>
        </p:sp>
        <p:pic>
          <p:nvPicPr>
            <p:cNvPr id="26" name="Picture 1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42665" y="-22687"/>
              <a:ext cx="950912" cy="323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7" name="Text Box 7"/>
          <p:cNvSpPr txBox="1">
            <a:spLocks noChangeArrowheads="1"/>
          </p:cNvSpPr>
          <p:nvPr/>
        </p:nvSpPr>
        <p:spPr bwMode="auto">
          <a:xfrm>
            <a:off x="474663" y="791375"/>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600" dirty="0" smtClean="0">
                <a:ea typeface="HG創英角ｺﾞｼｯｸUB" pitchFamily="49" charset="-128"/>
              </a:rPr>
              <a:t>分子</a:t>
            </a:r>
            <a:r>
              <a:rPr lang="ja-JP" altLang="en-US" sz="1600" dirty="0">
                <a:ea typeface="HG創英角ｺﾞｼｯｸUB" pitchFamily="49" charset="-128"/>
              </a:rPr>
              <a:t>・物質合成プラットフォームにおける利用成果</a:t>
            </a:r>
          </a:p>
        </p:txBody>
      </p:sp>
    </p:spTree>
    <p:extLst>
      <p:ext uri="{BB962C8B-B14F-4D97-AF65-F5344CB8AC3E}">
        <p14:creationId xmlns:p14="http://schemas.microsoft.com/office/powerpoint/2010/main" val="26109480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Words>
  <Application>Microsoft Office PowerPoint</Application>
  <PresentationFormat>画面に合わせる (4:3)</PresentationFormat>
  <Paragraphs>24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1</cp:revision>
  <dcterms:created xsi:type="dcterms:W3CDTF">2014-06-02T02:47:28Z</dcterms:created>
  <dcterms:modified xsi:type="dcterms:W3CDTF">2014-06-02T02:47:42Z</dcterms:modified>
</cp:coreProperties>
</file>