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DA1BC3-75C2-49AA-8443-B11F8C6C0574}"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D5652-A78A-4072-8813-BA633CCA8390}" type="slidenum">
              <a:rPr kumimoji="1" lang="ja-JP" altLang="en-US" smtClean="0"/>
              <a:t>‹#›</a:t>
            </a:fld>
            <a:endParaRPr kumimoji="1" lang="ja-JP" altLang="en-US"/>
          </a:p>
        </p:txBody>
      </p:sp>
    </p:spTree>
    <p:extLst>
      <p:ext uri="{BB962C8B-B14F-4D97-AF65-F5344CB8AC3E}">
        <p14:creationId xmlns:p14="http://schemas.microsoft.com/office/powerpoint/2010/main" val="9577111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0244" name="ヘッダー プレースホルダー 1"/>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pitchFamily="50" charset="-128"/>
              </a:defRPr>
            </a:lvl1pPr>
            <a:lvl2pPr marL="748225" indent="-287779" eaLnBrk="0" hangingPunct="0">
              <a:spcBef>
                <a:spcPct val="30000"/>
              </a:spcBef>
              <a:defRPr kumimoji="1" sz="1200">
                <a:solidFill>
                  <a:schemeClr val="tx1"/>
                </a:solidFill>
                <a:latin typeface="Calibri" pitchFamily="34" charset="0"/>
                <a:ea typeface="ＭＳ Ｐゴシック" pitchFamily="50" charset="-128"/>
              </a:defRPr>
            </a:lvl2pPr>
            <a:lvl3pPr marL="1151115" indent="-230223" eaLnBrk="0" hangingPunct="0">
              <a:spcBef>
                <a:spcPct val="30000"/>
              </a:spcBef>
              <a:defRPr kumimoji="1" sz="1200">
                <a:solidFill>
                  <a:schemeClr val="tx1"/>
                </a:solidFill>
                <a:latin typeface="Calibri" pitchFamily="34" charset="0"/>
                <a:ea typeface="ＭＳ Ｐゴシック" pitchFamily="50" charset="-128"/>
              </a:defRPr>
            </a:lvl3pPr>
            <a:lvl4pPr marL="1611561" indent="-230223" eaLnBrk="0" hangingPunct="0">
              <a:spcBef>
                <a:spcPct val="30000"/>
              </a:spcBef>
              <a:defRPr kumimoji="1" sz="1200">
                <a:solidFill>
                  <a:schemeClr val="tx1"/>
                </a:solidFill>
                <a:latin typeface="Calibri" pitchFamily="34" charset="0"/>
                <a:ea typeface="ＭＳ Ｐゴシック" pitchFamily="50" charset="-128"/>
              </a:defRPr>
            </a:lvl4pPr>
            <a:lvl5pPr marL="2072008" indent="-230223" eaLnBrk="0" hangingPunct="0">
              <a:spcBef>
                <a:spcPct val="30000"/>
              </a:spcBef>
              <a:defRPr kumimoji="1" sz="1200">
                <a:solidFill>
                  <a:schemeClr val="tx1"/>
                </a:solidFill>
                <a:latin typeface="Calibri" pitchFamily="34" charset="0"/>
                <a:ea typeface="ＭＳ Ｐゴシック" pitchFamily="50" charset="-128"/>
              </a:defRPr>
            </a:lvl5pPr>
            <a:lvl6pPr marL="2532454"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92900"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53346"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13792"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eaLnBrk="1" hangingPunct="1">
              <a:spcBef>
                <a:spcPct val="0"/>
              </a:spcBef>
            </a:pPr>
            <a:endParaRPr lang="ja-JP" altLang="en-US">
              <a:solidFill>
                <a:prstClr val="black"/>
              </a:solidFill>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250552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1087377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259979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1436851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55180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284488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3854574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16048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1237266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308542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A76B0A-DB76-4714-85D6-58BEEEB19C4A}"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1398633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3A76B0A-DB76-4714-85D6-58BEEEB19C4A}"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30C57E-B438-4364-A2D0-7E942FC295AB}" type="slidenum">
              <a:rPr kumimoji="1" lang="ja-JP" altLang="en-US" smtClean="0"/>
              <a:t>‹#›</a:t>
            </a:fld>
            <a:endParaRPr kumimoji="1" lang="ja-JP" altLang="en-US"/>
          </a:p>
        </p:txBody>
      </p:sp>
    </p:spTree>
    <p:extLst>
      <p:ext uri="{BB962C8B-B14F-4D97-AF65-F5344CB8AC3E}">
        <p14:creationId xmlns:p14="http://schemas.microsoft.com/office/powerpoint/2010/main" val="413371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476251" y="252047"/>
            <a:ext cx="5876925" cy="199292"/>
          </a:xfrm>
          <a:prstGeom prst="rect">
            <a:avLst/>
          </a:prstGeom>
          <a:gradFill rotWithShape="1">
            <a:gsLst>
              <a:gs pos="0">
                <a:srgbClr val="FFFF0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i="1" smtClean="0">
                <a:solidFill>
                  <a:srgbClr val="808080"/>
                </a:solidFill>
                <a:latin typeface="Lucida Sans Unicode" pitchFamily="34" charset="0"/>
              </a:rPr>
              <a:t>Molecule &amp; Material Synthesis / JAIST</a:t>
            </a:r>
          </a:p>
        </p:txBody>
      </p:sp>
      <p:sp>
        <p:nvSpPr>
          <p:cNvPr id="5123" name="Text Box 6"/>
          <p:cNvSpPr txBox="1">
            <a:spLocks noChangeArrowheads="1"/>
          </p:cNvSpPr>
          <p:nvPr/>
        </p:nvSpPr>
        <p:spPr bwMode="auto">
          <a:xfrm>
            <a:off x="3912873" y="459465"/>
            <a:ext cx="2088195"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smtClean="0">
                <a:solidFill>
                  <a:srgbClr val="000000"/>
                </a:solidFill>
                <a:latin typeface="HG創英角ｺﾞｼｯｸUB" pitchFamily="49" charset="-128"/>
                <a:ea typeface="HG創英角ｺﾞｼｯｸUB" pitchFamily="49" charset="-128"/>
              </a:rPr>
              <a:t>平成</a:t>
            </a:r>
            <a:r>
              <a:rPr lang="en-US" altLang="ja-JP" sz="1600" smtClean="0">
                <a:solidFill>
                  <a:srgbClr val="000000"/>
                </a:solidFill>
                <a:latin typeface="HG創英角ｺﾞｼｯｸUB" pitchFamily="49" charset="-128"/>
                <a:ea typeface="HG創英角ｺﾞｼｯｸUB" pitchFamily="49" charset="-128"/>
              </a:rPr>
              <a:t>25</a:t>
            </a:r>
            <a:r>
              <a:rPr lang="ja-JP" altLang="en-US" sz="1600" smtClean="0">
                <a:solidFill>
                  <a:srgbClr val="000000"/>
                </a:solidFill>
                <a:latin typeface="HG創英角ｺﾞｼｯｸUB" pitchFamily="49" charset="-128"/>
                <a:ea typeface="HG創英角ｺﾞｼｯｸUB" pitchFamily="49" charset="-128"/>
              </a:rPr>
              <a:t>年度トピックス</a:t>
            </a:r>
          </a:p>
        </p:txBody>
      </p:sp>
      <p:sp>
        <p:nvSpPr>
          <p:cNvPr id="5124" name="Text Box 7"/>
          <p:cNvSpPr txBox="1">
            <a:spLocks noChangeArrowheads="1"/>
          </p:cNvSpPr>
          <p:nvPr/>
        </p:nvSpPr>
        <p:spPr bwMode="auto">
          <a:xfrm>
            <a:off x="268766" y="791376"/>
            <a:ext cx="4550408"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smtClean="0">
                <a:solidFill>
                  <a:srgbClr val="000000"/>
                </a:solidFill>
                <a:ea typeface="HG創英角ｺﾞｼｯｸUB" pitchFamily="49" charset="-128"/>
              </a:rPr>
              <a:t>分子物質合成プラットフォームにおける利用成果</a:t>
            </a:r>
          </a:p>
        </p:txBody>
      </p:sp>
      <p:sp>
        <p:nvSpPr>
          <p:cNvPr id="5125" name="Text Box 8"/>
          <p:cNvSpPr txBox="1">
            <a:spLocks noChangeArrowheads="1"/>
          </p:cNvSpPr>
          <p:nvPr/>
        </p:nvSpPr>
        <p:spPr bwMode="auto">
          <a:xfrm>
            <a:off x="476251" y="1049215"/>
            <a:ext cx="6167438" cy="66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600" dirty="0" smtClean="0">
                <a:solidFill>
                  <a:srgbClr val="000000"/>
                </a:solidFill>
                <a:latin typeface="MS-Mincho" charset="-128"/>
                <a:ea typeface="HG創英角ｺﾞｼｯｸUB" pitchFamily="49" charset="-128"/>
              </a:rPr>
              <a:t>植物培養細胞を利用した新規タンパク質合成システムの開発</a:t>
            </a:r>
            <a:endParaRPr lang="en-US" altLang="ja-JP" sz="1600" dirty="0" smtClean="0">
              <a:solidFill>
                <a:srgbClr val="000000"/>
              </a:solidFill>
              <a:latin typeface="MS-Mincho" charset="-128"/>
              <a:ea typeface="HG創英角ｺﾞｼｯｸUB" pitchFamily="49" charset="-128"/>
            </a:endParaRPr>
          </a:p>
          <a:p>
            <a:pPr eaLnBrk="1" hangingPunct="1">
              <a:spcBef>
                <a:spcPct val="50000"/>
              </a:spcBef>
              <a:buFontTx/>
              <a:buNone/>
            </a:pP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S-13-JI-0010</a:t>
            </a:r>
            <a:r>
              <a:rPr lang="ja-JP" altLang="en-US" sz="1400" dirty="0" smtClean="0">
                <a:solidFill>
                  <a:srgbClr val="000000"/>
                </a:solidFill>
                <a:latin typeface="MS-Mincho" charset="-128"/>
                <a:ea typeface="HG創英角ｺﾞｼｯｸUB" pitchFamily="49" charset="-128"/>
              </a:rPr>
              <a:t>）</a:t>
            </a:r>
          </a:p>
        </p:txBody>
      </p:sp>
      <p:sp>
        <p:nvSpPr>
          <p:cNvPr id="5126" name="Text Box 9"/>
          <p:cNvSpPr txBox="1">
            <a:spLocks noChangeArrowheads="1"/>
          </p:cNvSpPr>
          <p:nvPr/>
        </p:nvSpPr>
        <p:spPr bwMode="auto">
          <a:xfrm>
            <a:off x="5157789" y="1513744"/>
            <a:ext cx="1414462" cy="560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400" smtClean="0">
                <a:solidFill>
                  <a:srgbClr val="000000"/>
                </a:solidFill>
                <a:latin typeface="ＭＳ 明朝" pitchFamily="17" charset="-128"/>
                <a:ea typeface="ＭＳ 明朝" pitchFamily="17" charset="-128"/>
              </a:rPr>
              <a:t>石川県立大学</a:t>
            </a:r>
            <a:endParaRPr lang="en-US" altLang="ja-JP" sz="1400" baseline="30000" smtClean="0">
              <a:solidFill>
                <a:srgbClr val="000000"/>
              </a:solidFill>
              <a:latin typeface="ＭＳ 明朝" pitchFamily="17" charset="-128"/>
              <a:ea typeface="ＭＳ 明朝" pitchFamily="17" charset="-128"/>
            </a:endParaRPr>
          </a:p>
          <a:p>
            <a:pPr eaLnBrk="1" hangingPunct="1">
              <a:spcBef>
                <a:spcPct val="50000"/>
              </a:spcBef>
              <a:buFontTx/>
              <a:buNone/>
            </a:pPr>
            <a:r>
              <a:rPr lang="ja-JP" altLang="en-US" sz="1400" u="sng" smtClean="0">
                <a:solidFill>
                  <a:srgbClr val="000000"/>
                </a:solidFill>
                <a:latin typeface="ＭＳ 明朝" pitchFamily="17" charset="-128"/>
                <a:ea typeface="ＭＳ 明朝" pitchFamily="17" charset="-128"/>
              </a:rPr>
              <a:t>森正之</a:t>
            </a:r>
            <a:endParaRPr lang="en-US" altLang="ja-JP" sz="1400" smtClean="0">
              <a:solidFill>
                <a:srgbClr val="000000"/>
              </a:solidFill>
              <a:latin typeface="ＭＳ 明朝" pitchFamily="17" charset="-128"/>
              <a:ea typeface="ＭＳ 明朝" pitchFamily="17" charset="-128"/>
            </a:endParaRPr>
          </a:p>
        </p:txBody>
      </p:sp>
      <p:sp>
        <p:nvSpPr>
          <p:cNvPr id="5127" name="Text Box 10"/>
          <p:cNvSpPr txBox="1">
            <a:spLocks noChangeArrowheads="1"/>
          </p:cNvSpPr>
          <p:nvPr/>
        </p:nvSpPr>
        <p:spPr bwMode="auto">
          <a:xfrm>
            <a:off x="476250" y="2179028"/>
            <a:ext cx="6192838"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400" b="1" smtClean="0">
                <a:solidFill>
                  <a:srgbClr val="000000"/>
                </a:solidFill>
              </a:rPr>
              <a:t>【</a:t>
            </a:r>
            <a:r>
              <a:rPr lang="ja-JP" altLang="en-US" sz="1400" b="1" smtClean="0">
                <a:solidFill>
                  <a:srgbClr val="000000"/>
                </a:solidFill>
              </a:rPr>
              <a:t>目　　的</a:t>
            </a:r>
            <a:r>
              <a:rPr lang="en-US" altLang="ja-JP" sz="1400" b="1" smtClean="0">
                <a:solidFill>
                  <a:srgbClr val="000000"/>
                </a:solidFill>
              </a:rPr>
              <a:t>】</a:t>
            </a:r>
          </a:p>
          <a:p>
            <a:pPr algn="just" eaLnBrk="1" hangingPunct="1">
              <a:lnSpc>
                <a:spcPct val="110000"/>
              </a:lnSpc>
              <a:spcBef>
                <a:spcPct val="50000"/>
              </a:spcBef>
              <a:buFontTx/>
              <a:buNone/>
            </a:pPr>
            <a:r>
              <a:rPr lang="ja-JP" altLang="en-US" sz="1200" smtClean="0">
                <a:solidFill>
                  <a:srgbClr val="000000"/>
                </a:solidFill>
              </a:rPr>
              <a:t>　</a:t>
            </a:r>
            <a:r>
              <a:rPr lang="ja-JP" altLang="ja-JP" sz="1200" smtClean="0">
                <a:solidFill>
                  <a:srgbClr val="000000"/>
                </a:solidFill>
              </a:rPr>
              <a:t>実験室レベルで研究用のタンパク質試料を調製するためには、一般的には遺伝子組み替え大腸菌を利用する。しかしながら、大腸菌では調製が困難な試料も多い。その場合の代替として、酵母や昆虫細胞を利用する系が知られている。本課題では、同様の代替策になり得る新規システムの開発に取り組んでいる。具体的には、培養植物細胞</a:t>
            </a:r>
            <a:r>
              <a:rPr lang="en-US" altLang="ja-JP" sz="1200" smtClean="0">
                <a:solidFill>
                  <a:srgbClr val="000000"/>
                </a:solidFill>
              </a:rPr>
              <a:t>BY-2</a:t>
            </a:r>
            <a:r>
              <a:rPr lang="ja-JP" altLang="ja-JP" sz="1200" smtClean="0">
                <a:solidFill>
                  <a:srgbClr val="000000"/>
                </a:solidFill>
              </a:rPr>
              <a:t>に誘導可能なウイルスベクターを組み込んで有用タンパク質を大量に調製するシステムである。 </a:t>
            </a:r>
            <a:endParaRPr lang="ja-JP" altLang="en-US" sz="1200" smtClean="0">
              <a:solidFill>
                <a:srgbClr val="000000"/>
              </a:solidFill>
              <a:latin typeface="ＭＳ 明朝" pitchFamily="17" charset="-128"/>
              <a:ea typeface="ＭＳ 明朝" pitchFamily="17" charset="-128"/>
            </a:endParaRPr>
          </a:p>
        </p:txBody>
      </p:sp>
      <p:sp>
        <p:nvSpPr>
          <p:cNvPr id="5128" name="Text Box 11"/>
          <p:cNvSpPr txBox="1">
            <a:spLocks noChangeArrowheads="1"/>
          </p:cNvSpPr>
          <p:nvPr/>
        </p:nvSpPr>
        <p:spPr bwMode="auto">
          <a:xfrm>
            <a:off x="476250" y="3508134"/>
            <a:ext cx="6192838" cy="214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400" b="1" smtClean="0">
                <a:solidFill>
                  <a:srgbClr val="000000"/>
                </a:solidFill>
              </a:rPr>
              <a:t>【</a:t>
            </a:r>
            <a:r>
              <a:rPr lang="ja-JP" altLang="en-US" sz="1400" b="1" smtClean="0">
                <a:solidFill>
                  <a:srgbClr val="000000"/>
                </a:solidFill>
              </a:rPr>
              <a:t>成　　果</a:t>
            </a:r>
            <a:r>
              <a:rPr lang="en-US" altLang="ja-JP" sz="1400" b="1" smtClean="0">
                <a:solidFill>
                  <a:srgbClr val="000000"/>
                </a:solidFill>
              </a:rPr>
              <a:t>】</a:t>
            </a:r>
          </a:p>
          <a:p>
            <a:pPr algn="just" eaLnBrk="1" hangingPunct="1">
              <a:lnSpc>
                <a:spcPct val="105000"/>
              </a:lnSpc>
              <a:spcBef>
                <a:spcPct val="50000"/>
              </a:spcBef>
              <a:buFontTx/>
              <a:buNone/>
            </a:pPr>
            <a:r>
              <a:rPr lang="ja-JP" altLang="en-US" sz="1200" smtClean="0">
                <a:solidFill>
                  <a:srgbClr val="000000"/>
                </a:solidFill>
                <a:latin typeface="ＭＳ 明朝" pitchFamily="17" charset="-128"/>
                <a:ea typeface="ＭＳ 明朝" pitchFamily="17" charset="-128"/>
              </a:rPr>
              <a:t>　平成</a:t>
            </a:r>
            <a:r>
              <a:rPr lang="en-US" altLang="ja-JP" sz="1200" smtClean="0">
                <a:solidFill>
                  <a:srgbClr val="000000"/>
                </a:solidFill>
                <a:latin typeface="ＭＳ 明朝" pitchFamily="17" charset="-128"/>
                <a:ea typeface="ＭＳ 明朝" pitchFamily="17" charset="-128"/>
              </a:rPr>
              <a:t>25</a:t>
            </a:r>
            <a:r>
              <a:rPr lang="ja-JP" altLang="en-US" sz="1200" smtClean="0">
                <a:solidFill>
                  <a:srgbClr val="000000"/>
                </a:solidFill>
                <a:latin typeface="ＭＳ 明朝" pitchFamily="17" charset="-128"/>
                <a:ea typeface="ＭＳ 明朝" pitchFamily="17" charset="-128"/>
              </a:rPr>
              <a:t>年度</a:t>
            </a:r>
            <a:r>
              <a:rPr lang="ja-JP" altLang="ja-JP" sz="1200" smtClean="0">
                <a:solidFill>
                  <a:srgbClr val="000000"/>
                </a:solidFill>
                <a:latin typeface="ＭＳ 明朝" pitchFamily="17" charset="-128"/>
                <a:ea typeface="ＭＳ 明朝" pitchFamily="17" charset="-128"/>
              </a:rPr>
              <a:t>は、</a:t>
            </a:r>
            <a:r>
              <a:rPr lang="ja-JP" altLang="en-US" sz="1200" smtClean="0">
                <a:solidFill>
                  <a:srgbClr val="000000"/>
                </a:solidFill>
                <a:latin typeface="ＭＳ 明朝" pitchFamily="17" charset="-128"/>
                <a:ea typeface="ＭＳ 明朝" pitchFamily="17" charset="-128"/>
              </a:rPr>
              <a:t>顕花</a:t>
            </a:r>
            <a:r>
              <a:rPr lang="ja-JP" altLang="ja-JP" sz="1200" smtClean="0">
                <a:solidFill>
                  <a:srgbClr val="000000"/>
                </a:solidFill>
                <a:latin typeface="ＭＳ 明朝" pitchFamily="17" charset="-128"/>
                <a:ea typeface="ＭＳ 明朝" pitchFamily="17" charset="-128"/>
              </a:rPr>
              <a:t>植物が</a:t>
            </a:r>
            <a:r>
              <a:rPr lang="ja-JP" altLang="en-US" sz="1200" smtClean="0">
                <a:solidFill>
                  <a:srgbClr val="000000"/>
                </a:solidFill>
                <a:latin typeface="ＭＳ 明朝" pitchFamily="17" charset="-128"/>
                <a:ea typeface="ＭＳ 明朝" pitchFamily="17" charset="-128"/>
              </a:rPr>
              <a:t>受精</a:t>
            </a:r>
            <a:r>
              <a:rPr lang="ja-JP" altLang="ja-JP" sz="1200" smtClean="0">
                <a:solidFill>
                  <a:srgbClr val="000000"/>
                </a:solidFill>
                <a:latin typeface="ＭＳ 明朝" pitchFamily="17" charset="-128"/>
                <a:ea typeface="ＭＳ 明朝" pitchFamily="17" charset="-128"/>
              </a:rPr>
              <a:t>の際に</a:t>
            </a:r>
            <a:r>
              <a:rPr lang="ja-JP" altLang="en-US" sz="1200" smtClean="0">
                <a:solidFill>
                  <a:srgbClr val="000000"/>
                </a:solidFill>
                <a:latin typeface="ＭＳ 明朝" pitchFamily="17" charset="-128"/>
                <a:ea typeface="ＭＳ 明朝" pitchFamily="17" charset="-128"/>
              </a:rPr>
              <a:t>中央細胞で</a:t>
            </a:r>
            <a:r>
              <a:rPr lang="ja-JP" altLang="ja-JP" sz="1200" smtClean="0">
                <a:solidFill>
                  <a:srgbClr val="000000"/>
                </a:solidFill>
                <a:latin typeface="ＭＳ 明朝" pitchFamily="17" charset="-128"/>
                <a:ea typeface="ＭＳ 明朝" pitchFamily="17" charset="-128"/>
              </a:rPr>
              <a:t>分泌するペプチドホルモン（</a:t>
            </a:r>
            <a:r>
              <a:rPr lang="en-US" altLang="ja-JP" sz="1200" smtClean="0">
                <a:solidFill>
                  <a:srgbClr val="000000"/>
                </a:solidFill>
                <a:latin typeface="ＭＳ 明朝" pitchFamily="17" charset="-128"/>
                <a:ea typeface="ＭＳ 明朝" pitchFamily="17" charset="-128"/>
              </a:rPr>
              <a:t>ESF; embryo surrounding factor</a:t>
            </a:r>
            <a:r>
              <a:rPr lang="ja-JP" altLang="ja-JP" sz="1200" smtClean="0">
                <a:solidFill>
                  <a:srgbClr val="000000"/>
                </a:solidFill>
                <a:latin typeface="ＭＳ 明朝" pitchFamily="17" charset="-128"/>
                <a:ea typeface="ＭＳ 明朝" pitchFamily="17" charset="-128"/>
              </a:rPr>
              <a:t>）の調製を行った。ペプチドホルモンは時間的・空間的・量的に非常に限定された発現パターンを示し、生体組織から直接精製することが困難である。</a:t>
            </a:r>
            <a:r>
              <a:rPr lang="ja-JP" altLang="en-US" sz="1200" smtClean="0">
                <a:solidFill>
                  <a:srgbClr val="000000"/>
                </a:solidFill>
                <a:latin typeface="ＭＳ 明朝" pitchFamily="17" charset="-128"/>
                <a:ea typeface="ＭＳ 明朝" pitchFamily="17" charset="-128"/>
              </a:rPr>
              <a:t>また、</a:t>
            </a:r>
            <a:r>
              <a:rPr lang="en-US" altLang="ja-JP" sz="1200" smtClean="0">
                <a:solidFill>
                  <a:srgbClr val="000000"/>
                </a:solidFill>
                <a:latin typeface="ＭＳ 明朝" pitchFamily="17" charset="-128"/>
                <a:ea typeface="ＭＳ 明朝" pitchFamily="17" charset="-128"/>
              </a:rPr>
              <a:t>ESF</a:t>
            </a:r>
            <a:r>
              <a:rPr lang="ja-JP" altLang="en-US" sz="1200" smtClean="0">
                <a:solidFill>
                  <a:srgbClr val="000000"/>
                </a:solidFill>
                <a:latin typeface="ＭＳ 明朝" pitchFamily="17" charset="-128"/>
                <a:ea typeface="ＭＳ 明朝" pitchFamily="17" charset="-128"/>
              </a:rPr>
              <a:t>の分子内には</a:t>
            </a:r>
            <a:r>
              <a:rPr lang="en-US" altLang="ja-JP" sz="1200" smtClean="0">
                <a:solidFill>
                  <a:srgbClr val="000000"/>
                </a:solidFill>
                <a:latin typeface="ＭＳ 明朝" pitchFamily="17" charset="-128"/>
                <a:ea typeface="ＭＳ 明朝" pitchFamily="17" charset="-128"/>
              </a:rPr>
              <a:t>4</a:t>
            </a:r>
            <a:r>
              <a:rPr lang="ja-JP" altLang="en-US" sz="1200" smtClean="0">
                <a:solidFill>
                  <a:srgbClr val="000000"/>
                </a:solidFill>
                <a:latin typeface="ＭＳ 明朝" pitchFamily="17" charset="-128"/>
                <a:ea typeface="ＭＳ 明朝" pitchFamily="17" charset="-128"/>
              </a:rPr>
              <a:t>組のジスルフィド結合があるため、通常の試料調製方法では正しい折れたたみ構造を持つ分子を調製することが極めて難しかった。</a:t>
            </a:r>
            <a:r>
              <a:rPr lang="ja-JP" altLang="ja-JP" sz="1200" smtClean="0">
                <a:solidFill>
                  <a:srgbClr val="000000"/>
                </a:solidFill>
                <a:latin typeface="ＭＳ 明朝" pitchFamily="17" charset="-128"/>
                <a:ea typeface="ＭＳ 明朝" pitchFamily="17" charset="-128"/>
              </a:rPr>
              <a:t>従って、研究用サンプルとして</a:t>
            </a:r>
            <a:r>
              <a:rPr lang="en-US" altLang="ja-JP" sz="1200" smtClean="0">
                <a:solidFill>
                  <a:srgbClr val="000000"/>
                </a:solidFill>
                <a:latin typeface="ＭＳ 明朝" pitchFamily="17" charset="-128"/>
                <a:ea typeface="ＭＳ 明朝" pitchFamily="17" charset="-128"/>
              </a:rPr>
              <a:t>ESF</a:t>
            </a:r>
            <a:r>
              <a:rPr lang="ja-JP" altLang="ja-JP" sz="1200" smtClean="0">
                <a:solidFill>
                  <a:srgbClr val="000000"/>
                </a:solidFill>
                <a:latin typeface="ＭＳ 明朝" pitchFamily="17" charset="-128"/>
                <a:ea typeface="ＭＳ 明朝" pitchFamily="17" charset="-128"/>
              </a:rPr>
              <a:t>を開発中のシステムで調製した</a:t>
            </a:r>
            <a:r>
              <a:rPr lang="ja-JP" altLang="en-US" sz="1200" smtClean="0">
                <a:solidFill>
                  <a:srgbClr val="000000"/>
                </a:solidFill>
                <a:latin typeface="ＭＳ 明朝" pitchFamily="17" charset="-128"/>
                <a:ea typeface="ＭＳ 明朝" pitchFamily="17" charset="-128"/>
              </a:rPr>
              <a:t>。生理活性等の測定に供するサンプルの品質を確認するため、質量分析や</a:t>
            </a:r>
            <a:r>
              <a:rPr lang="en-US" altLang="ja-JP" sz="1200" smtClean="0">
                <a:solidFill>
                  <a:srgbClr val="000000"/>
                </a:solidFill>
                <a:latin typeface="ＭＳ 明朝" pitchFamily="17" charset="-128"/>
                <a:ea typeface="ＭＳ 明朝" pitchFamily="17" charset="-128"/>
              </a:rPr>
              <a:t>NMR</a:t>
            </a:r>
            <a:r>
              <a:rPr lang="ja-JP" altLang="en-US" sz="1200" smtClean="0">
                <a:solidFill>
                  <a:srgbClr val="000000"/>
                </a:solidFill>
                <a:latin typeface="ＭＳ 明朝" pitchFamily="17" charset="-128"/>
                <a:ea typeface="ＭＳ 明朝" pitchFamily="17" charset="-128"/>
              </a:rPr>
              <a:t>を利用した。また、</a:t>
            </a:r>
            <a:r>
              <a:rPr lang="en-US" altLang="ja-JP" sz="1200" smtClean="0">
                <a:solidFill>
                  <a:srgbClr val="000000"/>
                </a:solidFill>
                <a:latin typeface="ＭＳ 明朝" pitchFamily="17" charset="-128"/>
                <a:ea typeface="ＭＳ 明朝" pitchFamily="17" charset="-128"/>
              </a:rPr>
              <a:t>ESF</a:t>
            </a:r>
            <a:r>
              <a:rPr lang="ja-JP" altLang="en-US" sz="1200" smtClean="0">
                <a:solidFill>
                  <a:srgbClr val="000000"/>
                </a:solidFill>
                <a:latin typeface="ＭＳ 明朝" pitchFamily="17" charset="-128"/>
                <a:ea typeface="ＭＳ 明朝" pitchFamily="17" charset="-128"/>
              </a:rPr>
              <a:t>の立体構造を</a:t>
            </a:r>
            <a:r>
              <a:rPr lang="en-US" altLang="ja-JP" sz="1200" smtClean="0">
                <a:solidFill>
                  <a:srgbClr val="000000"/>
                </a:solidFill>
                <a:latin typeface="ＭＳ 明朝" pitchFamily="17" charset="-128"/>
                <a:ea typeface="ＭＳ 明朝" pitchFamily="17" charset="-128"/>
              </a:rPr>
              <a:t>NMR</a:t>
            </a:r>
            <a:r>
              <a:rPr lang="ja-JP" altLang="en-US" sz="1200" smtClean="0">
                <a:solidFill>
                  <a:srgbClr val="000000"/>
                </a:solidFill>
                <a:latin typeface="ＭＳ 明朝" pitchFamily="17" charset="-128"/>
                <a:ea typeface="ＭＳ 明朝" pitchFamily="17" charset="-128"/>
              </a:rPr>
              <a:t>データの解析によって決定した（図</a:t>
            </a:r>
            <a:r>
              <a:rPr lang="en-US" altLang="ja-JP" sz="1200" smtClean="0">
                <a:solidFill>
                  <a:srgbClr val="000000"/>
                </a:solidFill>
                <a:latin typeface="ＭＳ 明朝" pitchFamily="17" charset="-128"/>
                <a:ea typeface="ＭＳ 明朝" pitchFamily="17" charset="-128"/>
              </a:rPr>
              <a:t>1</a:t>
            </a:r>
            <a:r>
              <a:rPr lang="ja-JP" altLang="en-US" sz="1200" smtClean="0">
                <a:solidFill>
                  <a:srgbClr val="000000"/>
                </a:solidFill>
                <a:latin typeface="ＭＳ 明朝" pitchFamily="17" charset="-128"/>
                <a:ea typeface="ＭＳ 明朝" pitchFamily="17" charset="-128"/>
              </a:rPr>
              <a:t>）。立体構造をもとに</a:t>
            </a:r>
            <a:r>
              <a:rPr lang="en-US" altLang="ja-JP" sz="1200" smtClean="0">
                <a:solidFill>
                  <a:srgbClr val="000000"/>
                </a:solidFill>
                <a:latin typeface="ＭＳ 明朝" pitchFamily="17" charset="-128"/>
                <a:ea typeface="ＭＳ 明朝" pitchFamily="17" charset="-128"/>
              </a:rPr>
              <a:t>ESF</a:t>
            </a:r>
            <a:r>
              <a:rPr lang="ja-JP" altLang="en-US" sz="1200" smtClean="0">
                <a:solidFill>
                  <a:srgbClr val="000000"/>
                </a:solidFill>
                <a:latin typeface="ＭＳ 明朝" pitchFamily="17" charset="-128"/>
                <a:ea typeface="ＭＳ 明朝" pitchFamily="17" charset="-128"/>
              </a:rPr>
              <a:t>の作用機序を分子レベルで解明することができた</a:t>
            </a:r>
            <a:r>
              <a:rPr lang="ja-JP" altLang="ja-JP" sz="1200" smtClean="0">
                <a:solidFill>
                  <a:srgbClr val="000000"/>
                </a:solidFill>
              </a:rPr>
              <a:t>。 </a:t>
            </a:r>
            <a:endParaRPr lang="ja-JP" altLang="en-US" sz="1200" smtClean="0">
              <a:solidFill>
                <a:srgbClr val="000000"/>
              </a:solidFill>
              <a:latin typeface="ＭＳ 明朝" pitchFamily="17" charset="-128"/>
              <a:ea typeface="ＭＳ 明朝" pitchFamily="17" charset="-128"/>
            </a:endParaRPr>
          </a:p>
        </p:txBody>
      </p:sp>
      <p:sp>
        <p:nvSpPr>
          <p:cNvPr id="5129" name="Text Box 11"/>
          <p:cNvSpPr txBox="1">
            <a:spLocks noChangeArrowheads="1"/>
          </p:cNvSpPr>
          <p:nvPr/>
        </p:nvSpPr>
        <p:spPr bwMode="auto">
          <a:xfrm>
            <a:off x="3716338" y="5968513"/>
            <a:ext cx="2952750" cy="96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lnSpc>
                <a:spcPct val="105000"/>
              </a:lnSpc>
              <a:spcBef>
                <a:spcPct val="50000"/>
              </a:spcBef>
              <a:buFontTx/>
              <a:buNone/>
            </a:pPr>
            <a:r>
              <a:rPr lang="ja-JP" altLang="en-US" sz="1200" smtClean="0">
                <a:solidFill>
                  <a:srgbClr val="000000"/>
                </a:solidFill>
                <a:latin typeface="ＭＳ 明朝" pitchFamily="17" charset="-128"/>
                <a:ea typeface="ＭＳ 明朝" pitchFamily="17" charset="-128"/>
              </a:rPr>
              <a:t>図</a:t>
            </a:r>
            <a:r>
              <a:rPr lang="en-US" altLang="ja-JP" sz="1200" smtClean="0">
                <a:solidFill>
                  <a:srgbClr val="000000"/>
                </a:solidFill>
                <a:latin typeface="ＭＳ 明朝" pitchFamily="17" charset="-128"/>
                <a:ea typeface="ＭＳ 明朝" pitchFamily="17" charset="-128"/>
              </a:rPr>
              <a:t>1.</a:t>
            </a:r>
            <a:r>
              <a:rPr lang="ja-JP" altLang="en-US" sz="1200" smtClean="0">
                <a:solidFill>
                  <a:srgbClr val="000000"/>
                </a:solidFill>
                <a:latin typeface="ＭＳ 明朝" pitchFamily="17" charset="-128"/>
                <a:ea typeface="ＭＳ 明朝" pitchFamily="17" charset="-128"/>
              </a:rPr>
              <a:t>　</a:t>
            </a:r>
            <a:r>
              <a:rPr lang="en-US" altLang="ja-JP" sz="1200" smtClean="0">
                <a:solidFill>
                  <a:srgbClr val="000000"/>
                </a:solidFill>
                <a:latin typeface="ＭＳ 明朝" pitchFamily="17" charset="-128"/>
                <a:ea typeface="ＭＳ 明朝" pitchFamily="17" charset="-128"/>
              </a:rPr>
              <a:t>NMR</a:t>
            </a:r>
            <a:r>
              <a:rPr lang="ja-JP" altLang="en-US" sz="1200" smtClean="0">
                <a:solidFill>
                  <a:srgbClr val="000000"/>
                </a:solidFill>
                <a:latin typeface="ＭＳ 明朝" pitchFamily="17" charset="-128"/>
                <a:ea typeface="ＭＳ 明朝" pitchFamily="17" charset="-128"/>
              </a:rPr>
              <a:t>で決定した</a:t>
            </a:r>
            <a:r>
              <a:rPr lang="en-US" altLang="ja-JP" sz="1200" smtClean="0">
                <a:solidFill>
                  <a:srgbClr val="000000"/>
                </a:solidFill>
                <a:latin typeface="ＭＳ 明朝" pitchFamily="17" charset="-128"/>
                <a:ea typeface="ＭＳ 明朝" pitchFamily="17" charset="-128"/>
              </a:rPr>
              <a:t>ESF</a:t>
            </a:r>
            <a:r>
              <a:rPr lang="ja-JP" altLang="en-US" sz="1200" smtClean="0">
                <a:solidFill>
                  <a:srgbClr val="000000"/>
                </a:solidFill>
                <a:latin typeface="ＭＳ 明朝" pitchFamily="17" charset="-128"/>
                <a:ea typeface="ＭＳ 明朝" pitchFamily="17" charset="-128"/>
              </a:rPr>
              <a:t>の立体構造。</a:t>
            </a:r>
            <a:endParaRPr lang="en-US" altLang="ja-JP" sz="1200" smtClean="0">
              <a:solidFill>
                <a:srgbClr val="000000"/>
              </a:solidFill>
              <a:latin typeface="ＭＳ 明朝" pitchFamily="17" charset="-128"/>
              <a:ea typeface="ＭＳ 明朝" pitchFamily="17" charset="-128"/>
            </a:endParaRPr>
          </a:p>
          <a:p>
            <a:pPr algn="just" eaLnBrk="1" hangingPunct="1">
              <a:lnSpc>
                <a:spcPct val="105000"/>
              </a:lnSpc>
              <a:spcBef>
                <a:spcPct val="50000"/>
              </a:spcBef>
              <a:buFontTx/>
              <a:buNone/>
            </a:pPr>
            <a:r>
              <a:rPr lang="en-US" altLang="ja-JP" sz="1200" smtClean="0">
                <a:solidFill>
                  <a:srgbClr val="000000"/>
                </a:solidFill>
                <a:latin typeface="ＭＳ 明朝" pitchFamily="17" charset="-128"/>
                <a:ea typeface="ＭＳ 明朝" pitchFamily="17" charset="-128"/>
              </a:rPr>
              <a:t>2</a:t>
            </a:r>
            <a:r>
              <a:rPr lang="ja-JP" altLang="en-US" sz="1200" smtClean="0">
                <a:solidFill>
                  <a:srgbClr val="000000"/>
                </a:solidFill>
                <a:latin typeface="ＭＳ 明朝" pitchFamily="17" charset="-128"/>
                <a:ea typeface="ＭＳ 明朝" pitchFamily="17" charset="-128"/>
              </a:rPr>
              <a:t>つ並んだトリプトファン残基側鎖が生理活性の発現に必須であることが明らかになった。</a:t>
            </a:r>
          </a:p>
        </p:txBody>
      </p:sp>
      <p:sp>
        <p:nvSpPr>
          <p:cNvPr id="5130" name="Text Box 11"/>
          <p:cNvSpPr txBox="1">
            <a:spLocks noChangeArrowheads="1"/>
          </p:cNvSpPr>
          <p:nvPr/>
        </p:nvSpPr>
        <p:spPr bwMode="auto">
          <a:xfrm>
            <a:off x="404815" y="7297618"/>
            <a:ext cx="6192837" cy="1828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lnSpc>
                <a:spcPct val="105000"/>
              </a:lnSpc>
              <a:spcBef>
                <a:spcPct val="50000"/>
              </a:spcBef>
              <a:buFontTx/>
              <a:buNone/>
            </a:pPr>
            <a:r>
              <a:rPr lang="ja-JP" altLang="en-US" sz="1200" smtClean="0">
                <a:solidFill>
                  <a:srgbClr val="000000"/>
                </a:solidFill>
                <a:latin typeface="ＭＳ 明朝" pitchFamily="17" charset="-128"/>
                <a:ea typeface="ＭＳ 明朝" pitchFamily="17" charset="-128"/>
              </a:rPr>
              <a:t>尚、この研究成果は以下の論文として公表された。</a:t>
            </a:r>
            <a:endParaRPr lang="en-US" altLang="ja-JP" sz="1200" smtClean="0">
              <a:solidFill>
                <a:srgbClr val="000000"/>
              </a:solidFill>
              <a:latin typeface="ＭＳ 明朝" pitchFamily="17" charset="-128"/>
              <a:ea typeface="ＭＳ 明朝" pitchFamily="17" charset="-128"/>
            </a:endParaRPr>
          </a:p>
          <a:p>
            <a:pPr algn="just" eaLnBrk="1" hangingPunct="1">
              <a:lnSpc>
                <a:spcPct val="105000"/>
              </a:lnSpc>
              <a:spcBef>
                <a:spcPct val="50000"/>
              </a:spcBef>
              <a:buFontTx/>
              <a:buNone/>
            </a:pPr>
            <a:r>
              <a:rPr lang="en-US" altLang="ja-JP" sz="1200" smtClean="0">
                <a:solidFill>
                  <a:srgbClr val="000000"/>
                </a:solidFill>
                <a:latin typeface="ＭＳ 明朝" pitchFamily="17" charset="-128"/>
                <a:ea typeface="ＭＳ 明朝" pitchFamily="17" charset="-128"/>
              </a:rPr>
              <a:t>L.M.Costa, E.Marshall, M.Tesfaye, K.A.T.Silverstein, M.Mori, Y.Umetsu, S.L.Otterbach, R.Oapareddy, H.G.Dickinson, K.Boutiller, K.A.VandenBosch, S.Ohki &amp; J.F.Gutierrez-Marcos. (2014) “Central Cell-Derived Peptides Regulate Early Embryo Patterning in Flowering Plants” </a:t>
            </a:r>
            <a:r>
              <a:rPr lang="en-US" altLang="ja-JP" sz="1200" i="1" smtClean="0">
                <a:solidFill>
                  <a:srgbClr val="000000"/>
                </a:solidFill>
                <a:latin typeface="ＭＳ 明朝" pitchFamily="17" charset="-128"/>
                <a:ea typeface="ＭＳ 明朝" pitchFamily="17" charset="-128"/>
              </a:rPr>
              <a:t>Science</a:t>
            </a:r>
            <a:r>
              <a:rPr lang="ja-JP" altLang="en-US" sz="1200" smtClean="0">
                <a:solidFill>
                  <a:srgbClr val="000000"/>
                </a:solidFill>
                <a:latin typeface="ＭＳ 明朝" pitchFamily="17" charset="-128"/>
                <a:ea typeface="ＭＳ 明朝" pitchFamily="17" charset="-128"/>
              </a:rPr>
              <a:t> </a:t>
            </a:r>
            <a:r>
              <a:rPr lang="en-US" altLang="ja-JP" sz="1200" smtClean="0">
                <a:solidFill>
                  <a:srgbClr val="000000"/>
                </a:solidFill>
                <a:latin typeface="ＭＳ 明朝" pitchFamily="17" charset="-128"/>
                <a:ea typeface="ＭＳ 明朝" pitchFamily="17" charset="-128"/>
              </a:rPr>
              <a:t>344, 168-172.</a:t>
            </a:r>
          </a:p>
          <a:p>
            <a:pPr algn="just" eaLnBrk="1" hangingPunct="1">
              <a:lnSpc>
                <a:spcPct val="105000"/>
              </a:lnSpc>
              <a:spcBef>
                <a:spcPct val="50000"/>
              </a:spcBef>
              <a:buFontTx/>
              <a:buNone/>
            </a:pPr>
            <a:r>
              <a:rPr lang="ja-JP" altLang="en-US" sz="1200" smtClean="0">
                <a:solidFill>
                  <a:srgbClr val="000000"/>
                </a:solidFill>
                <a:latin typeface="ＭＳ 明朝" pitchFamily="17" charset="-128"/>
                <a:ea typeface="ＭＳ 明朝" pitchFamily="17" charset="-128"/>
              </a:rPr>
              <a:t>（追記）この論文は </a:t>
            </a:r>
            <a:r>
              <a:rPr lang="en-US" altLang="ja-JP" sz="1200" smtClean="0">
                <a:solidFill>
                  <a:srgbClr val="000000"/>
                </a:solidFill>
                <a:latin typeface="ＭＳ 明朝" pitchFamily="17" charset="-128"/>
                <a:ea typeface="ＭＳ 明朝" pitchFamily="17" charset="-128"/>
              </a:rPr>
              <a:t>Science </a:t>
            </a:r>
            <a:r>
              <a:rPr lang="ja-JP" altLang="en-US" sz="1200" smtClean="0">
                <a:solidFill>
                  <a:srgbClr val="000000"/>
                </a:solidFill>
                <a:latin typeface="ＭＳ 明朝" pitchFamily="17" charset="-128"/>
                <a:ea typeface="ＭＳ 明朝" pitchFamily="17" charset="-128"/>
              </a:rPr>
              <a:t>誌の </a:t>
            </a:r>
            <a:r>
              <a:rPr lang="en-US" altLang="ja-JP" sz="1200" smtClean="0">
                <a:solidFill>
                  <a:srgbClr val="000000"/>
                </a:solidFill>
                <a:latin typeface="ＭＳ 明朝" pitchFamily="17" charset="-128"/>
                <a:ea typeface="ＭＳ 明朝" pitchFamily="17" charset="-128"/>
              </a:rPr>
              <a:t>perspective</a:t>
            </a:r>
            <a:r>
              <a:rPr lang="ja-JP" altLang="en-US" sz="1200" smtClean="0">
                <a:solidFill>
                  <a:srgbClr val="000000"/>
                </a:solidFill>
                <a:latin typeface="ＭＳ 明朝" pitchFamily="17" charset="-128"/>
                <a:ea typeface="ＭＳ 明朝" pitchFamily="17" charset="-128"/>
              </a:rPr>
              <a:t>（</a:t>
            </a:r>
            <a:r>
              <a:rPr lang="en-US" altLang="ja-JP" sz="1200" smtClean="0">
                <a:solidFill>
                  <a:srgbClr val="000000"/>
                </a:solidFill>
                <a:latin typeface="ＭＳ 明朝" pitchFamily="17" charset="-128"/>
                <a:ea typeface="ＭＳ 明朝" pitchFamily="17" charset="-128"/>
              </a:rPr>
              <a:t>Science (2014) 344, 158-159 </a:t>
            </a:r>
            <a:r>
              <a:rPr lang="ja-JP" altLang="en-US" sz="1200" smtClean="0">
                <a:solidFill>
                  <a:srgbClr val="000000"/>
                </a:solidFill>
                <a:latin typeface="ＭＳ 明朝" pitchFamily="17" charset="-128"/>
                <a:ea typeface="ＭＳ 明朝" pitchFamily="17" charset="-128"/>
              </a:rPr>
              <a:t>）、</a:t>
            </a:r>
            <a:r>
              <a:rPr lang="en-US" altLang="ja-JP" sz="1200" smtClean="0">
                <a:solidFill>
                  <a:srgbClr val="000000"/>
                </a:solidFill>
                <a:latin typeface="ＭＳ 明朝" pitchFamily="17" charset="-128"/>
                <a:ea typeface="ＭＳ 明朝" pitchFamily="17" charset="-128"/>
              </a:rPr>
              <a:t>Science Signaling </a:t>
            </a:r>
            <a:r>
              <a:rPr lang="ja-JP" altLang="en-US" sz="1200" smtClean="0">
                <a:solidFill>
                  <a:srgbClr val="000000"/>
                </a:solidFill>
                <a:latin typeface="ＭＳ 明朝" pitchFamily="17" charset="-128"/>
                <a:ea typeface="ＭＳ 明朝" pitchFamily="17" charset="-128"/>
              </a:rPr>
              <a:t>誌の </a:t>
            </a:r>
            <a:r>
              <a:rPr lang="en-US" altLang="ja-JP" sz="1200" smtClean="0">
                <a:solidFill>
                  <a:srgbClr val="000000"/>
                </a:solidFill>
                <a:latin typeface="ＭＳ 明朝" pitchFamily="17" charset="-128"/>
                <a:ea typeface="ＭＳ 明朝" pitchFamily="17" charset="-128"/>
              </a:rPr>
              <a:t>editor's choice</a:t>
            </a:r>
            <a:r>
              <a:rPr lang="ja-JP" altLang="en-US" sz="1200" smtClean="0">
                <a:solidFill>
                  <a:srgbClr val="000000"/>
                </a:solidFill>
                <a:latin typeface="ＭＳ 明朝" pitchFamily="17" charset="-128"/>
                <a:ea typeface="ＭＳ 明朝" pitchFamily="17" charset="-128"/>
              </a:rPr>
              <a:t>（</a:t>
            </a:r>
            <a:r>
              <a:rPr lang="en-US" altLang="ja-JP" sz="1200" smtClean="0">
                <a:solidFill>
                  <a:srgbClr val="000000"/>
                </a:solidFill>
                <a:latin typeface="ＭＳ 明朝" pitchFamily="17" charset="-128"/>
                <a:ea typeface="ＭＳ 明朝" pitchFamily="17" charset="-128"/>
              </a:rPr>
              <a:t>Sci. Signal. (2014) 7, ec102</a:t>
            </a:r>
            <a:r>
              <a:rPr lang="ja-JP" altLang="en-US" sz="1200" smtClean="0">
                <a:solidFill>
                  <a:srgbClr val="000000"/>
                </a:solidFill>
                <a:latin typeface="ＭＳ 明朝" pitchFamily="17" charset="-128"/>
                <a:ea typeface="ＭＳ 明朝" pitchFamily="17" charset="-128"/>
              </a:rPr>
              <a:t>）で取り上げられました。</a:t>
            </a:r>
            <a:endParaRPr lang="en-US" altLang="ja-JP" sz="1200" smtClean="0">
              <a:solidFill>
                <a:srgbClr val="000000"/>
              </a:solidFill>
              <a:latin typeface="ＭＳ 明朝" pitchFamily="17" charset="-128"/>
              <a:ea typeface="ＭＳ 明朝" pitchFamily="17" charset="-128"/>
            </a:endParaRPr>
          </a:p>
        </p:txBody>
      </p:sp>
      <p:pic>
        <p:nvPicPr>
          <p:cNvPr id="5131" name="図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08050" y="5502520"/>
            <a:ext cx="2592388" cy="1822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グループ化 1"/>
          <p:cNvGrpSpPr>
            <a:grpSpLocks/>
          </p:cNvGrpSpPr>
          <p:nvPr/>
        </p:nvGrpSpPr>
        <p:grpSpPr bwMode="auto">
          <a:xfrm>
            <a:off x="476250" y="-20516"/>
            <a:ext cx="6116638" cy="298940"/>
            <a:chOff x="476250" y="-22687"/>
            <a:chExt cx="6117327" cy="323851"/>
          </a:xfrm>
        </p:grpSpPr>
        <p:sp>
          <p:nvSpPr>
            <p:cNvPr id="14" name="Text Box 4"/>
            <p:cNvSpPr txBox="1">
              <a:spLocks noChangeArrowheads="1"/>
            </p:cNvSpPr>
            <p:nvPr/>
          </p:nvSpPr>
          <p:spPr bwMode="auto">
            <a:xfrm>
              <a:off x="476250" y="-9446"/>
              <a:ext cx="5976938" cy="223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dirty="0" smtClean="0">
                  <a:solidFill>
                    <a:srgbClr val="000000"/>
                  </a:solidFill>
                  <a:ea typeface="HG創英角ｺﾞｼｯｸUB" pitchFamily="49" charset="-128"/>
                </a:rPr>
                <a:t>分子・物質合成プラットフォーム  </a:t>
              </a:r>
              <a:r>
                <a:rPr lang="ja-JP" altLang="en-US" sz="1200" dirty="0">
                  <a:solidFill>
                    <a:srgbClr val="000000"/>
                  </a:solidFill>
                  <a:ea typeface="HG創英角ｺﾞｼｯｸUB" pitchFamily="49" charset="-128"/>
                </a:rPr>
                <a:t>（北陸</a:t>
              </a:r>
              <a:r>
                <a:rPr lang="ja-JP" altLang="en-US" sz="1200" dirty="0" smtClean="0">
                  <a:solidFill>
                    <a:srgbClr val="000000"/>
                  </a:solidFill>
                  <a:ea typeface="HG創英角ｺﾞｼｯｸUB" pitchFamily="49" charset="-128"/>
                </a:rPr>
                <a:t>先端科学技術大学院大学</a:t>
              </a:r>
              <a:r>
                <a:rPr lang="ja-JP" altLang="en-US" sz="1200" dirty="0">
                  <a:solidFill>
                    <a:srgbClr val="000000"/>
                  </a:solidFill>
                  <a:ea typeface="HG創英角ｺﾞｼｯｸUB" pitchFamily="49" charset="-128"/>
                </a:rPr>
                <a:t>）</a:t>
              </a:r>
              <a:endParaRPr lang="en-US" altLang="ja-JP" sz="1200" dirty="0" smtClean="0">
                <a:solidFill>
                  <a:srgbClr val="000000"/>
                </a:solidFill>
                <a:ea typeface="HG創英角ｺﾞｼｯｸUB" pitchFamily="49" charset="-128"/>
              </a:endParaRPr>
            </a:p>
          </p:txBody>
        </p:sp>
        <p:pic>
          <p:nvPicPr>
            <p:cNvPr id="15"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2665" y="-22687"/>
              <a:ext cx="950912" cy="323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9233580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Words>
  <Application>Microsoft Office PowerPoint</Application>
  <PresentationFormat>画面に合わせる (4:3)</PresentationFormat>
  <Paragraphs>17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2014-06-02T02:50:34Z</dcterms:created>
  <dcterms:modified xsi:type="dcterms:W3CDTF">2014-06-02T02:50:50Z</dcterms:modified>
</cp:coreProperties>
</file>