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FEA70F-D01B-4FA5-9540-5D0536ECBA59}"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EE966-2D81-4FB5-A98A-BB86B4E3181E}" type="slidenum">
              <a:rPr kumimoji="1" lang="ja-JP" altLang="en-US" smtClean="0"/>
              <a:t>‹#›</a:t>
            </a:fld>
            <a:endParaRPr kumimoji="1" lang="ja-JP" altLang="en-US"/>
          </a:p>
        </p:txBody>
      </p:sp>
    </p:spTree>
    <p:extLst>
      <p:ext uri="{BB962C8B-B14F-4D97-AF65-F5344CB8AC3E}">
        <p14:creationId xmlns:p14="http://schemas.microsoft.com/office/powerpoint/2010/main" val="3578489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6627" indent="-286181" eaLnBrk="0" hangingPunct="0">
              <a:spcBef>
                <a:spcPct val="30000"/>
              </a:spcBef>
              <a:defRPr kumimoji="1" sz="1200">
                <a:solidFill>
                  <a:schemeClr val="tx1"/>
                </a:solidFill>
                <a:latin typeface="Calibri" pitchFamily="34" charset="0"/>
                <a:ea typeface="ＭＳ Ｐゴシック" pitchFamily="50" charset="-128"/>
              </a:defRPr>
            </a:lvl2pPr>
            <a:lvl3pPr marL="1149517" indent="-228625" eaLnBrk="0" hangingPunct="0">
              <a:spcBef>
                <a:spcPct val="30000"/>
              </a:spcBef>
              <a:defRPr kumimoji="1" sz="1200">
                <a:solidFill>
                  <a:schemeClr val="tx1"/>
                </a:solidFill>
                <a:latin typeface="Calibri" pitchFamily="34" charset="0"/>
                <a:ea typeface="ＭＳ Ｐゴシック" pitchFamily="50" charset="-128"/>
              </a:defRPr>
            </a:lvl3pPr>
            <a:lvl4pPr marL="1609963" indent="-228625" eaLnBrk="0" hangingPunct="0">
              <a:spcBef>
                <a:spcPct val="30000"/>
              </a:spcBef>
              <a:defRPr kumimoji="1" sz="1200">
                <a:solidFill>
                  <a:schemeClr val="tx1"/>
                </a:solidFill>
                <a:latin typeface="Calibri" pitchFamily="34" charset="0"/>
                <a:ea typeface="ＭＳ Ｐゴシック" pitchFamily="50" charset="-128"/>
              </a:defRPr>
            </a:lvl4pPr>
            <a:lvl5pPr marL="2070409" indent="-228625" eaLnBrk="0" hangingPunct="0">
              <a:spcBef>
                <a:spcPct val="30000"/>
              </a:spcBef>
              <a:defRPr kumimoji="1" sz="1200">
                <a:solidFill>
                  <a:schemeClr val="tx1"/>
                </a:solidFill>
                <a:latin typeface="Calibri" pitchFamily="34" charset="0"/>
                <a:ea typeface="ＭＳ Ｐゴシック" pitchFamily="50" charset="-128"/>
              </a:defRPr>
            </a:lvl5pPr>
            <a:lvl6pPr marL="2530855" indent="-22862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1302" indent="-22862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1748" indent="-22862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2194" indent="-22862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6D64FA89-0CEF-4A00-BE36-4F4DCAFA8E22}" type="slidenum">
              <a:rPr lang="en-US" altLang="ja-JP" smtClean="0">
                <a:solidFill>
                  <a:prstClr val="black"/>
                </a:solidFill>
                <a:latin typeface="Arial" pitchFamily="34" charset="0"/>
              </a:rPr>
              <a:pPr eaLnBrk="1" hangingPunct="1">
                <a:spcBef>
                  <a:spcPct val="0"/>
                </a:spcBef>
              </a:pPr>
              <a:t>1</a:t>
            </a:fld>
            <a:endParaRPr lang="en-US" altLang="ja-JP" smtClean="0">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61409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358719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48381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309257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235206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405807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77847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408179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160160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138836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FB3D5B-F6B7-4E44-887D-044D640FBF22}"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183993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AFB3D5B-F6B7-4E44-887D-044D640FBF22}"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29A212B-EC4C-4BF5-9132-5E3DCDCDD4FE}" type="slidenum">
              <a:rPr kumimoji="1" lang="ja-JP" altLang="en-US" smtClean="0"/>
              <a:t>‹#›</a:t>
            </a:fld>
            <a:endParaRPr kumimoji="1" lang="ja-JP" altLang="en-US"/>
          </a:p>
        </p:txBody>
      </p:sp>
    </p:spTree>
    <p:extLst>
      <p:ext uri="{BB962C8B-B14F-4D97-AF65-F5344CB8AC3E}">
        <p14:creationId xmlns:p14="http://schemas.microsoft.com/office/powerpoint/2010/main" val="1410367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476250" y="-7985"/>
            <a:ext cx="4806888"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solidFill>
                  <a:srgbClr val="000000"/>
                </a:solidFill>
                <a:ea typeface="HG創英角ｺﾞｼｯｸUB" pitchFamily="49" charset="-128"/>
              </a:rPr>
              <a:t>分子・物質合成プラットフォーム　</a:t>
            </a:r>
            <a:r>
              <a:rPr lang="ja-JP" altLang="en-US" sz="1200" dirty="0" smtClean="0">
                <a:solidFill>
                  <a:srgbClr val="000000"/>
                </a:solidFill>
                <a:ea typeface="HG創英角ｺﾞｼｯｸUB" pitchFamily="49" charset="-128"/>
              </a:rPr>
              <a:t>（奈良</a:t>
            </a:r>
            <a:r>
              <a:rPr lang="ja-JP" altLang="en-US" sz="1200" dirty="0">
                <a:solidFill>
                  <a:srgbClr val="000000"/>
                </a:solidFill>
                <a:ea typeface="HG創英角ｺﾞｼｯｸUB" pitchFamily="49" charset="-128"/>
              </a:rPr>
              <a:t>先端科学技術大学院</a:t>
            </a:r>
            <a:r>
              <a:rPr lang="ja-JP" altLang="en-US" sz="1200" dirty="0" smtClean="0">
                <a:solidFill>
                  <a:srgbClr val="000000"/>
                </a:solidFill>
                <a:ea typeface="HG創英角ｺﾞｼｯｸUB" pitchFamily="49" charset="-128"/>
              </a:rPr>
              <a:t>大学）</a:t>
            </a:r>
            <a:endParaRPr lang="ja-JP" altLang="en-US" sz="1200" dirty="0">
              <a:solidFill>
                <a:srgbClr val="000000"/>
              </a:solidFill>
              <a:ea typeface="HG創英角ｺﾞｼｯｸUB" pitchFamily="49" charset="-128"/>
            </a:endParaRPr>
          </a:p>
        </p:txBody>
      </p:sp>
      <p:sp>
        <p:nvSpPr>
          <p:cNvPr id="2051"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buFontTx/>
              <a:buNone/>
            </a:pPr>
            <a:r>
              <a:rPr lang="en-US" altLang="ja-JP" sz="1200" i="1">
                <a:solidFill>
                  <a:srgbClr val="808080"/>
                </a:solidFill>
                <a:latin typeface="Lucida Sans Unicode" pitchFamily="34" charset="0"/>
              </a:rPr>
              <a:t>Molecular &amp;Materials Syntheses/Nara Institute of Science and Technology, NAIST</a:t>
            </a:r>
          </a:p>
        </p:txBody>
      </p:sp>
      <p:sp>
        <p:nvSpPr>
          <p:cNvPr id="2052"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年度トピックス</a:t>
            </a:r>
          </a:p>
        </p:txBody>
      </p:sp>
      <p:sp>
        <p:nvSpPr>
          <p:cNvPr id="2054" name="Text Box 8"/>
          <p:cNvSpPr txBox="1">
            <a:spLocks noChangeArrowheads="1"/>
          </p:cNvSpPr>
          <p:nvPr/>
        </p:nvSpPr>
        <p:spPr bwMode="auto">
          <a:xfrm>
            <a:off x="714377" y="1049218"/>
            <a:ext cx="59293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800" dirty="0">
                <a:solidFill>
                  <a:srgbClr val="000000"/>
                </a:solidFill>
                <a:latin typeface="MS-Mincho" charset="-128"/>
                <a:ea typeface="HG創英角ｺﾞｼｯｸUB" pitchFamily="49" charset="-128"/>
              </a:rPr>
              <a:t>有機</a:t>
            </a:r>
            <a:r>
              <a:rPr lang="ja-JP" altLang="en-US" sz="1800" dirty="0" err="1">
                <a:solidFill>
                  <a:srgbClr val="000000"/>
                </a:solidFill>
                <a:latin typeface="MS-Mincho" charset="-128"/>
                <a:ea typeface="HG創英角ｺﾞｼｯｸUB" pitchFamily="49" charset="-128"/>
              </a:rPr>
              <a:t>りん</a:t>
            </a:r>
            <a:r>
              <a:rPr lang="ja-JP" altLang="en-US" sz="1800" dirty="0">
                <a:solidFill>
                  <a:srgbClr val="000000"/>
                </a:solidFill>
                <a:latin typeface="MS-Mincho" charset="-128"/>
                <a:ea typeface="HG創英角ｺﾞｼｯｸUB" pitchFamily="49" charset="-128"/>
              </a:rPr>
              <a:t>系化合物とカーボンナノチューブとの特異的相互作用に関する</a:t>
            </a:r>
            <a:r>
              <a:rPr lang="ja-JP" altLang="en-US" sz="1800" dirty="0" smtClean="0">
                <a:solidFill>
                  <a:srgbClr val="000000"/>
                </a:solidFill>
                <a:latin typeface="MS-Mincho" charset="-128"/>
                <a:ea typeface="HG創英角ｺﾞｼｯｸUB" pitchFamily="49" charset="-128"/>
              </a:rPr>
              <a:t>研究</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S-13-NR-0025</a:t>
            </a:r>
            <a:r>
              <a:rPr lang="ja-JP" altLang="en-US" sz="1400" dirty="0" smtClean="0">
                <a:solidFill>
                  <a:srgbClr val="000000"/>
                </a:solidFill>
                <a:latin typeface="MS-Mincho" charset="-128"/>
                <a:ea typeface="HG創英角ｺﾞｼｯｸUB" pitchFamily="49" charset="-128"/>
              </a:rPr>
              <a:t>）</a:t>
            </a:r>
            <a:endParaRPr lang="ja-JP" altLang="en-US" sz="1800" dirty="0">
              <a:solidFill>
                <a:srgbClr val="000000"/>
              </a:solidFill>
              <a:latin typeface="MS-Mincho" charset="-128"/>
              <a:ea typeface="HG創英角ｺﾞｼｯｸUB" pitchFamily="49" charset="-128"/>
            </a:endParaRPr>
          </a:p>
        </p:txBody>
      </p:sp>
      <p:sp>
        <p:nvSpPr>
          <p:cNvPr id="2055" name="Text Box 9"/>
          <p:cNvSpPr txBox="1">
            <a:spLocks noChangeArrowheads="1"/>
          </p:cNvSpPr>
          <p:nvPr/>
        </p:nvSpPr>
        <p:spPr bwMode="auto">
          <a:xfrm>
            <a:off x="2276475" y="1752600"/>
            <a:ext cx="4465638"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a:solidFill>
                  <a:srgbClr val="000000"/>
                </a:solidFill>
                <a:latin typeface="ＭＳ 明朝" pitchFamily="17" charset="-128"/>
                <a:ea typeface="ＭＳ 明朝" pitchFamily="17" charset="-128"/>
              </a:rPr>
              <a:t>A</a:t>
            </a:r>
            <a:r>
              <a:rPr lang="ja-JP" altLang="en-US" sz="1400">
                <a:solidFill>
                  <a:srgbClr val="000000"/>
                </a:solidFill>
                <a:latin typeface="ＭＳ 明朝" pitchFamily="17" charset="-128"/>
                <a:ea typeface="ＭＳ 明朝" pitchFamily="17" charset="-128"/>
              </a:rPr>
              <a:t>奈良女子大学</a:t>
            </a:r>
            <a:r>
              <a:rPr lang="en-US" altLang="ja-JP" sz="1400">
                <a:solidFill>
                  <a:srgbClr val="000000"/>
                </a:solidFill>
                <a:latin typeface="ＭＳ 明朝" pitchFamily="17" charset="-128"/>
                <a:ea typeface="ＭＳ 明朝" pitchFamily="17" charset="-128"/>
              </a:rPr>
              <a:t>,</a:t>
            </a:r>
            <a:r>
              <a:rPr lang="en-US" altLang="ja-JP" sz="1400" baseline="30000">
                <a:solidFill>
                  <a:srgbClr val="000000"/>
                </a:solidFill>
                <a:latin typeface="ＭＳ 明朝" pitchFamily="17" charset="-128"/>
                <a:ea typeface="ＭＳ 明朝" pitchFamily="17" charset="-128"/>
              </a:rPr>
              <a:t> b</a:t>
            </a:r>
            <a:r>
              <a:rPr lang="ja-JP" altLang="en-US" sz="1400">
                <a:solidFill>
                  <a:srgbClr val="000000"/>
                </a:solidFill>
                <a:latin typeface="ＭＳ 明朝" pitchFamily="17" charset="-128"/>
                <a:ea typeface="ＭＳ 明朝" pitchFamily="17" charset="-128"/>
              </a:rPr>
              <a:t>奈良先端科学技術大学院大学</a:t>
            </a:r>
          </a:p>
          <a:p>
            <a:pPr eaLnBrk="1" hangingPunct="1">
              <a:spcBef>
                <a:spcPct val="50000"/>
              </a:spcBef>
              <a:buFontTx/>
              <a:buNone/>
            </a:pPr>
            <a:r>
              <a:rPr lang="ja-JP" altLang="en-US" sz="1400" u="sng">
                <a:solidFill>
                  <a:srgbClr val="000000"/>
                </a:solidFill>
                <a:latin typeface="ＭＳ 明朝" pitchFamily="17" charset="-128"/>
                <a:ea typeface="ＭＳ 明朝" pitchFamily="17" charset="-128"/>
              </a:rPr>
              <a:t>棚瀬　知明</a:t>
            </a:r>
            <a:r>
              <a:rPr lang="en-US" altLang="zh-TW" sz="1400" baseline="30000">
                <a:solidFill>
                  <a:srgbClr val="000000"/>
                </a:solidFill>
                <a:latin typeface="ＭＳ 明朝" pitchFamily="17" charset="-128"/>
                <a:ea typeface="ＭＳ 明朝" pitchFamily="17" charset="-128"/>
              </a:rPr>
              <a:t>a</a:t>
            </a:r>
            <a:r>
              <a:rPr lang="en-US" altLang="zh-TW" sz="1400">
                <a:solidFill>
                  <a:srgbClr val="000000"/>
                </a:solidFill>
                <a:latin typeface="ＭＳ 明朝" pitchFamily="17" charset="-128"/>
                <a:ea typeface="ＭＳ 明朝" pitchFamily="17" charset="-128"/>
              </a:rPr>
              <a:t>,</a:t>
            </a:r>
            <a:r>
              <a:rPr lang="ja-JP" altLang="en-US" sz="1400">
                <a:solidFill>
                  <a:srgbClr val="000000"/>
                </a:solidFill>
                <a:latin typeface="ＭＳ 明朝" pitchFamily="17" charset="-128"/>
                <a:ea typeface="ＭＳ 明朝" pitchFamily="17" charset="-128"/>
              </a:rPr>
              <a:t>野々口　斐之</a:t>
            </a:r>
            <a:r>
              <a:rPr lang="en-US" altLang="ja-JP" sz="1400" baseline="30000">
                <a:solidFill>
                  <a:srgbClr val="000000"/>
                </a:solidFill>
                <a:latin typeface="ＭＳ 明朝" pitchFamily="17" charset="-128"/>
                <a:ea typeface="ＭＳ 明朝" pitchFamily="17" charset="-128"/>
              </a:rPr>
              <a:t>b</a:t>
            </a:r>
            <a:r>
              <a:rPr lang="en-US" altLang="ja-JP" sz="1400">
                <a:solidFill>
                  <a:srgbClr val="000000"/>
                </a:solidFill>
                <a:latin typeface="ＭＳ 明朝" pitchFamily="17" charset="-128"/>
                <a:ea typeface="ＭＳ 明朝" pitchFamily="17" charset="-128"/>
              </a:rPr>
              <a:t> </a:t>
            </a:r>
          </a:p>
        </p:txBody>
      </p:sp>
      <p:sp>
        <p:nvSpPr>
          <p:cNvPr id="2056" name="Text Box 10"/>
          <p:cNvSpPr txBox="1">
            <a:spLocks noChangeArrowheads="1"/>
          </p:cNvSpPr>
          <p:nvPr/>
        </p:nvSpPr>
        <p:spPr bwMode="auto">
          <a:xfrm>
            <a:off x="476250" y="2256693"/>
            <a:ext cx="6192838" cy="161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a:solidFill>
                  <a:srgbClr val="000000"/>
                </a:solidFill>
              </a:rPr>
              <a:t>【</a:t>
            </a:r>
            <a:r>
              <a:rPr lang="ja-JP" altLang="en-US" sz="1400" b="1">
                <a:solidFill>
                  <a:srgbClr val="000000"/>
                </a:solidFill>
              </a:rPr>
              <a:t>研究目的</a:t>
            </a:r>
            <a:r>
              <a:rPr lang="en-US" altLang="ja-JP" sz="1400" b="1">
                <a:solidFill>
                  <a:srgbClr val="000000"/>
                </a:solidFill>
              </a:rPr>
              <a:t>】</a:t>
            </a:r>
          </a:p>
          <a:p>
            <a:pPr algn="just" eaLnBrk="1" hangingPunct="1">
              <a:lnSpc>
                <a:spcPct val="110000"/>
              </a:lnSpc>
              <a:spcBef>
                <a:spcPct val="50000"/>
              </a:spcBef>
              <a:buFontTx/>
              <a:buNone/>
            </a:pPr>
            <a:r>
              <a:rPr lang="ja-JP" altLang="en-US" sz="1200">
                <a:solidFill>
                  <a:srgbClr val="000000"/>
                </a:solidFill>
              </a:rPr>
              <a:t>　高性能かつ大気下で安定なｎ型有機電子材料は昨今の有機エレクトロニクスにおいて未だほとんど実現されておらず、熱電変換や論理デバイスなどのアプリケーションに向けその開発が待たれる。奈良女子大学ではこれまでに二座ならびに直鎖四座ホスフィンを開発し、ユニークな鎖状遷移金属クラスターの合成を進めてきた。本研究では単座、二座、ならびに直鎖四座ホスフィンを含む有機りん系化合物が単層カーボンナノチューブ表面に自発的に固定化され、高性能なｎ型の熱電変換材料を与えることを見出した。</a:t>
            </a:r>
            <a:endParaRPr lang="ja-JP" altLang="en-US" sz="1200">
              <a:solidFill>
                <a:srgbClr val="000000"/>
              </a:solidFill>
              <a:latin typeface="ＭＳ 明朝" pitchFamily="17" charset="-128"/>
              <a:ea typeface="ＭＳ 明朝" pitchFamily="17" charset="-128"/>
            </a:endParaRPr>
          </a:p>
        </p:txBody>
      </p:sp>
      <p:sp>
        <p:nvSpPr>
          <p:cNvPr id="2057" name="Text Box 11"/>
          <p:cNvSpPr txBox="1">
            <a:spLocks noChangeArrowheads="1"/>
          </p:cNvSpPr>
          <p:nvPr/>
        </p:nvSpPr>
        <p:spPr bwMode="auto">
          <a:xfrm>
            <a:off x="476250" y="3664929"/>
            <a:ext cx="6192838" cy="1951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a:solidFill>
                  <a:srgbClr val="000000"/>
                </a:solidFill>
              </a:rPr>
              <a:t>【</a:t>
            </a:r>
            <a:r>
              <a:rPr lang="ja-JP" altLang="en-US" sz="1400" b="1">
                <a:solidFill>
                  <a:srgbClr val="000000"/>
                </a:solidFill>
              </a:rPr>
              <a:t>成　　　果</a:t>
            </a:r>
            <a:r>
              <a:rPr lang="en-US" altLang="ja-JP" sz="1400" b="1">
                <a:solidFill>
                  <a:srgbClr val="000000"/>
                </a:solidFill>
              </a:rPr>
              <a:t>】</a:t>
            </a:r>
          </a:p>
          <a:p>
            <a:pPr algn="just" eaLnBrk="1" hangingPunct="1">
              <a:lnSpc>
                <a:spcPct val="105000"/>
              </a:lnSpc>
              <a:spcBef>
                <a:spcPct val="50000"/>
              </a:spcBef>
              <a:buFontTx/>
              <a:buNone/>
            </a:pPr>
            <a:r>
              <a:rPr lang="ja-JP" altLang="en-US" sz="1200">
                <a:solidFill>
                  <a:srgbClr val="000000"/>
                </a:solidFill>
                <a:latin typeface="ＭＳ 明朝" pitchFamily="17" charset="-128"/>
                <a:ea typeface="ＭＳ 明朝" pitchFamily="17" charset="-128"/>
              </a:rPr>
              <a:t>　</a:t>
            </a:r>
            <a:r>
              <a:rPr lang="ja-JP" altLang="en-US" sz="1200">
                <a:solidFill>
                  <a:srgbClr val="000000"/>
                </a:solidFill>
              </a:rPr>
              <a:t>カーボンナノチューブは本来ｐ型材料であるが、多くの有機リン系化合物（図１）を含むカーボンナノチューブフィルムは負のゼーベック係数を示し、これら複合体がｎ型材料であることを明らかにした（図２上）。またトリフェニルホスフィンや二座ホスフィンを用いたとき、従来添加剤の組み合わせにくらべて単位温度あたりの発電出力（パワーファクター）はおよそ２．５倍であった（図２下）。以上のことから、ｎ型カーボンナノチューブ作製において有機リン系化合物の優位性を実証した。本研究により世界初の柔らかく折り曲げられる双極型熱電発電シートを実証した（</a:t>
            </a:r>
            <a:r>
              <a:rPr lang="en-US" altLang="ja-JP" sz="1200">
                <a:solidFill>
                  <a:srgbClr val="000000"/>
                </a:solidFill>
              </a:rPr>
              <a:t>NHK</a:t>
            </a:r>
            <a:r>
              <a:rPr lang="ja-JP" altLang="en-US" sz="1200">
                <a:solidFill>
                  <a:srgbClr val="000000"/>
                </a:solidFill>
              </a:rPr>
              <a:t>ニュース、日本経済新聞、産経新聞、毎日新聞などで報道、</a:t>
            </a:r>
            <a:r>
              <a:rPr lang="en-US" altLang="ja-JP" sz="1200">
                <a:solidFill>
                  <a:srgbClr val="000000"/>
                </a:solidFill>
              </a:rPr>
              <a:t>NPG</a:t>
            </a:r>
            <a:r>
              <a:rPr lang="ja-JP" altLang="en-US" sz="1200">
                <a:solidFill>
                  <a:srgbClr val="000000"/>
                </a:solidFill>
              </a:rPr>
              <a:t>総合科学雑誌</a:t>
            </a:r>
            <a:r>
              <a:rPr lang="en-US" altLang="ja-JP" sz="1200">
                <a:solidFill>
                  <a:srgbClr val="000000"/>
                </a:solidFill>
              </a:rPr>
              <a:t>Scientific Reports</a:t>
            </a:r>
            <a:r>
              <a:rPr lang="ja-JP" altLang="en-US" sz="1200">
                <a:solidFill>
                  <a:srgbClr val="000000"/>
                </a:solidFill>
              </a:rPr>
              <a:t>に掲載）。</a:t>
            </a:r>
            <a:endParaRPr lang="ja-JP" altLang="en-US" sz="1200">
              <a:solidFill>
                <a:srgbClr val="000000"/>
              </a:solidFill>
              <a:latin typeface="ＭＳ 明朝" pitchFamily="17" charset="-128"/>
              <a:ea typeface="ＭＳ 明朝" pitchFamily="17" charset="-128"/>
            </a:endParaRPr>
          </a:p>
        </p:txBody>
      </p:sp>
      <p:pic>
        <p:nvPicPr>
          <p:cNvPr id="205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5989" y="5275385"/>
            <a:ext cx="3141662" cy="3616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5502522"/>
            <a:ext cx="2984500" cy="3304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60" name="テキスト ボックス 2"/>
          <p:cNvSpPr txBox="1">
            <a:spLocks noChangeArrowheads="1"/>
          </p:cNvSpPr>
          <p:nvPr/>
        </p:nvSpPr>
        <p:spPr bwMode="auto">
          <a:xfrm>
            <a:off x="842116" y="8880234"/>
            <a:ext cx="19479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ja-JP" altLang="en-US" sz="1000">
                <a:solidFill>
                  <a:srgbClr val="000000"/>
                </a:solidFill>
              </a:rPr>
              <a:t>図１．本研究で用いたｎ型添加剤</a:t>
            </a:r>
          </a:p>
        </p:txBody>
      </p:sp>
      <p:sp>
        <p:nvSpPr>
          <p:cNvPr id="2061" name="テキスト ボックス 13"/>
          <p:cNvSpPr txBox="1">
            <a:spLocks noChangeArrowheads="1"/>
          </p:cNvSpPr>
          <p:nvPr/>
        </p:nvSpPr>
        <p:spPr bwMode="auto">
          <a:xfrm>
            <a:off x="3524646" y="8880234"/>
            <a:ext cx="30043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ja-JP" altLang="en-US" sz="1000">
                <a:solidFill>
                  <a:srgbClr val="000000"/>
                </a:solidFill>
              </a:rPr>
              <a:t>図２．ゼーベック係数ならびに単位温度あたりの出力</a:t>
            </a:r>
          </a:p>
        </p:txBody>
      </p:sp>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77719" y="0"/>
            <a:ext cx="950913" cy="29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7"/>
          <p:cNvSpPr txBox="1">
            <a:spLocks noChangeArrowheads="1"/>
          </p:cNvSpPr>
          <p:nvPr/>
        </p:nvSpPr>
        <p:spPr bwMode="auto">
          <a:xfrm>
            <a:off x="166178"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solidFill>
                  <a:srgbClr val="000000"/>
                </a:solidFill>
                <a:ea typeface="HG創英角ｺﾞｼｯｸUB" pitchFamily="49" charset="-128"/>
              </a:rPr>
              <a:t>分子・物質合成プラットフォームにおける利用</a:t>
            </a:r>
            <a:r>
              <a:rPr lang="ja-JP" altLang="en-US" sz="1600" dirty="0">
                <a:solidFill>
                  <a:srgbClr val="000000"/>
                </a:solidFill>
                <a:ea typeface="HG創英角ｺﾞｼｯｸUB" pitchFamily="49" charset="-128"/>
              </a:rPr>
              <a:t>成果</a:t>
            </a:r>
          </a:p>
        </p:txBody>
      </p:sp>
    </p:spTree>
    <p:extLst>
      <p:ext uri="{BB962C8B-B14F-4D97-AF65-F5344CB8AC3E}">
        <p14:creationId xmlns:p14="http://schemas.microsoft.com/office/powerpoint/2010/main" val="17415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Words>
  <Application>Microsoft Office PowerPoint</Application>
  <PresentationFormat>画面に合わせる (4:3)</PresentationFormat>
  <Paragraphs>14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2014-06-02T05:32:53Z</dcterms:created>
  <dcterms:modified xsi:type="dcterms:W3CDTF">2014-06-02T05:33:12Z</dcterms:modified>
</cp:coreProperties>
</file>