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83" d="100"/>
          <a:sy n="83" d="100"/>
        </p:scale>
        <p:origin x="-3168" y="-102"/>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CEE9E-4D41-403E-A1C2-E65F7FE92D3C}"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B0428A-B610-4900-B2CE-215AFC897050}" type="slidenum">
              <a:rPr kumimoji="1" lang="ja-JP" altLang="en-US" smtClean="0"/>
              <a:t>‹#›</a:t>
            </a:fld>
            <a:endParaRPr kumimoji="1" lang="ja-JP" altLang="en-US"/>
          </a:p>
        </p:txBody>
      </p:sp>
    </p:spTree>
    <p:extLst>
      <p:ext uri="{BB962C8B-B14F-4D97-AF65-F5344CB8AC3E}">
        <p14:creationId xmlns:p14="http://schemas.microsoft.com/office/powerpoint/2010/main" val="37383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8225" indent="-287779" eaLnBrk="0" hangingPunct="0">
              <a:spcBef>
                <a:spcPct val="30000"/>
              </a:spcBef>
              <a:defRPr kumimoji="1" sz="1200">
                <a:solidFill>
                  <a:schemeClr val="tx1"/>
                </a:solidFill>
                <a:latin typeface="Calibri" pitchFamily="34" charset="0"/>
                <a:ea typeface="ＭＳ Ｐゴシック" pitchFamily="50" charset="-128"/>
              </a:defRPr>
            </a:lvl2pPr>
            <a:lvl3pPr marL="1151115" indent="-230223" eaLnBrk="0" hangingPunct="0">
              <a:spcBef>
                <a:spcPct val="30000"/>
              </a:spcBef>
              <a:defRPr kumimoji="1" sz="1200">
                <a:solidFill>
                  <a:schemeClr val="tx1"/>
                </a:solidFill>
                <a:latin typeface="Calibri" pitchFamily="34" charset="0"/>
                <a:ea typeface="ＭＳ Ｐゴシック" pitchFamily="50" charset="-128"/>
              </a:defRPr>
            </a:lvl3pPr>
            <a:lvl4pPr marL="1611561" indent="-230223" eaLnBrk="0" hangingPunct="0">
              <a:spcBef>
                <a:spcPct val="30000"/>
              </a:spcBef>
              <a:defRPr kumimoji="1" sz="1200">
                <a:solidFill>
                  <a:schemeClr val="tx1"/>
                </a:solidFill>
                <a:latin typeface="Calibri" pitchFamily="34" charset="0"/>
                <a:ea typeface="ＭＳ Ｐゴシック" pitchFamily="50" charset="-128"/>
              </a:defRPr>
            </a:lvl4pPr>
            <a:lvl5pPr marL="2072008" indent="-230223" eaLnBrk="0" hangingPunct="0">
              <a:spcBef>
                <a:spcPct val="30000"/>
              </a:spcBef>
              <a:defRPr kumimoji="1" sz="1200">
                <a:solidFill>
                  <a:schemeClr val="tx1"/>
                </a:solidFill>
                <a:latin typeface="Calibri" pitchFamily="34" charset="0"/>
                <a:ea typeface="ＭＳ Ｐゴシック" pitchFamily="50" charset="-128"/>
              </a:defRPr>
            </a:lvl5pPr>
            <a:lvl6pPr marL="2532454"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2900"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3346"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3792"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B67FF70C-7AB6-47F3-82DC-AEECEA806803}" type="slidenum">
              <a:rPr lang="en-US" altLang="ja-JP" smtClean="0">
                <a:solidFill>
                  <a:prstClr val="black"/>
                </a:solidFill>
                <a:latin typeface="Arial" pitchFamily="34" charset="0"/>
              </a:rPr>
              <a:pPr eaLnBrk="1" hangingPunct="1">
                <a:spcBef>
                  <a:spcPct val="0"/>
                </a:spcBef>
              </a:pPr>
              <a:t>1</a:t>
            </a:fld>
            <a:endParaRPr lang="en-US" altLang="ja-JP" smtClean="0">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82446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1630530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7360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288807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225661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1919924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236683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2373264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332726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3788056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904BD6-DD5A-4405-8E04-7CEA31155A7F}"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127048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904BD6-DD5A-4405-8E04-7CEA31155A7F}"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60C79B3-B43F-4819-8442-DA2007044F9B}" type="slidenum">
              <a:rPr kumimoji="1" lang="ja-JP" altLang="en-US" smtClean="0"/>
              <a:t>‹#›</a:t>
            </a:fld>
            <a:endParaRPr kumimoji="1" lang="ja-JP" altLang="en-US"/>
          </a:p>
        </p:txBody>
      </p:sp>
    </p:spTree>
    <p:extLst>
      <p:ext uri="{BB962C8B-B14F-4D97-AF65-F5344CB8AC3E}">
        <p14:creationId xmlns:p14="http://schemas.microsoft.com/office/powerpoint/2010/main" val="47554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476250" y="-7985"/>
            <a:ext cx="4806888"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a:solidFill>
                  <a:srgbClr val="000000"/>
                </a:solidFill>
                <a:ea typeface="HG創英角ｺﾞｼｯｸUB" pitchFamily="49" charset="-128"/>
              </a:rPr>
              <a:t>分子・物質合成プラットフォーム　</a:t>
            </a:r>
            <a:r>
              <a:rPr lang="ja-JP" altLang="en-US" sz="1200" dirty="0" smtClean="0">
                <a:solidFill>
                  <a:srgbClr val="000000"/>
                </a:solidFill>
                <a:ea typeface="HG創英角ｺﾞｼｯｸUB" pitchFamily="49" charset="-128"/>
              </a:rPr>
              <a:t>（奈良</a:t>
            </a:r>
            <a:r>
              <a:rPr lang="ja-JP" altLang="en-US" sz="1200" dirty="0">
                <a:solidFill>
                  <a:srgbClr val="000000"/>
                </a:solidFill>
                <a:ea typeface="HG創英角ｺﾞｼｯｸUB" pitchFamily="49" charset="-128"/>
              </a:rPr>
              <a:t>先端科学技術大学院</a:t>
            </a:r>
            <a:r>
              <a:rPr lang="ja-JP" altLang="en-US" sz="1200" dirty="0" smtClean="0">
                <a:solidFill>
                  <a:srgbClr val="000000"/>
                </a:solidFill>
                <a:ea typeface="HG創英角ｺﾞｼｯｸUB" pitchFamily="49" charset="-128"/>
              </a:rPr>
              <a:t>大学）</a:t>
            </a:r>
            <a:endParaRPr lang="ja-JP" altLang="en-US" sz="1200" dirty="0">
              <a:solidFill>
                <a:srgbClr val="000000"/>
              </a:solidFill>
              <a:ea typeface="HG創英角ｺﾞｼｯｸUB" pitchFamily="49" charset="-128"/>
            </a:endParaRPr>
          </a:p>
        </p:txBody>
      </p:sp>
      <p:sp>
        <p:nvSpPr>
          <p:cNvPr id="3075"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dirty="0">
                <a:solidFill>
                  <a:srgbClr val="000000"/>
                </a:solidFill>
                <a:latin typeface="HG創英角ｺﾞｼｯｸUB" pitchFamily="49" charset="-128"/>
                <a:ea typeface="HG創英角ｺﾞｼｯｸUB" pitchFamily="49" charset="-128"/>
              </a:rPr>
              <a:t>平成</a:t>
            </a:r>
            <a:r>
              <a:rPr lang="en-US" altLang="ja-JP" sz="1600" dirty="0">
                <a:solidFill>
                  <a:srgbClr val="000000"/>
                </a:solidFill>
                <a:latin typeface="HG創英角ｺﾞｼｯｸUB" pitchFamily="49" charset="-128"/>
                <a:ea typeface="HG創英角ｺﾞｼｯｸUB" pitchFamily="49" charset="-128"/>
              </a:rPr>
              <a:t>25</a:t>
            </a:r>
            <a:r>
              <a:rPr lang="ja-JP" altLang="en-US" sz="1600" dirty="0">
                <a:solidFill>
                  <a:srgbClr val="000000"/>
                </a:solidFill>
                <a:latin typeface="HG創英角ｺﾞｼｯｸUB" pitchFamily="49" charset="-128"/>
                <a:ea typeface="HG創英角ｺﾞｼｯｸUB" pitchFamily="49" charset="-128"/>
              </a:rPr>
              <a:t>年度トピックス</a:t>
            </a:r>
          </a:p>
        </p:txBody>
      </p:sp>
      <p:sp>
        <p:nvSpPr>
          <p:cNvPr id="3077" name="Text Box 8"/>
          <p:cNvSpPr txBox="1">
            <a:spLocks noChangeArrowheads="1"/>
          </p:cNvSpPr>
          <p:nvPr/>
        </p:nvSpPr>
        <p:spPr bwMode="auto">
          <a:xfrm>
            <a:off x="714377" y="1049215"/>
            <a:ext cx="5929313"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800" dirty="0">
                <a:solidFill>
                  <a:srgbClr val="000000"/>
                </a:solidFill>
                <a:latin typeface="MS-Mincho" charset="-128"/>
                <a:ea typeface="HG創英角ｺﾞｼｯｸUB" pitchFamily="49" charset="-128"/>
              </a:rPr>
              <a:t>革新的塗布型材料による有機薄膜太陽電池の</a:t>
            </a:r>
            <a:r>
              <a:rPr lang="ja-JP" altLang="en-US" sz="1800" dirty="0" smtClean="0">
                <a:solidFill>
                  <a:srgbClr val="000000"/>
                </a:solidFill>
                <a:latin typeface="MS-Mincho" charset="-128"/>
                <a:ea typeface="HG創英角ｺﾞｼｯｸUB" pitchFamily="49" charset="-128"/>
              </a:rPr>
              <a:t>構築</a:t>
            </a:r>
            <a:endParaRPr lang="en-US" altLang="ja-JP" sz="1800" dirty="0" smtClean="0">
              <a:solidFill>
                <a:srgbClr val="000000"/>
              </a:solidFill>
              <a:latin typeface="MS-Mincho" charset="-128"/>
              <a:ea typeface="HG創英角ｺﾞｼｯｸUB" pitchFamily="49" charset="-128"/>
            </a:endParaRPr>
          </a:p>
          <a:p>
            <a:pPr algn="ctr" eaLnBrk="1" hangingPunct="1">
              <a:lnSpc>
                <a:spcPts val="1000"/>
              </a:lnSpc>
              <a:spcBef>
                <a:spcPct val="50000"/>
              </a:spcBef>
              <a:buFontTx/>
              <a:buNone/>
            </a:pPr>
            <a:r>
              <a:rPr lang="ja-JP" altLang="en-US" sz="1400" dirty="0" smtClean="0">
                <a:solidFill>
                  <a:srgbClr val="000000"/>
                </a:solidFill>
                <a:latin typeface="MS-Mincho" charset="-128"/>
                <a:ea typeface="HG創英角ｺﾞｼｯｸUB" pitchFamily="49" charset="-128"/>
              </a:rPr>
              <a:t>（</a:t>
            </a: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S-13-NR-0029</a:t>
            </a:r>
            <a:r>
              <a:rPr lang="ja-JP" altLang="en-US" sz="1400" dirty="0" smtClean="0">
                <a:solidFill>
                  <a:srgbClr val="000000"/>
                </a:solidFill>
                <a:latin typeface="MS-Mincho" charset="-128"/>
                <a:ea typeface="HG創英角ｺﾞｼｯｸUB" pitchFamily="49" charset="-128"/>
              </a:rPr>
              <a:t>）</a:t>
            </a:r>
            <a:endParaRPr lang="ja-JP" altLang="en-US" sz="1800" dirty="0">
              <a:solidFill>
                <a:srgbClr val="000000"/>
              </a:solidFill>
              <a:latin typeface="MS-Mincho" charset="-128"/>
              <a:ea typeface="HG創英角ｺﾞｼｯｸUB" pitchFamily="49" charset="-128"/>
            </a:endParaRPr>
          </a:p>
        </p:txBody>
      </p:sp>
      <p:sp>
        <p:nvSpPr>
          <p:cNvPr id="3078" name="Text Box 9"/>
          <p:cNvSpPr txBox="1">
            <a:spLocks noChangeArrowheads="1"/>
          </p:cNvSpPr>
          <p:nvPr/>
        </p:nvSpPr>
        <p:spPr bwMode="auto">
          <a:xfrm>
            <a:off x="2276475" y="1513744"/>
            <a:ext cx="4465638" cy="991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400" baseline="30000" dirty="0">
                <a:solidFill>
                  <a:srgbClr val="000000"/>
                </a:solidFill>
                <a:latin typeface="ＭＳ Ｐゴシック" pitchFamily="50" charset="-128"/>
                <a:ea typeface="ＭＳ 明朝" pitchFamily="17" charset="-128"/>
              </a:rPr>
              <a:t>a</a:t>
            </a:r>
            <a:r>
              <a:rPr lang="ja-JP" altLang="en-US" sz="1400" dirty="0">
                <a:solidFill>
                  <a:srgbClr val="000000"/>
                </a:solidFill>
                <a:latin typeface="ＭＳ Ｐゴシック" pitchFamily="50" charset="-128"/>
                <a:ea typeface="ＭＳ 明朝" pitchFamily="17" charset="-128"/>
              </a:rPr>
              <a:t>山形大学大学院理工学研究科</a:t>
            </a:r>
            <a:r>
              <a:rPr lang="en-US" altLang="ja-JP" sz="1400" dirty="0">
                <a:solidFill>
                  <a:srgbClr val="000000"/>
                </a:solidFill>
                <a:latin typeface="ＭＳ Ｐゴシック" pitchFamily="50" charset="-128"/>
                <a:ea typeface="ＭＳ 明朝" pitchFamily="17" charset="-128"/>
              </a:rPr>
              <a:t>,</a:t>
            </a:r>
            <a:r>
              <a:rPr lang="en-US" altLang="ja-JP" sz="1400" baseline="30000" dirty="0">
                <a:solidFill>
                  <a:srgbClr val="000000"/>
                </a:solidFill>
                <a:latin typeface="ＭＳ Ｐゴシック" pitchFamily="50" charset="-128"/>
                <a:ea typeface="ＭＳ 明朝" pitchFamily="17" charset="-128"/>
              </a:rPr>
              <a:t> b</a:t>
            </a:r>
            <a:r>
              <a:rPr lang="ja-JP" altLang="en-US" sz="1400" dirty="0">
                <a:solidFill>
                  <a:srgbClr val="000000"/>
                </a:solidFill>
                <a:latin typeface="ＭＳ Ｐゴシック" pitchFamily="50" charset="-128"/>
                <a:ea typeface="ＭＳ 明朝" pitchFamily="17" charset="-128"/>
              </a:rPr>
              <a:t>千葉大学大学院工学研究科，</a:t>
            </a:r>
            <a:r>
              <a:rPr lang="en-US" altLang="ja-JP" sz="1400" baseline="30000" dirty="0">
                <a:solidFill>
                  <a:srgbClr val="000000"/>
                </a:solidFill>
                <a:latin typeface="ＭＳ Ｐゴシック" pitchFamily="50" charset="-128"/>
                <a:ea typeface="ＭＳ 明朝" pitchFamily="17" charset="-128"/>
              </a:rPr>
              <a:t>c</a:t>
            </a:r>
            <a:r>
              <a:rPr lang="ja-JP" altLang="en-US" sz="1400" dirty="0">
                <a:solidFill>
                  <a:srgbClr val="000000"/>
                </a:solidFill>
                <a:latin typeface="ＭＳ Ｐゴシック" pitchFamily="50" charset="-128"/>
                <a:ea typeface="ＭＳ 明朝" pitchFamily="17" charset="-128"/>
              </a:rPr>
              <a:t>関西学院大学理工学研究科，</a:t>
            </a:r>
            <a:r>
              <a:rPr lang="en-US" altLang="ja-JP" sz="1400" baseline="30000" dirty="0">
                <a:solidFill>
                  <a:srgbClr val="000000"/>
                </a:solidFill>
                <a:latin typeface="ＭＳ Ｐゴシック" pitchFamily="50" charset="-128"/>
                <a:ea typeface="ＭＳ 明朝" pitchFamily="17" charset="-128"/>
              </a:rPr>
              <a:t>d</a:t>
            </a:r>
            <a:r>
              <a:rPr lang="ja-JP" altLang="en-US" sz="1400" dirty="0">
                <a:solidFill>
                  <a:srgbClr val="000000"/>
                </a:solidFill>
                <a:latin typeface="ＭＳ Ｐゴシック" pitchFamily="50" charset="-128"/>
                <a:ea typeface="ＭＳ 明朝" pitchFamily="17" charset="-128"/>
              </a:rPr>
              <a:t>奈良先端科学技術大学院大学物質創成科学研究科</a:t>
            </a:r>
          </a:p>
          <a:p>
            <a:pPr eaLnBrk="1" hangingPunct="1">
              <a:spcBef>
                <a:spcPct val="50000"/>
              </a:spcBef>
              <a:buFontTx/>
              <a:buNone/>
            </a:pPr>
            <a:r>
              <a:rPr lang="ja-JP" altLang="en-US" sz="1400" u="sng" dirty="0">
                <a:solidFill>
                  <a:srgbClr val="000000"/>
                </a:solidFill>
                <a:latin typeface="ＭＳ Ｐゴシック" pitchFamily="50" charset="-128"/>
                <a:ea typeface="ＭＳ 明朝" pitchFamily="17" charset="-128"/>
              </a:rPr>
              <a:t>氏名</a:t>
            </a:r>
            <a:r>
              <a:rPr lang="en-US" altLang="ja-JP" sz="1400" u="sng" dirty="0">
                <a:solidFill>
                  <a:srgbClr val="000000"/>
                </a:solidFill>
                <a:latin typeface="ＭＳ Ｐゴシック" pitchFamily="50" charset="-128"/>
                <a:ea typeface="ＭＳ 明朝" pitchFamily="17" charset="-128"/>
              </a:rPr>
              <a:t> </a:t>
            </a:r>
            <a:r>
              <a:rPr lang="ja-JP" altLang="en-US" sz="1400" u="sng" dirty="0">
                <a:solidFill>
                  <a:srgbClr val="000000"/>
                </a:solidFill>
                <a:latin typeface="ＭＳ Ｐゴシック" pitchFamily="50" charset="-128"/>
                <a:ea typeface="ＭＳ 明朝" pitchFamily="17" charset="-128"/>
              </a:rPr>
              <a:t>中山</a:t>
            </a:r>
            <a:r>
              <a:rPr lang="en-US" altLang="ja-JP" sz="1400" u="sng" dirty="0">
                <a:solidFill>
                  <a:srgbClr val="000000"/>
                </a:solidFill>
                <a:latin typeface="ＭＳ Ｐゴシック" pitchFamily="50" charset="-128"/>
                <a:ea typeface="ＭＳ 明朝" pitchFamily="17" charset="-128"/>
              </a:rPr>
              <a:t> </a:t>
            </a:r>
            <a:r>
              <a:rPr lang="ja-JP" altLang="en-US" sz="1400" u="sng" dirty="0">
                <a:solidFill>
                  <a:srgbClr val="000000"/>
                </a:solidFill>
                <a:latin typeface="ＭＳ Ｐゴシック" pitchFamily="50" charset="-128"/>
                <a:ea typeface="ＭＳ 明朝" pitchFamily="17" charset="-128"/>
              </a:rPr>
              <a:t>健一</a:t>
            </a:r>
            <a:r>
              <a:rPr lang="en-US" altLang="zh-TW" sz="1400" baseline="30000" dirty="0">
                <a:solidFill>
                  <a:srgbClr val="000000"/>
                </a:solidFill>
                <a:latin typeface="ＭＳ Ｐゴシック" pitchFamily="50" charset="-128"/>
                <a:ea typeface="ＭＳ 明朝" pitchFamily="17" charset="-128"/>
              </a:rPr>
              <a:t>a</a:t>
            </a:r>
            <a:r>
              <a:rPr lang="en-US" altLang="zh-TW" sz="1400" dirty="0">
                <a:solidFill>
                  <a:srgbClr val="000000"/>
                </a:solidFill>
                <a:latin typeface="ＭＳ Ｐゴシック" pitchFamily="50" charset="-128"/>
                <a:ea typeface="ＭＳ 明朝" pitchFamily="17" charset="-128"/>
              </a:rPr>
              <a:t>,</a:t>
            </a:r>
            <a:r>
              <a:rPr lang="ja-JP" altLang="en-US" sz="1400" dirty="0">
                <a:solidFill>
                  <a:srgbClr val="000000"/>
                </a:solidFill>
                <a:latin typeface="ＭＳ Ｐゴシック" pitchFamily="50" charset="-128"/>
                <a:ea typeface="ＭＳ 明朝" pitchFamily="17" charset="-128"/>
              </a:rPr>
              <a:t>　</a:t>
            </a:r>
            <a:r>
              <a:rPr lang="ja-JP" altLang="en-US" sz="1400" u="sng" dirty="0">
                <a:solidFill>
                  <a:srgbClr val="000000"/>
                </a:solidFill>
                <a:latin typeface="ＭＳ Ｐゴシック" pitchFamily="50" charset="-128"/>
                <a:ea typeface="ＭＳ 明朝" pitchFamily="17" charset="-128"/>
              </a:rPr>
              <a:t>矢貝</a:t>
            </a:r>
            <a:r>
              <a:rPr lang="en-US" altLang="ja-JP" sz="1400" u="sng" dirty="0">
                <a:solidFill>
                  <a:srgbClr val="000000"/>
                </a:solidFill>
                <a:latin typeface="ＭＳ Ｐゴシック" pitchFamily="50" charset="-128"/>
                <a:ea typeface="ＭＳ 明朝" pitchFamily="17" charset="-128"/>
              </a:rPr>
              <a:t> </a:t>
            </a:r>
            <a:r>
              <a:rPr lang="ja-JP" altLang="en-US" sz="1400" u="sng" dirty="0">
                <a:solidFill>
                  <a:srgbClr val="000000"/>
                </a:solidFill>
                <a:latin typeface="ＭＳ Ｐゴシック" pitchFamily="50" charset="-128"/>
                <a:ea typeface="ＭＳ 明朝" pitchFamily="17" charset="-128"/>
              </a:rPr>
              <a:t>史樹</a:t>
            </a:r>
            <a:r>
              <a:rPr lang="en-US" altLang="ja-JP" sz="1400" u="sng" baseline="30000" dirty="0">
                <a:solidFill>
                  <a:srgbClr val="000000"/>
                </a:solidFill>
                <a:latin typeface="ＭＳ Ｐゴシック" pitchFamily="50" charset="-128"/>
                <a:ea typeface="ＭＳ 明朝" pitchFamily="17" charset="-128"/>
              </a:rPr>
              <a:t>b</a:t>
            </a:r>
            <a:r>
              <a:rPr lang="ja-JP" altLang="en-US" sz="1400" dirty="0" err="1">
                <a:solidFill>
                  <a:srgbClr val="000000"/>
                </a:solidFill>
                <a:latin typeface="ＭＳ Ｐゴシック" pitchFamily="50" charset="-128"/>
                <a:ea typeface="ＭＳ 明朝" pitchFamily="17" charset="-128"/>
              </a:rPr>
              <a:t>，</a:t>
            </a:r>
            <a:r>
              <a:rPr lang="ja-JP" altLang="en-US" sz="1400" u="sng" dirty="0">
                <a:solidFill>
                  <a:srgbClr val="000000"/>
                </a:solidFill>
                <a:latin typeface="ＭＳ Ｐゴシック" pitchFamily="50" charset="-128"/>
                <a:ea typeface="ＭＳ 明朝" pitchFamily="17" charset="-128"/>
              </a:rPr>
              <a:t>増尾</a:t>
            </a:r>
            <a:r>
              <a:rPr lang="en-US" altLang="ja-JP" sz="1400" u="sng" dirty="0">
                <a:solidFill>
                  <a:srgbClr val="000000"/>
                </a:solidFill>
                <a:latin typeface="ＭＳ Ｐゴシック" pitchFamily="50" charset="-128"/>
                <a:ea typeface="ＭＳ 明朝" pitchFamily="17" charset="-128"/>
              </a:rPr>
              <a:t> </a:t>
            </a:r>
            <a:r>
              <a:rPr lang="ja-JP" altLang="en-US" sz="1400" u="sng" dirty="0">
                <a:solidFill>
                  <a:srgbClr val="000000"/>
                </a:solidFill>
                <a:latin typeface="ＭＳ Ｐゴシック" pitchFamily="50" charset="-128"/>
                <a:ea typeface="ＭＳ 明朝" pitchFamily="17" charset="-128"/>
              </a:rPr>
              <a:t>貞弘</a:t>
            </a:r>
            <a:r>
              <a:rPr lang="en-US" altLang="ja-JP" sz="1400" u="sng" baseline="30000" dirty="0">
                <a:solidFill>
                  <a:srgbClr val="000000"/>
                </a:solidFill>
                <a:latin typeface="ＭＳ Ｐゴシック" pitchFamily="50" charset="-128"/>
                <a:ea typeface="ＭＳ 明朝" pitchFamily="17" charset="-128"/>
              </a:rPr>
              <a:t>c</a:t>
            </a:r>
            <a:r>
              <a:rPr lang="ja-JP" altLang="en-US" sz="1400" dirty="0" err="1">
                <a:solidFill>
                  <a:srgbClr val="000000"/>
                </a:solidFill>
                <a:latin typeface="ＭＳ Ｐゴシック" pitchFamily="50" charset="-128"/>
                <a:ea typeface="ＭＳ 明朝" pitchFamily="17" charset="-128"/>
              </a:rPr>
              <a:t>，</a:t>
            </a:r>
            <a:r>
              <a:rPr lang="ja-JP" altLang="en-US" sz="1400" dirty="0">
                <a:solidFill>
                  <a:srgbClr val="000000"/>
                </a:solidFill>
                <a:latin typeface="ＭＳ Ｐゴシック" pitchFamily="50" charset="-128"/>
                <a:ea typeface="ＭＳ 明朝" pitchFamily="17" charset="-128"/>
              </a:rPr>
              <a:t>山田</a:t>
            </a:r>
            <a:r>
              <a:rPr lang="en-US" altLang="ja-JP" sz="1400" dirty="0">
                <a:solidFill>
                  <a:srgbClr val="000000"/>
                </a:solidFill>
                <a:latin typeface="ＭＳ Ｐゴシック" pitchFamily="50" charset="-128"/>
                <a:ea typeface="ＭＳ 明朝" pitchFamily="17" charset="-128"/>
              </a:rPr>
              <a:t> </a:t>
            </a:r>
            <a:r>
              <a:rPr lang="ja-JP" altLang="en-US" sz="1400" dirty="0">
                <a:solidFill>
                  <a:srgbClr val="000000"/>
                </a:solidFill>
                <a:latin typeface="ＭＳ Ｐゴシック" pitchFamily="50" charset="-128"/>
                <a:ea typeface="ＭＳ 明朝" pitchFamily="17" charset="-128"/>
              </a:rPr>
              <a:t>容子</a:t>
            </a:r>
            <a:r>
              <a:rPr lang="en-US" altLang="ja-JP" sz="1400" baseline="30000" dirty="0">
                <a:solidFill>
                  <a:srgbClr val="000000"/>
                </a:solidFill>
                <a:latin typeface="ＭＳ Ｐゴシック" pitchFamily="50" charset="-128"/>
                <a:ea typeface="ＭＳ 明朝" pitchFamily="17" charset="-128"/>
              </a:rPr>
              <a:t>d</a:t>
            </a:r>
          </a:p>
        </p:txBody>
      </p:sp>
      <p:sp>
        <p:nvSpPr>
          <p:cNvPr id="3079" name="Text Box 10"/>
          <p:cNvSpPr txBox="1">
            <a:spLocks noChangeArrowheads="1"/>
          </p:cNvSpPr>
          <p:nvPr/>
        </p:nvSpPr>
        <p:spPr bwMode="auto">
          <a:xfrm>
            <a:off x="476250" y="2378320"/>
            <a:ext cx="6192838"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dirty="0">
                <a:solidFill>
                  <a:srgbClr val="000000"/>
                </a:solidFill>
              </a:rPr>
              <a:t>【</a:t>
            </a:r>
            <a:r>
              <a:rPr lang="ja-JP" altLang="en-US" sz="1400" b="1" dirty="0">
                <a:solidFill>
                  <a:srgbClr val="000000"/>
                </a:solidFill>
              </a:rPr>
              <a:t>研究目的</a:t>
            </a:r>
            <a:r>
              <a:rPr lang="en-US" altLang="ja-JP" sz="1400" b="1" dirty="0">
                <a:solidFill>
                  <a:srgbClr val="000000"/>
                </a:solidFill>
              </a:rPr>
              <a:t>】</a:t>
            </a:r>
          </a:p>
          <a:p>
            <a:pPr algn="just" eaLnBrk="1" hangingPunct="1">
              <a:lnSpc>
                <a:spcPct val="110000"/>
              </a:lnSpc>
              <a:spcBef>
                <a:spcPct val="50000"/>
              </a:spcBef>
              <a:buFontTx/>
              <a:buNone/>
            </a:pPr>
            <a:r>
              <a:rPr lang="ja-JP" altLang="en-US" sz="1200" dirty="0">
                <a:solidFill>
                  <a:srgbClr val="000000"/>
                </a:solidFill>
              </a:rPr>
              <a:t>　</a:t>
            </a:r>
            <a:r>
              <a:rPr lang="ja-JP" altLang="en-US" sz="1200" dirty="0">
                <a:solidFill>
                  <a:srgbClr val="000000"/>
                </a:solidFill>
                <a:latin typeface="ＭＳ 明朝" pitchFamily="17" charset="-128"/>
                <a:ea typeface="ＭＳ 明朝" pitchFamily="17" charset="-128"/>
              </a:rPr>
              <a:t>本研究は、純度が高く電気特性に優れる低分子有機半導体材料を活性層に用い、溶液プロセスによるバルクへテロ構造の制御や積層構造の制御が可能な新しい塗布型有機薄膜太陽電池の構築を目的として研究を行う。光変換前駆体法や超分子の自己組織化を利用した薄膜構造制御と溶液プロセスによる薄膜構造制御、電荷分離過程の評価により、高性能の有機薄膜太陽電池の構築を目指す。</a:t>
            </a:r>
            <a:endParaRPr lang="en-US" altLang="ja-JP" sz="1200" dirty="0">
              <a:solidFill>
                <a:srgbClr val="000000"/>
              </a:solidFill>
              <a:latin typeface="ＭＳ 明朝" pitchFamily="17" charset="-128"/>
              <a:ea typeface="ＭＳ 明朝" pitchFamily="17" charset="-128"/>
            </a:endParaRPr>
          </a:p>
        </p:txBody>
      </p:sp>
      <p:sp>
        <p:nvSpPr>
          <p:cNvPr id="3080" name="Text Box 11"/>
          <p:cNvSpPr txBox="1">
            <a:spLocks noChangeArrowheads="1"/>
          </p:cNvSpPr>
          <p:nvPr/>
        </p:nvSpPr>
        <p:spPr bwMode="auto">
          <a:xfrm>
            <a:off x="476250" y="3575540"/>
            <a:ext cx="6192838" cy="29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dirty="0">
                <a:solidFill>
                  <a:srgbClr val="000000"/>
                </a:solidFill>
              </a:rPr>
              <a:t>【</a:t>
            </a:r>
            <a:r>
              <a:rPr lang="ja-JP" altLang="en-US" sz="1400" b="1" dirty="0">
                <a:solidFill>
                  <a:srgbClr val="000000"/>
                </a:solidFill>
              </a:rPr>
              <a:t>成　　　果</a:t>
            </a:r>
            <a:r>
              <a:rPr lang="en-US" altLang="ja-JP" sz="1400" b="1" dirty="0">
                <a:solidFill>
                  <a:srgbClr val="000000"/>
                </a:solidFill>
              </a:rPr>
              <a:t>】</a:t>
            </a:r>
          </a:p>
          <a:p>
            <a:pPr algn="just" eaLnBrk="1" hangingPunct="1">
              <a:lnSpc>
                <a:spcPct val="105000"/>
              </a:lnSpc>
              <a:spcBef>
                <a:spcPct val="50000"/>
              </a:spcBef>
              <a:buFontTx/>
              <a:buNone/>
            </a:pPr>
            <a:r>
              <a:rPr lang="ja-JP" altLang="en-US" sz="1200" dirty="0">
                <a:solidFill>
                  <a:srgbClr val="000000"/>
                </a:solidFill>
                <a:latin typeface="ＭＳ 明朝" pitchFamily="17" charset="-128"/>
                <a:ea typeface="ＭＳ 明朝" pitchFamily="17" charset="-128"/>
              </a:rPr>
              <a:t>　</a:t>
            </a:r>
            <a:r>
              <a:rPr lang="en-US" altLang="ja-JP" sz="1200" dirty="0">
                <a:solidFill>
                  <a:srgbClr val="000000"/>
                </a:solidFill>
                <a:latin typeface="ＭＳ Ｐゴシック" pitchFamily="50" charset="-128"/>
                <a:ea typeface="ＭＳ 明朝" pitchFamily="17" charset="-128"/>
              </a:rPr>
              <a:t>2,6-</a:t>
            </a:r>
            <a:r>
              <a:rPr lang="ja-JP" altLang="en-US" sz="1200" dirty="0">
                <a:solidFill>
                  <a:srgbClr val="000000"/>
                </a:solidFill>
                <a:latin typeface="ＭＳ Ｐゴシック" pitchFamily="50" charset="-128"/>
                <a:ea typeface="ＭＳ 明朝" pitchFamily="17" charset="-128"/>
              </a:rPr>
              <a:t>チエニルアントラセン</a:t>
            </a:r>
            <a:r>
              <a:rPr lang="en-US" altLang="ja-JP" sz="1200" dirty="0">
                <a:solidFill>
                  <a:srgbClr val="000000"/>
                </a:solidFill>
                <a:latin typeface="ＭＳ Ｐゴシック" pitchFamily="50" charset="-128"/>
                <a:ea typeface="ＭＳ 明朝" pitchFamily="17" charset="-128"/>
              </a:rPr>
              <a:t>(</a:t>
            </a:r>
            <a:r>
              <a:rPr lang="en-US" altLang="ja-JP" sz="1200" dirty="0" err="1">
                <a:solidFill>
                  <a:srgbClr val="000000"/>
                </a:solidFill>
                <a:latin typeface="ＭＳ Ｐゴシック" pitchFamily="50" charset="-128"/>
                <a:ea typeface="ＭＳ 明朝" pitchFamily="17" charset="-128"/>
              </a:rPr>
              <a:t>DTAnt</a:t>
            </a:r>
            <a:r>
              <a:rPr lang="en-US" altLang="ja-JP" sz="1200" dirty="0">
                <a:solidFill>
                  <a:srgbClr val="000000"/>
                </a:solidFill>
                <a:latin typeface="ＭＳ Ｐゴシック" pitchFamily="50" charset="-128"/>
                <a:ea typeface="ＭＳ 明朝" pitchFamily="17" charset="-128"/>
              </a:rPr>
              <a:t>)</a:t>
            </a:r>
            <a:r>
              <a:rPr lang="ja-JP" altLang="en-US" sz="1200" dirty="0">
                <a:solidFill>
                  <a:srgbClr val="000000"/>
                </a:solidFill>
                <a:latin typeface="ＭＳ Ｐゴシック" pitchFamily="50" charset="-128"/>
                <a:ea typeface="ＭＳ 明朝" pitchFamily="17" charset="-128"/>
              </a:rPr>
              <a:t>の</a:t>
            </a:r>
            <a:r>
              <a:rPr lang="en-US" altLang="ja-JP" sz="1200" dirty="0">
                <a:solidFill>
                  <a:srgbClr val="000000"/>
                </a:solidFill>
                <a:latin typeface="ＭＳ Ｐゴシック" pitchFamily="50" charset="-128"/>
                <a:ea typeface="ＭＳ 明朝" pitchFamily="17" charset="-128"/>
              </a:rPr>
              <a:t>α</a:t>
            </a:r>
            <a:r>
              <a:rPr lang="ja-JP" altLang="en-US" sz="1200" dirty="0">
                <a:solidFill>
                  <a:srgbClr val="000000"/>
                </a:solidFill>
                <a:latin typeface="ＭＳ Ｐゴシック" pitchFamily="50" charset="-128"/>
                <a:ea typeface="ＭＳ 明朝" pitchFamily="17" charset="-128"/>
              </a:rPr>
              <a:t>ジケトン前駆体</a:t>
            </a:r>
            <a:r>
              <a:rPr lang="en-US" altLang="ja-JP" sz="1200" dirty="0">
                <a:solidFill>
                  <a:srgbClr val="000000"/>
                </a:solidFill>
                <a:latin typeface="ＭＳ Ｐゴシック" pitchFamily="50" charset="-128"/>
                <a:ea typeface="ＭＳ 明朝" pitchFamily="17" charset="-128"/>
              </a:rPr>
              <a:t>(</a:t>
            </a:r>
            <a:r>
              <a:rPr lang="en-US" altLang="ja-JP" sz="1200" dirty="0" err="1">
                <a:solidFill>
                  <a:srgbClr val="000000"/>
                </a:solidFill>
                <a:latin typeface="ＭＳ Ｐゴシック" pitchFamily="50" charset="-128"/>
                <a:ea typeface="ＭＳ 明朝" pitchFamily="17" charset="-128"/>
              </a:rPr>
              <a:t>DTAntDK</a:t>
            </a:r>
            <a:r>
              <a:rPr lang="en-US" altLang="ja-JP" sz="1200" dirty="0">
                <a:solidFill>
                  <a:srgbClr val="000000"/>
                </a:solidFill>
                <a:latin typeface="ＭＳ Ｐゴシック" pitchFamily="50" charset="-128"/>
                <a:ea typeface="ＭＳ 明朝" pitchFamily="17" charset="-128"/>
              </a:rPr>
              <a:t>)</a:t>
            </a:r>
            <a:r>
              <a:rPr lang="ja-JP" altLang="en-US" sz="1200" dirty="0">
                <a:solidFill>
                  <a:srgbClr val="000000"/>
                </a:solidFill>
                <a:latin typeface="ＭＳ Ｐゴシック" pitchFamily="50" charset="-128"/>
                <a:ea typeface="ＭＳ 明朝" pitchFamily="17" charset="-128"/>
              </a:rPr>
              <a:t>に光を照射すると、溶液中、薄膜中、固体中で定量的に</a:t>
            </a:r>
            <a:r>
              <a:rPr lang="en-US" altLang="ja-JP" sz="1200" dirty="0" err="1">
                <a:solidFill>
                  <a:srgbClr val="000000"/>
                </a:solidFill>
                <a:latin typeface="ＭＳ Ｐゴシック" pitchFamily="50" charset="-128"/>
                <a:ea typeface="ＭＳ 明朝" pitchFamily="17" charset="-128"/>
              </a:rPr>
              <a:t>DTAnt</a:t>
            </a:r>
            <a:r>
              <a:rPr lang="ja-JP" altLang="en-US" sz="1200" dirty="0" err="1">
                <a:solidFill>
                  <a:srgbClr val="000000"/>
                </a:solidFill>
                <a:latin typeface="ＭＳ Ｐゴシック" pitchFamily="50" charset="-128"/>
                <a:ea typeface="ＭＳ 明朝" pitchFamily="17" charset="-128"/>
              </a:rPr>
              <a:t>へと</a:t>
            </a:r>
            <a:r>
              <a:rPr lang="ja-JP" altLang="en-US" sz="1200" dirty="0">
                <a:solidFill>
                  <a:srgbClr val="000000"/>
                </a:solidFill>
                <a:latin typeface="ＭＳ Ｐゴシック" pitchFamily="50" charset="-128"/>
                <a:ea typeface="ＭＳ 明朝" pitchFamily="17" charset="-128"/>
              </a:rPr>
              <a:t>変換可能である。そこでこの光変換反応を利用した溶液プロセスにより</a:t>
            </a:r>
            <a:r>
              <a:rPr lang="en-US" altLang="ja-JP" sz="1200" dirty="0" err="1">
                <a:solidFill>
                  <a:srgbClr val="000000"/>
                </a:solidFill>
                <a:latin typeface="ＭＳ Ｐゴシック" pitchFamily="50" charset="-128"/>
                <a:ea typeface="ＭＳ 明朝" pitchFamily="17" charset="-128"/>
              </a:rPr>
              <a:t>DTAnt</a:t>
            </a:r>
            <a:r>
              <a:rPr lang="ja-JP" altLang="en-US" sz="1200" dirty="0">
                <a:solidFill>
                  <a:srgbClr val="000000"/>
                </a:solidFill>
                <a:latin typeface="ＭＳ Ｐゴシック" pitchFamily="50" charset="-128"/>
                <a:ea typeface="ＭＳ 明朝" pitchFamily="17" charset="-128"/>
              </a:rPr>
              <a:t>と</a:t>
            </a:r>
            <a:r>
              <a:rPr lang="en-US" altLang="ja-JP" sz="1200" dirty="0">
                <a:solidFill>
                  <a:srgbClr val="000000"/>
                </a:solidFill>
                <a:latin typeface="ＭＳ Ｐゴシック" pitchFamily="50" charset="-128"/>
                <a:ea typeface="ＭＳ 明朝" pitchFamily="17" charset="-128"/>
              </a:rPr>
              <a:t>PC</a:t>
            </a:r>
            <a:r>
              <a:rPr lang="en-US" altLang="ja-JP" sz="1200" baseline="-25000" dirty="0">
                <a:solidFill>
                  <a:srgbClr val="000000"/>
                </a:solidFill>
                <a:latin typeface="ＭＳ Ｐゴシック" pitchFamily="50" charset="-128"/>
                <a:ea typeface="ＭＳ 明朝" pitchFamily="17" charset="-128"/>
              </a:rPr>
              <a:t>71</a:t>
            </a:r>
            <a:r>
              <a:rPr lang="en-US" altLang="ja-JP" sz="1200" dirty="0">
                <a:solidFill>
                  <a:srgbClr val="000000"/>
                </a:solidFill>
                <a:latin typeface="ＭＳ Ｐゴシック" pitchFamily="50" charset="-128"/>
                <a:ea typeface="ＭＳ 明朝" pitchFamily="17" charset="-128"/>
              </a:rPr>
              <a:t>BM</a:t>
            </a:r>
            <a:r>
              <a:rPr lang="ja-JP" altLang="en-US" sz="1200" dirty="0">
                <a:solidFill>
                  <a:srgbClr val="000000"/>
                </a:solidFill>
                <a:latin typeface="ＭＳ Ｐゴシック" pitchFamily="50" charset="-128"/>
                <a:ea typeface="ＭＳ 明朝" pitchFamily="17" charset="-128"/>
              </a:rPr>
              <a:t>を組み合わせて作製した</a:t>
            </a:r>
            <a:r>
              <a:rPr lang="en-US" altLang="ja-JP" sz="1200" dirty="0">
                <a:solidFill>
                  <a:srgbClr val="000000"/>
                </a:solidFill>
                <a:latin typeface="ＭＳ Ｐゴシック" pitchFamily="50" charset="-128"/>
                <a:ea typeface="ＭＳ 明朝" pitchFamily="17" charset="-128"/>
              </a:rPr>
              <a:t>p-n</a:t>
            </a:r>
            <a:r>
              <a:rPr lang="ja-JP" altLang="en-US" sz="1200" dirty="0">
                <a:solidFill>
                  <a:srgbClr val="000000"/>
                </a:solidFill>
                <a:latin typeface="ＭＳ Ｐゴシック" pitchFamily="50" charset="-128"/>
                <a:ea typeface="ＭＳ 明朝" pitchFamily="17" charset="-128"/>
              </a:rPr>
              <a:t>型、</a:t>
            </a:r>
            <a:r>
              <a:rPr lang="en-US" altLang="ja-JP" sz="1200" dirty="0" err="1">
                <a:solidFill>
                  <a:srgbClr val="000000"/>
                </a:solidFill>
                <a:latin typeface="ＭＳ Ｐゴシック" pitchFamily="50" charset="-128"/>
                <a:ea typeface="ＭＳ 明朝" pitchFamily="17" charset="-128"/>
              </a:rPr>
              <a:t>i</a:t>
            </a:r>
            <a:r>
              <a:rPr lang="ja-JP" altLang="en-US" sz="1200" dirty="0">
                <a:solidFill>
                  <a:srgbClr val="000000"/>
                </a:solidFill>
                <a:latin typeface="ＭＳ Ｐゴシック" pitchFamily="50" charset="-128"/>
                <a:ea typeface="ＭＳ 明朝" pitchFamily="17" charset="-128"/>
              </a:rPr>
              <a:t>型、</a:t>
            </a:r>
            <a:r>
              <a:rPr lang="en-US" altLang="ja-JP" sz="1200" dirty="0">
                <a:solidFill>
                  <a:srgbClr val="000000"/>
                </a:solidFill>
                <a:latin typeface="ＭＳ Ｐゴシック" pitchFamily="50" charset="-128"/>
                <a:ea typeface="ＭＳ 明朝" pitchFamily="17" charset="-128"/>
              </a:rPr>
              <a:t>p-</a:t>
            </a:r>
            <a:r>
              <a:rPr lang="en-US" altLang="ja-JP" sz="1200" dirty="0" err="1">
                <a:solidFill>
                  <a:srgbClr val="000000"/>
                </a:solidFill>
                <a:latin typeface="ＭＳ Ｐゴシック" pitchFamily="50" charset="-128"/>
                <a:ea typeface="ＭＳ 明朝" pitchFamily="17" charset="-128"/>
              </a:rPr>
              <a:t>i</a:t>
            </a:r>
            <a:r>
              <a:rPr lang="en-US" altLang="ja-JP" sz="1200" dirty="0">
                <a:solidFill>
                  <a:srgbClr val="000000"/>
                </a:solidFill>
                <a:latin typeface="ＭＳ Ｐゴシック" pitchFamily="50" charset="-128"/>
                <a:ea typeface="ＭＳ 明朝" pitchFamily="17" charset="-128"/>
              </a:rPr>
              <a:t>-n</a:t>
            </a:r>
            <a:r>
              <a:rPr lang="ja-JP" altLang="en-US" sz="1200" dirty="0">
                <a:solidFill>
                  <a:srgbClr val="000000"/>
                </a:solidFill>
                <a:latin typeface="ＭＳ Ｐゴシック" pitchFamily="50" charset="-128"/>
                <a:ea typeface="ＭＳ 明朝" pitchFamily="17" charset="-128"/>
              </a:rPr>
              <a:t>型有機薄膜太陽電池を比較検討したところ、</a:t>
            </a:r>
            <a:r>
              <a:rPr lang="en-US" altLang="ja-JP" sz="1200" dirty="0">
                <a:solidFill>
                  <a:srgbClr val="000000"/>
                </a:solidFill>
                <a:latin typeface="ＭＳ Ｐゴシック" pitchFamily="50" charset="-128"/>
                <a:ea typeface="ＭＳ 明朝" pitchFamily="17" charset="-128"/>
              </a:rPr>
              <a:t>p-</a:t>
            </a:r>
            <a:r>
              <a:rPr lang="en-US" altLang="ja-JP" sz="1200" dirty="0" err="1">
                <a:solidFill>
                  <a:srgbClr val="000000"/>
                </a:solidFill>
                <a:latin typeface="ＭＳ Ｐゴシック" pitchFamily="50" charset="-128"/>
                <a:ea typeface="ＭＳ 明朝" pitchFamily="17" charset="-128"/>
              </a:rPr>
              <a:t>i</a:t>
            </a:r>
            <a:r>
              <a:rPr lang="en-US" altLang="ja-JP" sz="1200" dirty="0">
                <a:solidFill>
                  <a:srgbClr val="000000"/>
                </a:solidFill>
                <a:latin typeface="ＭＳ Ｐゴシック" pitchFamily="50" charset="-128"/>
                <a:ea typeface="ＭＳ 明朝" pitchFamily="17" charset="-128"/>
              </a:rPr>
              <a:t>-n</a:t>
            </a:r>
            <a:r>
              <a:rPr lang="ja-JP" altLang="en-US" sz="1200" dirty="0">
                <a:solidFill>
                  <a:srgbClr val="000000"/>
                </a:solidFill>
                <a:latin typeface="ＭＳ Ｐゴシック" pitchFamily="50" charset="-128"/>
                <a:ea typeface="ＭＳ 明朝" pitchFamily="17" charset="-128"/>
              </a:rPr>
              <a:t>素子は</a:t>
            </a:r>
            <a:r>
              <a:rPr lang="en-US" altLang="ja-JP" sz="1200" dirty="0">
                <a:solidFill>
                  <a:srgbClr val="000000"/>
                </a:solidFill>
                <a:latin typeface="ＭＳ Ｐゴシック" pitchFamily="50" charset="-128"/>
                <a:ea typeface="ＭＳ 明朝" pitchFamily="17" charset="-128"/>
              </a:rPr>
              <a:t>p</a:t>
            </a:r>
            <a:r>
              <a:rPr lang="ja-JP" altLang="en-US" sz="1200" dirty="0">
                <a:solidFill>
                  <a:srgbClr val="000000"/>
                </a:solidFill>
                <a:latin typeface="ＭＳ Ｐゴシック" pitchFamily="50" charset="-128"/>
                <a:ea typeface="ＭＳ 明朝" pitchFamily="17" charset="-128"/>
              </a:rPr>
              <a:t>素子や</a:t>
            </a:r>
            <a:r>
              <a:rPr lang="en-US" altLang="ja-JP" sz="1200" dirty="0" err="1">
                <a:solidFill>
                  <a:srgbClr val="000000"/>
                </a:solidFill>
                <a:latin typeface="ＭＳ Ｐゴシック" pitchFamily="50" charset="-128"/>
                <a:ea typeface="ＭＳ 明朝" pitchFamily="17" charset="-128"/>
              </a:rPr>
              <a:t>i</a:t>
            </a:r>
            <a:r>
              <a:rPr lang="ja-JP" altLang="en-US" sz="1200" dirty="0">
                <a:solidFill>
                  <a:srgbClr val="000000"/>
                </a:solidFill>
                <a:latin typeface="ＭＳ Ｐゴシック" pitchFamily="50" charset="-128"/>
                <a:ea typeface="ＭＳ 明朝" pitchFamily="17" charset="-128"/>
              </a:rPr>
              <a:t>素子に比べ優れた光電変換特性</a:t>
            </a:r>
            <a:r>
              <a:rPr lang="en-US" altLang="ja-JP" sz="1200" dirty="0">
                <a:solidFill>
                  <a:srgbClr val="000000"/>
                </a:solidFill>
                <a:latin typeface="ＭＳ Ｐゴシック" pitchFamily="50" charset="-128"/>
                <a:ea typeface="ＭＳ 明朝" pitchFamily="17" charset="-128"/>
              </a:rPr>
              <a:t>(1.66%)</a:t>
            </a:r>
            <a:r>
              <a:rPr lang="ja-JP" altLang="en-US" sz="1200" dirty="0">
                <a:solidFill>
                  <a:srgbClr val="000000"/>
                </a:solidFill>
                <a:latin typeface="ＭＳ Ｐゴシック" pitchFamily="50" charset="-128"/>
                <a:ea typeface="ＭＳ 明朝" pitchFamily="17" charset="-128"/>
              </a:rPr>
              <a:t>を示し、</a:t>
            </a:r>
            <a:r>
              <a:rPr lang="en-US" altLang="ja-JP" sz="1200" dirty="0">
                <a:solidFill>
                  <a:srgbClr val="000000"/>
                </a:solidFill>
                <a:latin typeface="ＭＳ Ｐゴシック" pitchFamily="50" charset="-128"/>
                <a:ea typeface="ＭＳ 明朝" pitchFamily="17" charset="-128"/>
              </a:rPr>
              <a:t>p-</a:t>
            </a:r>
            <a:r>
              <a:rPr lang="en-US" altLang="ja-JP" sz="1200" dirty="0" err="1">
                <a:solidFill>
                  <a:srgbClr val="000000"/>
                </a:solidFill>
                <a:latin typeface="ＭＳ Ｐゴシック" pitchFamily="50" charset="-128"/>
                <a:ea typeface="ＭＳ 明朝" pitchFamily="17" charset="-128"/>
              </a:rPr>
              <a:t>i</a:t>
            </a:r>
            <a:r>
              <a:rPr lang="en-US" altLang="ja-JP" sz="1200" dirty="0">
                <a:solidFill>
                  <a:srgbClr val="000000"/>
                </a:solidFill>
                <a:latin typeface="ＭＳ Ｐゴシック" pitchFamily="50" charset="-128"/>
                <a:ea typeface="ＭＳ 明朝" pitchFamily="17" charset="-128"/>
              </a:rPr>
              <a:t>-n</a:t>
            </a:r>
            <a:r>
              <a:rPr lang="ja-JP" altLang="en-US" sz="1200" dirty="0">
                <a:solidFill>
                  <a:srgbClr val="000000"/>
                </a:solidFill>
                <a:latin typeface="ＭＳ Ｐゴシック" pitchFamily="50" charset="-128"/>
                <a:ea typeface="ＭＳ 明朝" pitchFamily="17" charset="-128"/>
              </a:rPr>
              <a:t>積層構造の有効性が証明された。さらに結合するチオフェンの数やアルキル基の導入により</a:t>
            </a:r>
            <a:r>
              <a:rPr lang="en-US" altLang="ja-JP" sz="1200" dirty="0" err="1">
                <a:solidFill>
                  <a:srgbClr val="000000"/>
                </a:solidFill>
                <a:latin typeface="ＭＳ Ｐゴシック" pitchFamily="50" charset="-128"/>
                <a:ea typeface="ＭＳ 明朝" pitchFamily="17" charset="-128"/>
              </a:rPr>
              <a:t>i</a:t>
            </a:r>
            <a:r>
              <a:rPr lang="ja-JP" altLang="en-US" sz="1200" dirty="0">
                <a:solidFill>
                  <a:srgbClr val="000000"/>
                </a:solidFill>
                <a:latin typeface="ＭＳ Ｐゴシック" pitchFamily="50" charset="-128"/>
                <a:ea typeface="ＭＳ 明朝" pitchFamily="17" charset="-128"/>
              </a:rPr>
              <a:t>層の</a:t>
            </a:r>
            <a:r>
              <a:rPr lang="en-US" altLang="ja-JP" sz="1200" dirty="0">
                <a:solidFill>
                  <a:srgbClr val="000000"/>
                </a:solidFill>
                <a:latin typeface="ＭＳ Ｐゴシック" pitchFamily="50" charset="-128"/>
                <a:ea typeface="ＭＳ 明朝" pitchFamily="17" charset="-128"/>
              </a:rPr>
              <a:t>PC</a:t>
            </a:r>
            <a:r>
              <a:rPr lang="en-US" altLang="ja-JP" sz="1200" baseline="-25000" dirty="0">
                <a:solidFill>
                  <a:srgbClr val="000000"/>
                </a:solidFill>
                <a:latin typeface="ＭＳ Ｐゴシック" pitchFamily="50" charset="-128"/>
                <a:ea typeface="ＭＳ 明朝" pitchFamily="17" charset="-128"/>
              </a:rPr>
              <a:t>71</a:t>
            </a:r>
            <a:r>
              <a:rPr lang="en-US" altLang="ja-JP" sz="1200" dirty="0">
                <a:solidFill>
                  <a:srgbClr val="000000"/>
                </a:solidFill>
                <a:latin typeface="ＭＳ Ｐゴシック" pitchFamily="50" charset="-128"/>
                <a:ea typeface="ＭＳ 明朝" pitchFamily="17" charset="-128"/>
              </a:rPr>
              <a:t>BM</a:t>
            </a:r>
            <a:r>
              <a:rPr lang="ja-JP" altLang="en-US" sz="1200" dirty="0">
                <a:solidFill>
                  <a:srgbClr val="000000"/>
                </a:solidFill>
                <a:latin typeface="ＭＳ Ｐゴシック" pitchFamily="50" charset="-128"/>
                <a:ea typeface="ＭＳ 明朝" pitchFamily="17" charset="-128"/>
              </a:rPr>
              <a:t>との相溶性が改善されることが顕微鏡を利用した蛍光強度マッピングと蛍光寿命の測定によりあきらかとなり、光捕集能の向上とともに、光電変換特性が</a:t>
            </a:r>
            <a:r>
              <a:rPr lang="en-US" altLang="ja-JP" sz="1200" dirty="0">
                <a:solidFill>
                  <a:srgbClr val="000000"/>
                </a:solidFill>
                <a:latin typeface="ＭＳ Ｐゴシック" pitchFamily="50" charset="-128"/>
                <a:ea typeface="ＭＳ 明朝" pitchFamily="17" charset="-128"/>
              </a:rPr>
              <a:t>2.07%</a:t>
            </a:r>
            <a:r>
              <a:rPr lang="ja-JP" altLang="en-US" sz="1200" dirty="0" err="1">
                <a:solidFill>
                  <a:srgbClr val="000000"/>
                </a:solidFill>
                <a:latin typeface="ＭＳ Ｐゴシック" pitchFamily="50" charset="-128"/>
                <a:ea typeface="ＭＳ 明朝" pitchFamily="17" charset="-128"/>
              </a:rPr>
              <a:t>に向</a:t>
            </a:r>
            <a:r>
              <a:rPr lang="ja-JP" altLang="en-US" sz="1200" dirty="0">
                <a:solidFill>
                  <a:srgbClr val="000000"/>
                </a:solidFill>
                <a:latin typeface="ＭＳ Ｐゴシック" pitchFamily="50" charset="-128"/>
                <a:ea typeface="ＭＳ 明朝" pitchFamily="17" charset="-128"/>
              </a:rPr>
              <a:t>上した。一方チオフェンオリゴマーを有する超分子材料と</a:t>
            </a:r>
            <a:r>
              <a:rPr lang="en-US" altLang="ja-JP" sz="1200" dirty="0">
                <a:solidFill>
                  <a:srgbClr val="000000"/>
                </a:solidFill>
                <a:latin typeface="ＭＳ Ｐゴシック" pitchFamily="50" charset="-128"/>
                <a:ea typeface="ＭＳ 明朝" pitchFamily="17" charset="-128"/>
              </a:rPr>
              <a:t>PC</a:t>
            </a:r>
            <a:r>
              <a:rPr lang="en-US" altLang="ja-JP" sz="1200" baseline="-25000" dirty="0">
                <a:solidFill>
                  <a:srgbClr val="000000"/>
                </a:solidFill>
                <a:latin typeface="ＭＳ Ｐゴシック" pitchFamily="50" charset="-128"/>
                <a:ea typeface="ＭＳ 明朝" pitchFamily="17" charset="-128"/>
              </a:rPr>
              <a:t>71</a:t>
            </a:r>
            <a:r>
              <a:rPr lang="en-US" altLang="ja-JP" sz="1200" dirty="0">
                <a:solidFill>
                  <a:srgbClr val="000000"/>
                </a:solidFill>
                <a:latin typeface="ＭＳ Ｐゴシック" pitchFamily="50" charset="-128"/>
                <a:ea typeface="ＭＳ 明朝" pitchFamily="17" charset="-128"/>
              </a:rPr>
              <a:t>BM</a:t>
            </a:r>
            <a:r>
              <a:rPr lang="ja-JP" altLang="en-US" sz="1200" dirty="0">
                <a:solidFill>
                  <a:srgbClr val="000000"/>
                </a:solidFill>
                <a:latin typeface="ＭＳ Ｐゴシック" pitchFamily="50" charset="-128"/>
                <a:ea typeface="ＭＳ 明朝" pitchFamily="17" charset="-128"/>
              </a:rPr>
              <a:t>を組み合わせたバルクへテロ太陽電池ではスピンコートにより均一な薄膜が得られ成膜性の高さが明らかとなった。アニーリングによるナノロッドの伸張によりその光電変換効率は</a:t>
            </a:r>
            <a:r>
              <a:rPr lang="en-US" altLang="ja-JP" sz="1200" dirty="0">
                <a:solidFill>
                  <a:srgbClr val="000000"/>
                </a:solidFill>
                <a:latin typeface="ＭＳ Ｐゴシック" pitchFamily="50" charset="-128"/>
                <a:ea typeface="ＭＳ 明朝" pitchFamily="17" charset="-128"/>
              </a:rPr>
              <a:t>3.01%</a:t>
            </a:r>
            <a:r>
              <a:rPr lang="ja-JP" altLang="en-US" sz="1200" dirty="0">
                <a:solidFill>
                  <a:srgbClr val="000000"/>
                </a:solidFill>
                <a:latin typeface="ＭＳ Ｐゴシック" pitchFamily="50" charset="-128"/>
                <a:ea typeface="ＭＳ 明朝" pitchFamily="17" charset="-128"/>
              </a:rPr>
              <a:t>を達成した。これは水素結合性材料を用いた系では異例の値である。今後は光電流発生過程の解析をすすめるとともに新しい材料を開発し、これらの新しいコンセプトを活かした高性能太陽電池の構築を目指す。</a:t>
            </a:r>
            <a:endParaRPr lang="en-US" altLang="ja-JP" sz="1200" dirty="0">
              <a:solidFill>
                <a:srgbClr val="000000"/>
              </a:solidFill>
              <a:latin typeface="ＭＳ Ｐゴシック" pitchFamily="50" charset="-128"/>
              <a:ea typeface="ＭＳ 明朝" pitchFamily="17" charset="-128"/>
            </a:endParaRPr>
          </a:p>
        </p:txBody>
      </p:sp>
      <p:sp>
        <p:nvSpPr>
          <p:cNvPr id="3081" name="Rectangle 18"/>
          <p:cNvSpPr>
            <a:spLocks noChangeArrowheads="1"/>
          </p:cNvSpPr>
          <p:nvPr/>
        </p:nvSpPr>
        <p:spPr bwMode="auto">
          <a:xfrm>
            <a:off x="3429000" y="8692665"/>
            <a:ext cx="324008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1000" dirty="0">
                <a:solidFill>
                  <a:srgbClr val="000000"/>
                </a:solidFill>
              </a:rPr>
              <a:t>図２　オリゴチオフェンと</a:t>
            </a:r>
            <a:r>
              <a:rPr lang="en-US" altLang="ja-JP" sz="1000" dirty="0">
                <a:solidFill>
                  <a:srgbClr val="000000"/>
                </a:solidFill>
                <a:latin typeface="ＭＳ Ｐゴシック" pitchFamily="50" charset="-128"/>
                <a:ea typeface="ＭＳ 明朝" pitchFamily="17" charset="-128"/>
              </a:rPr>
              <a:t>PC</a:t>
            </a:r>
            <a:r>
              <a:rPr lang="en-US" altLang="ja-JP" sz="1000" baseline="-25000" dirty="0">
                <a:solidFill>
                  <a:srgbClr val="000000"/>
                </a:solidFill>
                <a:latin typeface="ＭＳ Ｐゴシック" pitchFamily="50" charset="-128"/>
                <a:ea typeface="ＭＳ 明朝" pitchFamily="17" charset="-128"/>
              </a:rPr>
              <a:t>71</a:t>
            </a:r>
            <a:r>
              <a:rPr lang="en-US" altLang="ja-JP" sz="1000" dirty="0">
                <a:solidFill>
                  <a:srgbClr val="000000"/>
                </a:solidFill>
                <a:latin typeface="ＭＳ Ｐゴシック" pitchFamily="50" charset="-128"/>
                <a:ea typeface="ＭＳ 明朝" pitchFamily="17" charset="-128"/>
              </a:rPr>
              <a:t>BM</a:t>
            </a:r>
            <a:r>
              <a:rPr lang="ja-JP" altLang="en-US" sz="1000" dirty="0">
                <a:solidFill>
                  <a:srgbClr val="000000"/>
                </a:solidFill>
                <a:latin typeface="ＭＳ Ｐゴシック" pitchFamily="50" charset="-128"/>
                <a:ea typeface="ＭＳ 明朝" pitchFamily="17" charset="-128"/>
              </a:rPr>
              <a:t>を用いた水素結合性超分子構造を有するバルクへテロ型有機薄膜太陽電池の</a:t>
            </a:r>
            <a:r>
              <a:rPr lang="en-US" altLang="ja-JP" sz="1000" dirty="0">
                <a:solidFill>
                  <a:srgbClr val="000000"/>
                </a:solidFill>
                <a:latin typeface="ＭＳ Ｐゴシック" pitchFamily="50" charset="-128"/>
                <a:ea typeface="ＭＳ 明朝" pitchFamily="17" charset="-128"/>
              </a:rPr>
              <a:t>AFM</a:t>
            </a:r>
            <a:r>
              <a:rPr lang="ja-JP" altLang="en-US" sz="1000" dirty="0">
                <a:solidFill>
                  <a:srgbClr val="000000"/>
                </a:solidFill>
                <a:latin typeface="ＭＳ Ｐゴシック" pitchFamily="50" charset="-128"/>
                <a:ea typeface="ＭＳ 明朝" pitchFamily="17" charset="-128"/>
              </a:rPr>
              <a:t>イメージ</a:t>
            </a:r>
            <a:endParaRPr lang="en-US" altLang="ja-JP" sz="1000" dirty="0">
              <a:solidFill>
                <a:srgbClr val="000000"/>
              </a:solidFill>
            </a:endParaRPr>
          </a:p>
        </p:txBody>
      </p:sp>
      <p:sp>
        <p:nvSpPr>
          <p:cNvPr id="3082" name="Rectangle 18"/>
          <p:cNvSpPr>
            <a:spLocks noChangeArrowheads="1"/>
          </p:cNvSpPr>
          <p:nvPr/>
        </p:nvSpPr>
        <p:spPr bwMode="auto">
          <a:xfrm>
            <a:off x="260352" y="8692662"/>
            <a:ext cx="3097213" cy="300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1000" dirty="0">
                <a:solidFill>
                  <a:srgbClr val="000000"/>
                </a:solidFill>
                <a:latin typeface="ＭＳ Ｐゴシック" pitchFamily="50" charset="-128"/>
                <a:ea typeface="ＭＳ 明朝" pitchFamily="17" charset="-128"/>
              </a:rPr>
              <a:t>図１　</a:t>
            </a:r>
            <a:r>
              <a:rPr lang="en-US" altLang="ja-JP" sz="1000" dirty="0">
                <a:solidFill>
                  <a:srgbClr val="000000"/>
                </a:solidFill>
                <a:latin typeface="ＭＳ Ｐゴシック" pitchFamily="50" charset="-128"/>
                <a:ea typeface="ＭＳ 明朝" pitchFamily="17" charset="-128"/>
              </a:rPr>
              <a:t>p</a:t>
            </a:r>
            <a:r>
              <a:rPr lang="ja-JP" altLang="en-US" sz="1000" dirty="0">
                <a:solidFill>
                  <a:srgbClr val="000000"/>
                </a:solidFill>
                <a:latin typeface="ＭＳ Ｐゴシック" pitchFamily="50" charset="-128"/>
                <a:ea typeface="ＭＳ 明朝" pitchFamily="17" charset="-128"/>
              </a:rPr>
              <a:t>材料に</a:t>
            </a:r>
            <a:r>
              <a:rPr lang="en-US" altLang="ja-JP" sz="1000" dirty="0" err="1">
                <a:solidFill>
                  <a:srgbClr val="000000"/>
                </a:solidFill>
                <a:latin typeface="ＭＳ Ｐゴシック" pitchFamily="50" charset="-128"/>
                <a:ea typeface="ＭＳ 明朝" pitchFamily="17" charset="-128"/>
              </a:rPr>
              <a:t>DTAnt,n</a:t>
            </a:r>
            <a:r>
              <a:rPr lang="ja-JP" altLang="en-US" sz="1000" dirty="0">
                <a:solidFill>
                  <a:srgbClr val="000000"/>
                </a:solidFill>
                <a:latin typeface="ＭＳ Ｐゴシック" pitchFamily="50" charset="-128"/>
                <a:ea typeface="ＭＳ 明朝" pitchFamily="17" charset="-128"/>
              </a:rPr>
              <a:t>材料に</a:t>
            </a:r>
            <a:r>
              <a:rPr lang="en-US" altLang="ja-JP" sz="1000" dirty="0">
                <a:solidFill>
                  <a:srgbClr val="000000"/>
                </a:solidFill>
                <a:latin typeface="ＭＳ Ｐゴシック" pitchFamily="50" charset="-128"/>
                <a:ea typeface="ＭＳ 明朝" pitchFamily="17" charset="-128"/>
              </a:rPr>
              <a:t>PC</a:t>
            </a:r>
            <a:r>
              <a:rPr lang="en-US" altLang="ja-JP" sz="1000" baseline="-25000" dirty="0">
                <a:solidFill>
                  <a:srgbClr val="000000"/>
                </a:solidFill>
                <a:latin typeface="ＭＳ Ｐゴシック" pitchFamily="50" charset="-128"/>
                <a:ea typeface="ＭＳ 明朝" pitchFamily="17" charset="-128"/>
              </a:rPr>
              <a:t>71</a:t>
            </a:r>
            <a:r>
              <a:rPr lang="en-US" altLang="ja-JP" sz="1000" dirty="0">
                <a:solidFill>
                  <a:srgbClr val="000000"/>
                </a:solidFill>
                <a:latin typeface="ＭＳ Ｐゴシック" pitchFamily="50" charset="-128"/>
                <a:ea typeface="ＭＳ 明朝" pitchFamily="17" charset="-128"/>
              </a:rPr>
              <a:t>BM</a:t>
            </a:r>
            <a:r>
              <a:rPr lang="ja-JP" altLang="en-US" sz="1000" dirty="0">
                <a:solidFill>
                  <a:srgbClr val="000000"/>
                </a:solidFill>
                <a:latin typeface="ＭＳ Ｐゴシック" pitchFamily="50" charset="-128"/>
                <a:ea typeface="ＭＳ 明朝" pitchFamily="17" charset="-128"/>
              </a:rPr>
              <a:t>を用いた</a:t>
            </a:r>
            <a:r>
              <a:rPr lang="en-US" altLang="ja-JP" sz="1000" dirty="0">
                <a:solidFill>
                  <a:srgbClr val="000000"/>
                </a:solidFill>
                <a:latin typeface="ＭＳ Ｐゴシック" pitchFamily="50" charset="-128"/>
                <a:ea typeface="ＭＳ 明朝" pitchFamily="17" charset="-128"/>
              </a:rPr>
              <a:t>p-n</a:t>
            </a:r>
            <a:r>
              <a:rPr lang="ja-JP" altLang="en-US" sz="1000" dirty="0">
                <a:solidFill>
                  <a:srgbClr val="000000"/>
                </a:solidFill>
                <a:latin typeface="ＭＳ Ｐゴシック" pitchFamily="50" charset="-128"/>
                <a:ea typeface="ＭＳ 明朝" pitchFamily="17" charset="-128"/>
              </a:rPr>
              <a:t>型、</a:t>
            </a:r>
            <a:r>
              <a:rPr lang="en-US" altLang="ja-JP" sz="1000" dirty="0" err="1">
                <a:solidFill>
                  <a:srgbClr val="000000"/>
                </a:solidFill>
                <a:latin typeface="ＭＳ Ｐゴシック" pitchFamily="50" charset="-128"/>
                <a:ea typeface="ＭＳ 明朝" pitchFamily="17" charset="-128"/>
              </a:rPr>
              <a:t>i</a:t>
            </a:r>
            <a:r>
              <a:rPr lang="ja-JP" altLang="en-US" sz="1000" dirty="0">
                <a:solidFill>
                  <a:srgbClr val="000000"/>
                </a:solidFill>
                <a:latin typeface="ＭＳ Ｐゴシック" pitchFamily="50" charset="-128"/>
                <a:ea typeface="ＭＳ 明朝" pitchFamily="17" charset="-128"/>
              </a:rPr>
              <a:t>型、</a:t>
            </a:r>
            <a:r>
              <a:rPr lang="en-US" altLang="ja-JP" sz="1000" dirty="0">
                <a:solidFill>
                  <a:srgbClr val="000000"/>
                </a:solidFill>
                <a:latin typeface="ＭＳ Ｐゴシック" pitchFamily="50" charset="-128"/>
                <a:ea typeface="ＭＳ 明朝" pitchFamily="17" charset="-128"/>
              </a:rPr>
              <a:t>p-</a:t>
            </a:r>
            <a:r>
              <a:rPr lang="en-US" altLang="ja-JP" sz="1000" dirty="0" err="1">
                <a:solidFill>
                  <a:srgbClr val="000000"/>
                </a:solidFill>
                <a:latin typeface="ＭＳ Ｐゴシック" pitchFamily="50" charset="-128"/>
                <a:ea typeface="ＭＳ 明朝" pitchFamily="17" charset="-128"/>
              </a:rPr>
              <a:t>i</a:t>
            </a:r>
            <a:r>
              <a:rPr lang="en-US" altLang="ja-JP" sz="1000" dirty="0">
                <a:solidFill>
                  <a:srgbClr val="000000"/>
                </a:solidFill>
                <a:latin typeface="ＭＳ Ｐゴシック" pitchFamily="50" charset="-128"/>
                <a:ea typeface="ＭＳ 明朝" pitchFamily="17" charset="-128"/>
              </a:rPr>
              <a:t>-n</a:t>
            </a:r>
            <a:r>
              <a:rPr lang="ja-JP" altLang="en-US" sz="1000" dirty="0">
                <a:solidFill>
                  <a:srgbClr val="000000"/>
                </a:solidFill>
                <a:latin typeface="ＭＳ Ｐゴシック" pitchFamily="50" charset="-128"/>
                <a:ea typeface="ＭＳ 明朝" pitchFamily="17" charset="-128"/>
              </a:rPr>
              <a:t>型有機薄膜太陽電池の</a:t>
            </a:r>
            <a:r>
              <a:rPr lang="en-US" altLang="ja-JP" sz="1000" dirty="0">
                <a:solidFill>
                  <a:srgbClr val="000000"/>
                </a:solidFill>
                <a:latin typeface="ＭＳ Ｐゴシック" pitchFamily="50" charset="-128"/>
                <a:ea typeface="ＭＳ 明朝" pitchFamily="17" charset="-128"/>
              </a:rPr>
              <a:t>I-V</a:t>
            </a:r>
            <a:r>
              <a:rPr lang="ja-JP" altLang="en-US" sz="1000" dirty="0">
                <a:solidFill>
                  <a:srgbClr val="000000"/>
                </a:solidFill>
                <a:latin typeface="ＭＳ Ｐゴシック" pitchFamily="50" charset="-128"/>
                <a:ea typeface="ＭＳ 明朝" pitchFamily="17" charset="-128"/>
              </a:rPr>
              <a:t>カーブの比較</a:t>
            </a:r>
            <a:endParaRPr lang="en-US" altLang="ja-JP" sz="1000" dirty="0">
              <a:solidFill>
                <a:srgbClr val="000000"/>
              </a:solidFill>
              <a:latin typeface="ＭＳ Ｐゴシック" pitchFamily="50" charset="-128"/>
            </a:endParaRPr>
          </a:p>
        </p:txBody>
      </p:sp>
      <p:pic>
        <p:nvPicPr>
          <p:cNvPr id="3083" name="図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277" y="6233749"/>
            <a:ext cx="2963863" cy="240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図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64001" y="6233745"/>
            <a:ext cx="2127250" cy="2420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Rectangle 5"/>
          <p:cNvSpPr>
            <a:spLocks noChangeArrowheads="1"/>
          </p:cNvSpPr>
          <p:nvPr/>
        </p:nvSpPr>
        <p:spPr bwMode="auto">
          <a:xfrm>
            <a:off x="638177" y="243255"/>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buFontTx/>
              <a:buNone/>
            </a:pPr>
            <a:r>
              <a:rPr lang="en-US" altLang="ja-JP" sz="1200" i="1">
                <a:solidFill>
                  <a:srgbClr val="808080"/>
                </a:solidFill>
                <a:latin typeface="Lucida Sans Unicode" pitchFamily="34" charset="0"/>
              </a:rPr>
              <a:t>Molecular &amp;Materials Syntheses/Nara Institute of Science and Technology, NAIST</a:t>
            </a:r>
          </a:p>
        </p:txBody>
      </p:sp>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7089" y="0"/>
            <a:ext cx="950913" cy="298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 Box 7"/>
          <p:cNvSpPr txBox="1">
            <a:spLocks noChangeArrowheads="1"/>
          </p:cNvSpPr>
          <p:nvPr/>
        </p:nvSpPr>
        <p:spPr bwMode="auto">
          <a:xfrm>
            <a:off x="166178"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dirty="0" smtClean="0">
                <a:solidFill>
                  <a:srgbClr val="000000"/>
                </a:solidFill>
                <a:ea typeface="HG創英角ｺﾞｼｯｸUB" pitchFamily="49" charset="-128"/>
              </a:rPr>
              <a:t>分子・物質合成プラットフォームにおける利用</a:t>
            </a:r>
            <a:r>
              <a:rPr lang="ja-JP" altLang="en-US" sz="1600" dirty="0">
                <a:solidFill>
                  <a:srgbClr val="000000"/>
                </a:solidFill>
                <a:ea typeface="HG創英角ｺﾞｼｯｸUB" pitchFamily="49" charset="-128"/>
              </a:rPr>
              <a:t>成果</a:t>
            </a:r>
          </a:p>
        </p:txBody>
      </p:sp>
    </p:spTree>
    <p:extLst>
      <p:ext uri="{BB962C8B-B14F-4D97-AF65-F5344CB8AC3E}">
        <p14:creationId xmlns:p14="http://schemas.microsoft.com/office/powerpoint/2010/main" val="33748288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95</Words>
  <Application>Microsoft Office PowerPoint</Application>
  <PresentationFormat>画面に合わせる (4:3)</PresentationFormat>
  <Paragraphs>15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2014-06-02T05:35:00Z</dcterms:created>
  <dcterms:modified xsi:type="dcterms:W3CDTF">2014-06-02T05:36:31Z</dcterms:modified>
</cp:coreProperties>
</file>