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showGuides="1">
      <p:cViewPr varScale="1">
        <p:scale>
          <a:sx n="83" d="100"/>
          <a:sy n="83" d="100"/>
        </p:scale>
        <p:origin x="-3168" y="-96"/>
      </p:cViewPr>
      <p:guideLst>
        <p:guide orient="horz" pos="2880"/>
        <p:guide pos="2160"/>
      </p:guideLst>
    </p:cSldViewPr>
  </p:slid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D83BCC-63EF-4616-8D23-A8374DC53B22}" type="datetimeFigureOut">
              <a:rPr kumimoji="1" lang="ja-JP" altLang="en-US" smtClean="0"/>
              <a:t>2014/6/2</a:t>
            </a:fld>
            <a:endParaRPr kumimoji="1" lang="ja-JP" altLang="en-US"/>
          </a:p>
        </p:txBody>
      </p:sp>
      <p:sp>
        <p:nvSpPr>
          <p:cNvPr id="4" name="スライド イメージ プレースホルダー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B3F788-75DB-498C-965D-B269E4C760BB}" type="slidenum">
              <a:rPr kumimoji="1" lang="ja-JP" altLang="en-US" smtClean="0"/>
              <a:t>‹#›</a:t>
            </a:fld>
            <a:endParaRPr kumimoji="1" lang="ja-JP" altLang="en-US"/>
          </a:p>
        </p:txBody>
      </p:sp>
    </p:spTree>
    <p:extLst>
      <p:ext uri="{BB962C8B-B14F-4D97-AF65-F5344CB8AC3E}">
        <p14:creationId xmlns:p14="http://schemas.microsoft.com/office/powerpoint/2010/main" val="19548605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xfrm>
            <a:off x="2143125" y="685800"/>
            <a:ext cx="2573338" cy="34305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410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pitchFamily="50" charset="-128"/>
              </a:defRPr>
            </a:lvl1pPr>
            <a:lvl2pPr marL="748225" indent="-287779" eaLnBrk="0" hangingPunct="0">
              <a:spcBef>
                <a:spcPct val="30000"/>
              </a:spcBef>
              <a:defRPr kumimoji="1" sz="1200">
                <a:solidFill>
                  <a:schemeClr val="tx1"/>
                </a:solidFill>
                <a:latin typeface="Calibri" pitchFamily="34" charset="0"/>
                <a:ea typeface="ＭＳ Ｐゴシック" pitchFamily="50" charset="-128"/>
              </a:defRPr>
            </a:lvl2pPr>
            <a:lvl3pPr marL="1151115" indent="-230223" eaLnBrk="0" hangingPunct="0">
              <a:spcBef>
                <a:spcPct val="30000"/>
              </a:spcBef>
              <a:defRPr kumimoji="1" sz="1200">
                <a:solidFill>
                  <a:schemeClr val="tx1"/>
                </a:solidFill>
                <a:latin typeface="Calibri" pitchFamily="34" charset="0"/>
                <a:ea typeface="ＭＳ Ｐゴシック" pitchFamily="50" charset="-128"/>
              </a:defRPr>
            </a:lvl3pPr>
            <a:lvl4pPr marL="1611561" indent="-230223" eaLnBrk="0" hangingPunct="0">
              <a:spcBef>
                <a:spcPct val="30000"/>
              </a:spcBef>
              <a:defRPr kumimoji="1" sz="1200">
                <a:solidFill>
                  <a:schemeClr val="tx1"/>
                </a:solidFill>
                <a:latin typeface="Calibri" pitchFamily="34" charset="0"/>
                <a:ea typeface="ＭＳ Ｐゴシック" pitchFamily="50" charset="-128"/>
              </a:defRPr>
            </a:lvl4pPr>
            <a:lvl5pPr marL="2072008" indent="-230223" eaLnBrk="0" hangingPunct="0">
              <a:spcBef>
                <a:spcPct val="30000"/>
              </a:spcBef>
              <a:defRPr kumimoji="1" sz="1200">
                <a:solidFill>
                  <a:schemeClr val="tx1"/>
                </a:solidFill>
                <a:latin typeface="Calibri" pitchFamily="34" charset="0"/>
                <a:ea typeface="ＭＳ Ｐゴシック" pitchFamily="50" charset="-128"/>
              </a:defRPr>
            </a:lvl5pPr>
            <a:lvl6pPr marL="2532454"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92900"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453346"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913792"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eaLnBrk="1" hangingPunct="1">
              <a:spcBef>
                <a:spcPct val="0"/>
              </a:spcBef>
            </a:pPr>
            <a:fld id="{64CA11CC-8714-4AD0-BC58-4749A4DA7199}" type="slidenum">
              <a:rPr lang="en-US" altLang="ja-JP" smtClean="0">
                <a:solidFill>
                  <a:prstClr val="black"/>
                </a:solidFill>
                <a:latin typeface="Arial" pitchFamily="34" charset="0"/>
              </a:rPr>
              <a:pPr eaLnBrk="1" hangingPunct="1">
                <a:spcBef>
                  <a:spcPct val="0"/>
                </a:spcBef>
              </a:pPr>
              <a:t>1</a:t>
            </a:fld>
            <a:endParaRPr lang="en-US" altLang="ja-JP" smtClean="0">
              <a:solidFill>
                <a:prstClr val="black"/>
              </a:solidFill>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046AA70-EBD9-48C1-8577-72A6D378477D}"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057E78C-144E-4802-9FA9-A1570CDB352B}" type="slidenum">
              <a:rPr kumimoji="1" lang="ja-JP" altLang="en-US" smtClean="0"/>
              <a:t>‹#›</a:t>
            </a:fld>
            <a:endParaRPr kumimoji="1" lang="ja-JP" altLang="en-US"/>
          </a:p>
        </p:txBody>
      </p:sp>
    </p:spTree>
    <p:extLst>
      <p:ext uri="{BB962C8B-B14F-4D97-AF65-F5344CB8AC3E}">
        <p14:creationId xmlns:p14="http://schemas.microsoft.com/office/powerpoint/2010/main" val="253667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046AA70-EBD9-48C1-8577-72A6D378477D}"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057E78C-144E-4802-9FA9-A1570CDB352B}" type="slidenum">
              <a:rPr kumimoji="1" lang="ja-JP" altLang="en-US" smtClean="0"/>
              <a:t>‹#›</a:t>
            </a:fld>
            <a:endParaRPr kumimoji="1" lang="ja-JP" altLang="en-US"/>
          </a:p>
        </p:txBody>
      </p:sp>
    </p:spTree>
    <p:extLst>
      <p:ext uri="{BB962C8B-B14F-4D97-AF65-F5344CB8AC3E}">
        <p14:creationId xmlns:p14="http://schemas.microsoft.com/office/powerpoint/2010/main" val="2654364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046AA70-EBD9-48C1-8577-72A6D378477D}"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057E78C-144E-4802-9FA9-A1570CDB352B}" type="slidenum">
              <a:rPr kumimoji="1" lang="ja-JP" altLang="en-US" smtClean="0"/>
              <a:t>‹#›</a:t>
            </a:fld>
            <a:endParaRPr kumimoji="1" lang="ja-JP" altLang="en-US"/>
          </a:p>
        </p:txBody>
      </p:sp>
    </p:spTree>
    <p:extLst>
      <p:ext uri="{BB962C8B-B14F-4D97-AF65-F5344CB8AC3E}">
        <p14:creationId xmlns:p14="http://schemas.microsoft.com/office/powerpoint/2010/main" val="215090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046AA70-EBD9-48C1-8577-72A6D378477D}"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057E78C-144E-4802-9FA9-A1570CDB352B}" type="slidenum">
              <a:rPr kumimoji="1" lang="ja-JP" altLang="en-US" smtClean="0"/>
              <a:t>‹#›</a:t>
            </a:fld>
            <a:endParaRPr kumimoji="1" lang="ja-JP" altLang="en-US"/>
          </a:p>
        </p:txBody>
      </p:sp>
    </p:spTree>
    <p:extLst>
      <p:ext uri="{BB962C8B-B14F-4D97-AF65-F5344CB8AC3E}">
        <p14:creationId xmlns:p14="http://schemas.microsoft.com/office/powerpoint/2010/main" val="1765109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046AA70-EBD9-48C1-8577-72A6D378477D}"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057E78C-144E-4802-9FA9-A1570CDB352B}" type="slidenum">
              <a:rPr kumimoji="1" lang="ja-JP" altLang="en-US" smtClean="0"/>
              <a:t>‹#›</a:t>
            </a:fld>
            <a:endParaRPr kumimoji="1" lang="ja-JP" altLang="en-US"/>
          </a:p>
        </p:txBody>
      </p:sp>
    </p:spTree>
    <p:extLst>
      <p:ext uri="{BB962C8B-B14F-4D97-AF65-F5344CB8AC3E}">
        <p14:creationId xmlns:p14="http://schemas.microsoft.com/office/powerpoint/2010/main" val="2202386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046AA70-EBD9-48C1-8577-72A6D378477D}"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057E78C-144E-4802-9FA9-A1570CDB352B}" type="slidenum">
              <a:rPr kumimoji="1" lang="ja-JP" altLang="en-US" smtClean="0"/>
              <a:t>‹#›</a:t>
            </a:fld>
            <a:endParaRPr kumimoji="1" lang="ja-JP" altLang="en-US"/>
          </a:p>
        </p:txBody>
      </p:sp>
    </p:spTree>
    <p:extLst>
      <p:ext uri="{BB962C8B-B14F-4D97-AF65-F5344CB8AC3E}">
        <p14:creationId xmlns:p14="http://schemas.microsoft.com/office/powerpoint/2010/main" val="353137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046AA70-EBD9-48C1-8577-72A6D378477D}" type="datetimeFigureOut">
              <a:rPr kumimoji="1" lang="ja-JP" altLang="en-US" smtClean="0"/>
              <a:t>2014/6/2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057E78C-144E-4802-9FA9-A1570CDB352B}" type="slidenum">
              <a:rPr kumimoji="1" lang="ja-JP" altLang="en-US" smtClean="0"/>
              <a:t>‹#›</a:t>
            </a:fld>
            <a:endParaRPr kumimoji="1" lang="ja-JP" altLang="en-US"/>
          </a:p>
        </p:txBody>
      </p:sp>
    </p:spTree>
    <p:extLst>
      <p:ext uri="{BB962C8B-B14F-4D97-AF65-F5344CB8AC3E}">
        <p14:creationId xmlns:p14="http://schemas.microsoft.com/office/powerpoint/2010/main" val="818759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046AA70-EBD9-48C1-8577-72A6D378477D}" type="datetimeFigureOut">
              <a:rPr kumimoji="1" lang="ja-JP" altLang="en-US" smtClean="0"/>
              <a:t>2014/6/2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057E78C-144E-4802-9FA9-A1570CDB352B}" type="slidenum">
              <a:rPr kumimoji="1" lang="ja-JP" altLang="en-US" smtClean="0"/>
              <a:t>‹#›</a:t>
            </a:fld>
            <a:endParaRPr kumimoji="1" lang="ja-JP" altLang="en-US"/>
          </a:p>
        </p:txBody>
      </p:sp>
    </p:spTree>
    <p:extLst>
      <p:ext uri="{BB962C8B-B14F-4D97-AF65-F5344CB8AC3E}">
        <p14:creationId xmlns:p14="http://schemas.microsoft.com/office/powerpoint/2010/main" val="1405989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046AA70-EBD9-48C1-8577-72A6D378477D}" type="datetimeFigureOut">
              <a:rPr kumimoji="1" lang="ja-JP" altLang="en-US" smtClean="0"/>
              <a:t>2014/6/2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057E78C-144E-4802-9FA9-A1570CDB352B}" type="slidenum">
              <a:rPr kumimoji="1" lang="ja-JP" altLang="en-US" smtClean="0"/>
              <a:t>‹#›</a:t>
            </a:fld>
            <a:endParaRPr kumimoji="1" lang="ja-JP" altLang="en-US"/>
          </a:p>
        </p:txBody>
      </p:sp>
    </p:spTree>
    <p:extLst>
      <p:ext uri="{BB962C8B-B14F-4D97-AF65-F5344CB8AC3E}">
        <p14:creationId xmlns:p14="http://schemas.microsoft.com/office/powerpoint/2010/main" val="3158017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046AA70-EBD9-48C1-8577-72A6D378477D}"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057E78C-144E-4802-9FA9-A1570CDB352B}" type="slidenum">
              <a:rPr kumimoji="1" lang="ja-JP" altLang="en-US" smtClean="0"/>
              <a:t>‹#›</a:t>
            </a:fld>
            <a:endParaRPr kumimoji="1" lang="ja-JP" altLang="en-US"/>
          </a:p>
        </p:txBody>
      </p:sp>
    </p:spTree>
    <p:extLst>
      <p:ext uri="{BB962C8B-B14F-4D97-AF65-F5344CB8AC3E}">
        <p14:creationId xmlns:p14="http://schemas.microsoft.com/office/powerpoint/2010/main" val="3505328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046AA70-EBD9-48C1-8577-72A6D378477D}"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057E78C-144E-4802-9FA9-A1570CDB352B}" type="slidenum">
              <a:rPr kumimoji="1" lang="ja-JP" altLang="en-US" smtClean="0"/>
              <a:t>‹#›</a:t>
            </a:fld>
            <a:endParaRPr kumimoji="1" lang="ja-JP" altLang="en-US"/>
          </a:p>
        </p:txBody>
      </p:sp>
    </p:spTree>
    <p:extLst>
      <p:ext uri="{BB962C8B-B14F-4D97-AF65-F5344CB8AC3E}">
        <p14:creationId xmlns:p14="http://schemas.microsoft.com/office/powerpoint/2010/main" val="177619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046AA70-EBD9-48C1-8577-72A6D378477D}" type="datetimeFigureOut">
              <a:rPr kumimoji="1" lang="ja-JP" altLang="en-US" smtClean="0"/>
              <a:t>2014/6/2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057E78C-144E-4802-9FA9-A1570CDB352B}" type="slidenum">
              <a:rPr kumimoji="1" lang="ja-JP" altLang="en-US" smtClean="0"/>
              <a:t>‹#›</a:t>
            </a:fld>
            <a:endParaRPr kumimoji="1" lang="ja-JP" altLang="en-US"/>
          </a:p>
        </p:txBody>
      </p:sp>
    </p:spTree>
    <p:extLst>
      <p:ext uri="{BB962C8B-B14F-4D97-AF65-F5344CB8AC3E}">
        <p14:creationId xmlns:p14="http://schemas.microsoft.com/office/powerpoint/2010/main" val="1715090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6"/>
          <p:cNvSpPr txBox="1">
            <a:spLocks noChangeArrowheads="1"/>
          </p:cNvSpPr>
          <p:nvPr/>
        </p:nvSpPr>
        <p:spPr bwMode="auto">
          <a:xfrm>
            <a:off x="4198939" y="459465"/>
            <a:ext cx="2254250"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600">
                <a:solidFill>
                  <a:srgbClr val="000000"/>
                </a:solidFill>
                <a:latin typeface="HG創英角ｺﾞｼｯｸUB" pitchFamily="49" charset="-128"/>
                <a:ea typeface="HG創英角ｺﾞｼｯｸUB" pitchFamily="49" charset="-128"/>
              </a:rPr>
              <a:t>平成</a:t>
            </a:r>
            <a:r>
              <a:rPr lang="en-US" altLang="ja-JP" sz="1600">
                <a:solidFill>
                  <a:srgbClr val="000000"/>
                </a:solidFill>
                <a:latin typeface="HG創英角ｺﾞｼｯｸUB" pitchFamily="49" charset="-128"/>
                <a:ea typeface="HG創英角ｺﾞｼｯｸUB" pitchFamily="49" charset="-128"/>
              </a:rPr>
              <a:t>25</a:t>
            </a:r>
            <a:r>
              <a:rPr lang="ja-JP" altLang="en-US" sz="1600">
                <a:solidFill>
                  <a:srgbClr val="000000"/>
                </a:solidFill>
                <a:latin typeface="HG創英角ｺﾞｼｯｸUB" pitchFamily="49" charset="-128"/>
                <a:ea typeface="HG創英角ｺﾞｼｯｸUB" pitchFamily="49" charset="-128"/>
              </a:rPr>
              <a:t>年度トピックス</a:t>
            </a:r>
          </a:p>
        </p:txBody>
      </p:sp>
      <p:sp>
        <p:nvSpPr>
          <p:cNvPr id="2052" name="Text Box 8"/>
          <p:cNvSpPr txBox="1">
            <a:spLocks noChangeArrowheads="1"/>
          </p:cNvSpPr>
          <p:nvPr/>
        </p:nvSpPr>
        <p:spPr bwMode="auto">
          <a:xfrm>
            <a:off x="44450" y="1049216"/>
            <a:ext cx="6742113" cy="579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800" dirty="0">
                <a:solidFill>
                  <a:srgbClr val="000000"/>
                </a:solidFill>
                <a:latin typeface="MS-Mincho" charset="-128"/>
                <a:ea typeface="HG創英角ｺﾞｼｯｸUB" pitchFamily="49" charset="-128"/>
              </a:rPr>
              <a:t>ラマン分光による脂肪の結晶状態イメージング技術の</a:t>
            </a:r>
            <a:r>
              <a:rPr lang="ja-JP" altLang="en-US" sz="1800" dirty="0" smtClean="0">
                <a:solidFill>
                  <a:srgbClr val="000000"/>
                </a:solidFill>
                <a:latin typeface="MS-Mincho" charset="-128"/>
                <a:ea typeface="HG創英角ｺﾞｼｯｸUB" pitchFamily="49" charset="-128"/>
              </a:rPr>
              <a:t>開発</a:t>
            </a:r>
            <a:endParaRPr lang="en-US" altLang="ja-JP" sz="1800" dirty="0" smtClean="0">
              <a:solidFill>
                <a:srgbClr val="000000"/>
              </a:solidFill>
              <a:latin typeface="MS-Mincho" charset="-128"/>
              <a:ea typeface="HG創英角ｺﾞｼｯｸUB" pitchFamily="49" charset="-128"/>
            </a:endParaRPr>
          </a:p>
          <a:p>
            <a:pPr algn="ctr" eaLnBrk="1" hangingPunct="1">
              <a:lnSpc>
                <a:spcPts val="800"/>
              </a:lnSpc>
              <a:spcBef>
                <a:spcPct val="50000"/>
              </a:spcBef>
              <a:buNone/>
            </a:pPr>
            <a:r>
              <a:rPr lang="ja-JP" altLang="en-US" sz="1400" dirty="0">
                <a:solidFill>
                  <a:srgbClr val="000000"/>
                </a:solidFill>
                <a:latin typeface="MS-Mincho" charset="-128"/>
                <a:ea typeface="HG創英角ｺﾞｼｯｸUB" pitchFamily="49" charset="-128"/>
              </a:rPr>
              <a:t>（課題番号：</a:t>
            </a:r>
            <a:r>
              <a:rPr lang="en-US" altLang="ja-JP" sz="1400" dirty="0" smtClean="0">
                <a:solidFill>
                  <a:srgbClr val="000000"/>
                </a:solidFill>
                <a:latin typeface="HG創英角ｺﾞｼｯｸUB" panose="020B0909000000000000" pitchFamily="49" charset="-128"/>
                <a:ea typeface="HG創英角ｺﾞｼｯｸUB" panose="020B0909000000000000" pitchFamily="49" charset="-128"/>
              </a:rPr>
              <a:t>S-13-NM-0028</a:t>
            </a:r>
            <a:r>
              <a:rPr lang="ja-JP" altLang="en-US" sz="1400" dirty="0" smtClean="0">
                <a:solidFill>
                  <a:srgbClr val="000000"/>
                </a:solidFill>
                <a:latin typeface="MS-Mincho" charset="-128"/>
                <a:ea typeface="HG創英角ｺﾞｼｯｸUB" pitchFamily="49" charset="-128"/>
              </a:rPr>
              <a:t>）</a:t>
            </a:r>
            <a:endParaRPr lang="ja-JP" altLang="en-US" sz="1400" dirty="0">
              <a:solidFill>
                <a:srgbClr val="000000"/>
              </a:solidFill>
              <a:latin typeface="MS-Mincho" charset="-128"/>
              <a:ea typeface="HG創英角ｺﾞｼｯｸUB" pitchFamily="49" charset="-128"/>
            </a:endParaRPr>
          </a:p>
        </p:txBody>
      </p:sp>
      <p:sp>
        <p:nvSpPr>
          <p:cNvPr id="2053" name="Text Box 9"/>
          <p:cNvSpPr txBox="1">
            <a:spLocks noChangeArrowheads="1"/>
          </p:cNvSpPr>
          <p:nvPr/>
        </p:nvSpPr>
        <p:spPr bwMode="auto">
          <a:xfrm>
            <a:off x="1628777" y="1513744"/>
            <a:ext cx="4824413" cy="775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en-US" altLang="ja-JP" sz="1400" baseline="30000" dirty="0">
                <a:solidFill>
                  <a:srgbClr val="000000"/>
                </a:solidFill>
                <a:latin typeface="ＭＳ 明朝" pitchFamily="17" charset="-128"/>
                <a:ea typeface="ＭＳ 明朝" pitchFamily="17" charset="-128"/>
              </a:rPr>
              <a:t>a</a:t>
            </a:r>
            <a:r>
              <a:rPr lang="en-US" altLang="ja-JP" sz="1400" dirty="0">
                <a:solidFill>
                  <a:srgbClr val="000000"/>
                </a:solidFill>
                <a:latin typeface="ＭＳ 明朝" pitchFamily="17" charset="-128"/>
                <a:ea typeface="ＭＳ 明朝" pitchFamily="17" charset="-128"/>
              </a:rPr>
              <a:t>(</a:t>
            </a:r>
            <a:r>
              <a:rPr lang="ja-JP" altLang="en-US" sz="1400" dirty="0">
                <a:solidFill>
                  <a:srgbClr val="000000"/>
                </a:solidFill>
                <a:latin typeface="ＭＳ 明朝" pitchFamily="17" charset="-128"/>
                <a:ea typeface="ＭＳ 明朝" pitchFamily="17" charset="-128"/>
              </a:rPr>
              <a:t>独</a:t>
            </a:r>
            <a:r>
              <a:rPr lang="en-US" altLang="ja-JP" sz="1400" dirty="0">
                <a:solidFill>
                  <a:srgbClr val="000000"/>
                </a:solidFill>
                <a:latin typeface="ＭＳ 明朝" pitchFamily="17" charset="-128"/>
                <a:ea typeface="ＭＳ 明朝" pitchFamily="17" charset="-128"/>
              </a:rPr>
              <a:t>)</a:t>
            </a:r>
            <a:r>
              <a:rPr lang="ja-JP" altLang="en-US" sz="1400" dirty="0">
                <a:solidFill>
                  <a:srgbClr val="000000"/>
                </a:solidFill>
                <a:latin typeface="ＭＳ 明朝" pitchFamily="17" charset="-128"/>
                <a:ea typeface="ＭＳ 明朝" pitchFamily="17" charset="-128"/>
              </a:rPr>
              <a:t>農研機構畜産草地研究所</a:t>
            </a:r>
            <a:r>
              <a:rPr lang="en-US" altLang="ja-JP" sz="1400" dirty="0">
                <a:solidFill>
                  <a:srgbClr val="000000"/>
                </a:solidFill>
                <a:latin typeface="ＭＳ 明朝" pitchFamily="17" charset="-128"/>
                <a:ea typeface="ＭＳ 明朝" pitchFamily="17" charset="-128"/>
              </a:rPr>
              <a:t>,</a:t>
            </a:r>
            <a:r>
              <a:rPr lang="en-US" altLang="ja-JP" sz="1400" baseline="30000" dirty="0">
                <a:solidFill>
                  <a:srgbClr val="000000"/>
                </a:solidFill>
                <a:latin typeface="ＭＳ 明朝" pitchFamily="17" charset="-128"/>
                <a:ea typeface="ＭＳ 明朝" pitchFamily="17" charset="-128"/>
              </a:rPr>
              <a:t> b</a:t>
            </a:r>
            <a:r>
              <a:rPr lang="ja-JP" altLang="en-US" sz="1400" dirty="0">
                <a:solidFill>
                  <a:srgbClr val="000000"/>
                </a:solidFill>
                <a:latin typeface="ＭＳ 明朝" pitchFamily="17" charset="-128"/>
                <a:ea typeface="ＭＳ 明朝" pitchFamily="17" charset="-128"/>
              </a:rPr>
              <a:t>早稲田大学先端科学・健康医療融合研究機構</a:t>
            </a:r>
            <a:r>
              <a:rPr lang="en-US" altLang="ja-JP" sz="1400" dirty="0">
                <a:solidFill>
                  <a:srgbClr val="000000"/>
                </a:solidFill>
                <a:latin typeface="ＭＳ 明朝" pitchFamily="17" charset="-128"/>
                <a:ea typeface="ＭＳ 明朝" pitchFamily="17" charset="-128"/>
              </a:rPr>
              <a:t>, </a:t>
            </a:r>
            <a:r>
              <a:rPr lang="en-US" altLang="ja-JP" sz="1400" baseline="30000" dirty="0">
                <a:solidFill>
                  <a:srgbClr val="000000"/>
                </a:solidFill>
                <a:latin typeface="ＭＳ 明朝" pitchFamily="17" charset="-128"/>
                <a:ea typeface="ＭＳ 明朝" pitchFamily="17" charset="-128"/>
              </a:rPr>
              <a:t>c</a:t>
            </a:r>
            <a:r>
              <a:rPr lang="ja-JP" altLang="en-US" sz="1400" dirty="0">
                <a:solidFill>
                  <a:srgbClr val="000000"/>
                </a:solidFill>
                <a:latin typeface="ＭＳ 明朝" pitchFamily="17" charset="-128"/>
                <a:ea typeface="ＭＳ 明朝" pitchFamily="17" charset="-128"/>
              </a:rPr>
              <a:t>台湾国立交通大学</a:t>
            </a:r>
          </a:p>
          <a:p>
            <a:pPr eaLnBrk="1" hangingPunct="1">
              <a:spcBef>
                <a:spcPct val="50000"/>
              </a:spcBef>
              <a:buFontTx/>
              <a:buNone/>
            </a:pPr>
            <a:r>
              <a:rPr lang="ja-JP" altLang="en-US" sz="1400" u="sng" dirty="0">
                <a:solidFill>
                  <a:srgbClr val="000000"/>
                </a:solidFill>
                <a:latin typeface="ＭＳ 明朝" pitchFamily="17" charset="-128"/>
                <a:ea typeface="ＭＳ 明朝" pitchFamily="17" charset="-128"/>
              </a:rPr>
              <a:t>本山三知代</a:t>
            </a:r>
            <a:r>
              <a:rPr lang="en-US" altLang="zh-TW" sz="1400" baseline="30000" dirty="0">
                <a:solidFill>
                  <a:srgbClr val="000000"/>
                </a:solidFill>
                <a:latin typeface="ＭＳ 明朝" pitchFamily="17" charset="-128"/>
                <a:ea typeface="ＭＳ 明朝" pitchFamily="17" charset="-128"/>
              </a:rPr>
              <a:t>a</a:t>
            </a:r>
            <a:r>
              <a:rPr lang="en-US" altLang="zh-TW" sz="1400" dirty="0">
                <a:solidFill>
                  <a:srgbClr val="000000"/>
                </a:solidFill>
                <a:latin typeface="ＭＳ 明朝" pitchFamily="17" charset="-128"/>
                <a:ea typeface="ＭＳ 明朝" pitchFamily="17" charset="-128"/>
              </a:rPr>
              <a:t>,</a:t>
            </a:r>
            <a:r>
              <a:rPr lang="ja-JP" altLang="ja-JP" sz="1400" dirty="0">
                <a:solidFill>
                  <a:srgbClr val="000000"/>
                </a:solidFill>
                <a:latin typeface="ＭＳ 明朝" pitchFamily="17" charset="-128"/>
                <a:ea typeface="ＭＳ 明朝" pitchFamily="17" charset="-128"/>
              </a:rPr>
              <a:t>安藤正浩</a:t>
            </a:r>
            <a:r>
              <a:rPr lang="en-US" altLang="ja-JP" sz="1400" baseline="30000" dirty="0">
                <a:solidFill>
                  <a:srgbClr val="000000"/>
                </a:solidFill>
                <a:latin typeface="ＭＳ 明朝" pitchFamily="17" charset="-128"/>
                <a:ea typeface="ＭＳ 明朝" pitchFamily="17" charset="-128"/>
              </a:rPr>
              <a:t>b</a:t>
            </a:r>
            <a:r>
              <a:rPr lang="en-US" altLang="zh-TW" sz="1400" dirty="0">
                <a:solidFill>
                  <a:srgbClr val="000000"/>
                </a:solidFill>
                <a:latin typeface="ＭＳ 明朝" pitchFamily="17" charset="-128"/>
                <a:ea typeface="ＭＳ 明朝" pitchFamily="17" charset="-128"/>
              </a:rPr>
              <a:t>,</a:t>
            </a:r>
            <a:r>
              <a:rPr lang="ja-JP" altLang="ja-JP" sz="1400" dirty="0">
                <a:solidFill>
                  <a:srgbClr val="000000"/>
                </a:solidFill>
                <a:latin typeface="ＭＳ 明朝" pitchFamily="17" charset="-128"/>
                <a:ea typeface="ＭＳ 明朝" pitchFamily="17" charset="-128"/>
              </a:rPr>
              <a:t>佐々木啓介</a:t>
            </a:r>
            <a:r>
              <a:rPr lang="en-US" altLang="zh-TW" sz="1400" baseline="30000" dirty="0">
                <a:solidFill>
                  <a:srgbClr val="000000"/>
                </a:solidFill>
                <a:latin typeface="ＭＳ 明朝" pitchFamily="17" charset="-128"/>
                <a:ea typeface="ＭＳ 明朝" pitchFamily="17" charset="-128"/>
              </a:rPr>
              <a:t>a</a:t>
            </a:r>
            <a:r>
              <a:rPr lang="en-US" altLang="zh-TW" sz="1400" dirty="0">
                <a:solidFill>
                  <a:srgbClr val="000000"/>
                </a:solidFill>
                <a:latin typeface="ＭＳ 明朝" pitchFamily="17" charset="-128"/>
                <a:ea typeface="ＭＳ 明朝" pitchFamily="17" charset="-128"/>
              </a:rPr>
              <a:t>,</a:t>
            </a:r>
            <a:r>
              <a:rPr lang="ja-JP" altLang="ja-JP" sz="1400" dirty="0">
                <a:solidFill>
                  <a:srgbClr val="000000"/>
                </a:solidFill>
                <a:latin typeface="ＭＳ 明朝" pitchFamily="17" charset="-128"/>
                <a:ea typeface="ＭＳ 明朝" pitchFamily="17" charset="-128"/>
              </a:rPr>
              <a:t>相川勝弘</a:t>
            </a:r>
            <a:r>
              <a:rPr lang="en-US" altLang="zh-TW" sz="1400" baseline="30000" dirty="0">
                <a:solidFill>
                  <a:srgbClr val="000000"/>
                </a:solidFill>
                <a:latin typeface="ＭＳ 明朝" pitchFamily="17" charset="-128"/>
                <a:ea typeface="ＭＳ 明朝" pitchFamily="17" charset="-128"/>
              </a:rPr>
              <a:t>a</a:t>
            </a:r>
            <a:r>
              <a:rPr lang="en-US" altLang="ja-JP" sz="1400" dirty="0">
                <a:solidFill>
                  <a:srgbClr val="000000"/>
                </a:solidFill>
                <a:latin typeface="ＭＳ 明朝" pitchFamily="17" charset="-128"/>
                <a:ea typeface="ＭＳ 明朝" pitchFamily="17" charset="-128"/>
              </a:rPr>
              <a:t>,</a:t>
            </a:r>
            <a:r>
              <a:rPr lang="ja-JP" altLang="ja-JP" sz="1400" dirty="0">
                <a:solidFill>
                  <a:srgbClr val="000000"/>
                </a:solidFill>
                <a:latin typeface="ＭＳ 明朝" pitchFamily="17" charset="-128"/>
                <a:ea typeface="ＭＳ 明朝" pitchFamily="17" charset="-128"/>
              </a:rPr>
              <a:t>濵口宏夫</a:t>
            </a:r>
            <a:r>
              <a:rPr lang="en-US" altLang="ja-JP" sz="1400" baseline="30000" dirty="0">
                <a:solidFill>
                  <a:srgbClr val="000000"/>
                </a:solidFill>
                <a:latin typeface="ＭＳ 明朝" pitchFamily="17" charset="-128"/>
                <a:ea typeface="ＭＳ 明朝" pitchFamily="17" charset="-128"/>
              </a:rPr>
              <a:t>b, c</a:t>
            </a:r>
            <a:endParaRPr lang="en-US" altLang="ja-JP" sz="1400" dirty="0">
              <a:solidFill>
                <a:srgbClr val="000000"/>
              </a:solidFill>
              <a:latin typeface="ＭＳ 明朝" pitchFamily="17" charset="-128"/>
              <a:ea typeface="ＭＳ 明朝" pitchFamily="17" charset="-128"/>
            </a:endParaRPr>
          </a:p>
        </p:txBody>
      </p:sp>
      <p:sp>
        <p:nvSpPr>
          <p:cNvPr id="2054" name="Text Box 10"/>
          <p:cNvSpPr txBox="1">
            <a:spLocks noChangeArrowheads="1"/>
          </p:cNvSpPr>
          <p:nvPr/>
        </p:nvSpPr>
        <p:spPr bwMode="auto">
          <a:xfrm>
            <a:off x="333375" y="2244972"/>
            <a:ext cx="6192838" cy="1212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400" b="1" dirty="0">
                <a:solidFill>
                  <a:srgbClr val="000000"/>
                </a:solidFill>
              </a:rPr>
              <a:t>【</a:t>
            </a:r>
            <a:r>
              <a:rPr lang="ja-JP" altLang="en-US" sz="1400" b="1" dirty="0">
                <a:solidFill>
                  <a:srgbClr val="000000"/>
                </a:solidFill>
              </a:rPr>
              <a:t>研究目的</a:t>
            </a:r>
            <a:r>
              <a:rPr lang="en-US" altLang="ja-JP" sz="1400" b="1" dirty="0">
                <a:solidFill>
                  <a:srgbClr val="000000"/>
                </a:solidFill>
              </a:rPr>
              <a:t>】</a:t>
            </a:r>
          </a:p>
          <a:p>
            <a:pPr algn="just" eaLnBrk="1" hangingPunct="1">
              <a:lnSpc>
                <a:spcPct val="110000"/>
              </a:lnSpc>
              <a:spcBef>
                <a:spcPct val="50000"/>
              </a:spcBef>
              <a:buFontTx/>
              <a:buNone/>
            </a:pPr>
            <a:r>
              <a:rPr lang="ja-JP" altLang="en-US" sz="1200" dirty="0">
                <a:solidFill>
                  <a:srgbClr val="000000"/>
                </a:solidFill>
              </a:rPr>
              <a:t>　</a:t>
            </a:r>
            <a:r>
              <a:rPr lang="ja-JP" altLang="en-US" sz="1200" dirty="0">
                <a:solidFill>
                  <a:srgbClr val="000000"/>
                </a:solidFill>
                <a:latin typeface="ＭＳ 明朝" pitchFamily="17" charset="-128"/>
                <a:ea typeface="ＭＳ 明朝" pitchFamily="17" charset="-128"/>
              </a:rPr>
              <a:t>脂肪の結晶状態は脂肪を含む食品の物性に大きな影響を及ぼすが、食品中において脂肪が微視的にどのような結晶状態をとっているかはこれまであまり研究が進んでいない。そこで、微視的な結晶状態を明らかにするために、ラマン顕微鏡を用いて脂肪の結晶状態のイメージング技術の開発をおこなった。</a:t>
            </a:r>
          </a:p>
        </p:txBody>
      </p:sp>
      <p:sp>
        <p:nvSpPr>
          <p:cNvPr id="2055" name="Text Box 11"/>
          <p:cNvSpPr txBox="1">
            <a:spLocks noChangeArrowheads="1"/>
          </p:cNvSpPr>
          <p:nvPr/>
        </p:nvSpPr>
        <p:spPr bwMode="auto">
          <a:xfrm>
            <a:off x="333375" y="3393833"/>
            <a:ext cx="6192838" cy="280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eaLnBrk="1" hangingPunct="1">
              <a:spcBef>
                <a:spcPct val="0"/>
              </a:spcBef>
              <a:buFontTx/>
              <a:buNone/>
            </a:pPr>
            <a:r>
              <a:rPr lang="en-US" altLang="ja-JP" sz="1400" b="1" dirty="0">
                <a:solidFill>
                  <a:srgbClr val="000000"/>
                </a:solidFill>
              </a:rPr>
              <a:t>【</a:t>
            </a:r>
            <a:r>
              <a:rPr lang="ja-JP" altLang="en-US" sz="1400" b="1" dirty="0">
                <a:solidFill>
                  <a:srgbClr val="000000"/>
                </a:solidFill>
              </a:rPr>
              <a:t>成　　　果</a:t>
            </a:r>
            <a:r>
              <a:rPr lang="en-US" altLang="ja-JP" sz="1400" b="1" dirty="0">
                <a:solidFill>
                  <a:srgbClr val="000000"/>
                </a:solidFill>
              </a:rPr>
              <a:t>】</a:t>
            </a:r>
          </a:p>
          <a:p>
            <a:pPr algn="just" eaLnBrk="1" hangingPunct="1">
              <a:lnSpc>
                <a:spcPct val="105000"/>
              </a:lnSpc>
              <a:spcBef>
                <a:spcPct val="50000"/>
              </a:spcBef>
              <a:buFontTx/>
              <a:buNone/>
            </a:pPr>
            <a:r>
              <a:rPr lang="ja-JP" altLang="en-US" sz="1200" dirty="0">
                <a:solidFill>
                  <a:srgbClr val="000000"/>
                </a:solidFill>
                <a:latin typeface="ＭＳ 明朝" pitchFamily="17" charset="-128"/>
                <a:ea typeface="ＭＳ 明朝" pitchFamily="17" charset="-128"/>
              </a:rPr>
              <a:t>　ラマン顕微鏡を用いて、脂肪の結晶状態の異なる食品（冷蔵期間の異なる豚肉脂肪）のラマンスペクトルを取得し、スペクトル解析により結晶化度、結晶多形の量に対応するラマン分光指標</a:t>
            </a:r>
            <a:r>
              <a:rPr lang="ja-JP" altLang="en-US" sz="1200" baseline="30000" dirty="0">
                <a:solidFill>
                  <a:srgbClr val="000000"/>
                </a:solidFill>
                <a:latin typeface="ＭＳ 明朝" pitchFamily="17" charset="-128"/>
                <a:ea typeface="ＭＳ 明朝" pitchFamily="17" charset="-128"/>
              </a:rPr>
              <a:t>（１）</a:t>
            </a:r>
            <a:r>
              <a:rPr lang="ja-JP" altLang="en-US" sz="1200" dirty="0">
                <a:solidFill>
                  <a:srgbClr val="000000"/>
                </a:solidFill>
                <a:latin typeface="ＭＳ 明朝" pitchFamily="17" charset="-128"/>
                <a:ea typeface="ＭＳ 明朝" pitchFamily="17" charset="-128"/>
              </a:rPr>
              <a:t>のイメージを作成した（図１） 。イメージから、冷蔵期間の増加による結晶化度の上昇と分布の変化、および、準安定型の</a:t>
            </a:r>
            <a:r>
              <a:rPr lang="en-US" altLang="ja-JP" sz="1200" dirty="0">
                <a:solidFill>
                  <a:srgbClr val="000000"/>
                </a:solidFill>
                <a:latin typeface="Times New Roman" pitchFamily="18" charset="0"/>
                <a:ea typeface="ＭＳ 明朝" pitchFamily="17" charset="-128"/>
                <a:cs typeface="Times New Roman" pitchFamily="18" charset="0"/>
              </a:rPr>
              <a:t>β’</a:t>
            </a:r>
            <a:r>
              <a:rPr lang="ja-JP" altLang="en-US" sz="1200" dirty="0">
                <a:solidFill>
                  <a:srgbClr val="000000"/>
                </a:solidFill>
                <a:latin typeface="ＭＳ 明朝" pitchFamily="17" charset="-128"/>
                <a:ea typeface="ＭＳ 明朝" pitchFamily="17" charset="-128"/>
              </a:rPr>
              <a:t>型結晶多形の集合体あるいはネットワーク状構造の発達が確認できた。冷蔵２ヶ月後に結晶化度が高かった領域には</a:t>
            </a:r>
            <a:r>
              <a:rPr lang="en-US" altLang="ja-JP" sz="1200" dirty="0">
                <a:solidFill>
                  <a:srgbClr val="000000"/>
                </a:solidFill>
                <a:latin typeface="Times New Roman" pitchFamily="18" charset="0"/>
                <a:ea typeface="ＭＳ 明朝" pitchFamily="17" charset="-128"/>
              </a:rPr>
              <a:t>β’</a:t>
            </a:r>
            <a:r>
              <a:rPr lang="ja-JP" altLang="en-US" sz="1200" dirty="0">
                <a:solidFill>
                  <a:srgbClr val="000000"/>
                </a:solidFill>
                <a:latin typeface="ＭＳ 明朝" pitchFamily="17" charset="-128"/>
                <a:ea typeface="ＭＳ 明朝" pitchFamily="17" charset="-128"/>
              </a:rPr>
              <a:t>型結晶はあまり存在せず、最安定型の結晶である</a:t>
            </a:r>
            <a:r>
              <a:rPr lang="en-US" altLang="ja-JP" sz="1200" dirty="0">
                <a:solidFill>
                  <a:srgbClr val="000000"/>
                </a:solidFill>
                <a:latin typeface="Times New Roman" pitchFamily="18" charset="0"/>
                <a:ea typeface="ＭＳ 明朝" pitchFamily="17" charset="-128"/>
              </a:rPr>
              <a:t>β</a:t>
            </a:r>
            <a:r>
              <a:rPr lang="ja-JP" altLang="en-US" sz="1200" dirty="0">
                <a:solidFill>
                  <a:srgbClr val="000000"/>
                </a:solidFill>
                <a:latin typeface="ＭＳ 明朝" pitchFamily="17" charset="-128"/>
                <a:ea typeface="ＭＳ 明朝" pitchFamily="17" charset="-128"/>
              </a:rPr>
              <a:t>型結晶への転移と結晶成長が進んでいたものと考えられた。</a:t>
            </a:r>
            <a:endParaRPr lang="en-US" altLang="ja-JP" sz="1200" dirty="0">
              <a:solidFill>
                <a:srgbClr val="000000"/>
              </a:solidFill>
              <a:latin typeface="ＭＳ 明朝" pitchFamily="17" charset="-128"/>
              <a:ea typeface="ＭＳ 明朝" pitchFamily="17" charset="-128"/>
            </a:endParaRPr>
          </a:p>
          <a:p>
            <a:pPr algn="just" eaLnBrk="1" hangingPunct="1">
              <a:lnSpc>
                <a:spcPct val="105000"/>
              </a:lnSpc>
              <a:spcBef>
                <a:spcPct val="50000"/>
              </a:spcBef>
              <a:buFontTx/>
              <a:buNone/>
            </a:pPr>
            <a:r>
              <a:rPr lang="ja-JP" altLang="en-US" sz="1200" dirty="0">
                <a:solidFill>
                  <a:srgbClr val="000000"/>
                </a:solidFill>
                <a:latin typeface="ＭＳ 明朝" pitchFamily="17" charset="-128"/>
                <a:ea typeface="ＭＳ 明朝" pitchFamily="17" charset="-128"/>
              </a:rPr>
              <a:t>　結晶化度やネットワーク状構造は、脂肪を基材とする食品の機械的硬さと密接な関係があり、本法により実際の食品における脂肪の結晶状態について詳細な情報を得ることが可能になったことから、結晶化の制御等、食品の品質管理・向上技術の開発に結びつくものと考えられる。</a:t>
            </a:r>
            <a:endParaRPr lang="en-US" altLang="ja-JP" sz="1200" dirty="0">
              <a:solidFill>
                <a:srgbClr val="000000"/>
              </a:solidFill>
              <a:latin typeface="ＭＳ 明朝" pitchFamily="17" charset="-128"/>
              <a:ea typeface="ＭＳ 明朝" pitchFamily="17" charset="-128"/>
            </a:endParaRPr>
          </a:p>
          <a:p>
            <a:pPr algn="just" eaLnBrk="1" hangingPunct="1">
              <a:lnSpc>
                <a:spcPct val="105000"/>
              </a:lnSpc>
              <a:spcBef>
                <a:spcPct val="0"/>
              </a:spcBef>
              <a:buFontTx/>
              <a:buNone/>
            </a:pPr>
            <a:r>
              <a:rPr lang="ja-JP" altLang="en-US" sz="1100" baseline="30000" dirty="0">
                <a:solidFill>
                  <a:srgbClr val="000000"/>
                </a:solidFill>
                <a:latin typeface="ＭＳ 明朝" pitchFamily="17" charset="-128"/>
                <a:ea typeface="ＭＳ 明朝" pitchFamily="17" charset="-128"/>
              </a:rPr>
              <a:t>（１</a:t>
            </a:r>
            <a:r>
              <a:rPr lang="ja-JP" altLang="en-US" sz="1100" baseline="30000" dirty="0">
                <a:solidFill>
                  <a:srgbClr val="000000"/>
                </a:solidFill>
                <a:latin typeface="Times New Roman" pitchFamily="18" charset="0"/>
                <a:ea typeface="ＭＳ 明朝" pitchFamily="17" charset="-128"/>
              </a:rPr>
              <a:t>）</a:t>
            </a:r>
            <a:r>
              <a:rPr lang="en-US" altLang="ja-JP" sz="1100" baseline="30000" dirty="0">
                <a:solidFill>
                  <a:srgbClr val="000000"/>
                </a:solidFill>
                <a:latin typeface="Times New Roman" pitchFamily="18" charset="0"/>
                <a:ea typeface="ＭＳ 明朝" pitchFamily="17" charset="-128"/>
              </a:rPr>
              <a:t> </a:t>
            </a:r>
            <a:r>
              <a:rPr lang="en-US" altLang="ja-JP" sz="1100" dirty="0" err="1">
                <a:solidFill>
                  <a:srgbClr val="000000"/>
                </a:solidFill>
                <a:latin typeface="Times New Roman" pitchFamily="18" charset="0"/>
                <a:ea typeface="ＭＳ 明朝" pitchFamily="17" charset="-128"/>
              </a:rPr>
              <a:t>Motoyama</a:t>
            </a:r>
            <a:r>
              <a:rPr lang="en-US" altLang="ja-JP" sz="1100" dirty="0">
                <a:solidFill>
                  <a:srgbClr val="000000"/>
                </a:solidFill>
                <a:latin typeface="Times New Roman" pitchFamily="18" charset="0"/>
                <a:ea typeface="ＭＳ 明朝" pitchFamily="17" charset="-128"/>
              </a:rPr>
              <a:t>, M </a:t>
            </a:r>
            <a:r>
              <a:rPr lang="en-US" altLang="ja-JP" sz="1100" i="1" dirty="0">
                <a:solidFill>
                  <a:srgbClr val="000000"/>
                </a:solidFill>
                <a:latin typeface="Times New Roman" pitchFamily="18" charset="0"/>
                <a:ea typeface="ＭＳ 明朝" pitchFamily="17" charset="-128"/>
              </a:rPr>
              <a:t>et.al </a:t>
            </a:r>
            <a:r>
              <a:rPr lang="en-US" altLang="ja-JP" sz="1100" dirty="0">
                <a:solidFill>
                  <a:srgbClr val="000000"/>
                </a:solidFill>
                <a:latin typeface="Times New Roman" pitchFamily="18" charset="0"/>
                <a:ea typeface="ＭＳ 明朝" pitchFamily="17" charset="-128"/>
              </a:rPr>
              <a:t>(2013). J. Agri. Food Chem. 61(1): 69-75. </a:t>
            </a:r>
            <a:endParaRPr lang="ja-JP" altLang="en-US" sz="1200" dirty="0">
              <a:solidFill>
                <a:srgbClr val="000000"/>
              </a:solidFill>
              <a:latin typeface="ＭＳ 明朝" pitchFamily="17" charset="-128"/>
              <a:ea typeface="ＭＳ 明朝" pitchFamily="17" charset="-128"/>
            </a:endParaRPr>
          </a:p>
        </p:txBody>
      </p:sp>
      <p:sp>
        <p:nvSpPr>
          <p:cNvPr id="2056" name="Rectangle 18"/>
          <p:cNvSpPr>
            <a:spLocks noChangeArrowheads="1"/>
          </p:cNvSpPr>
          <p:nvPr/>
        </p:nvSpPr>
        <p:spPr bwMode="auto">
          <a:xfrm>
            <a:off x="1125540" y="8562245"/>
            <a:ext cx="4606925" cy="263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9000" bIns="36000"/>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eaLnBrk="1" hangingPunct="1">
              <a:spcBef>
                <a:spcPct val="0"/>
              </a:spcBef>
              <a:buFontTx/>
              <a:buNone/>
            </a:pPr>
            <a:r>
              <a:rPr lang="ja-JP" altLang="en-US" sz="900" dirty="0">
                <a:solidFill>
                  <a:srgbClr val="000000"/>
                </a:solidFill>
                <a:latin typeface="Times New Roman" pitchFamily="18" charset="0"/>
                <a:ea typeface="ＭＳ 明朝" pitchFamily="17" charset="-128"/>
              </a:rPr>
              <a:t>図１　冷蔵期間を変えた豚肉脂肪における、脂肪の結晶状態のラマンイメージング</a:t>
            </a:r>
            <a:endParaRPr lang="en-US" altLang="ja-JP" sz="900" dirty="0">
              <a:solidFill>
                <a:srgbClr val="000000"/>
              </a:solidFill>
              <a:latin typeface="Times New Roman" pitchFamily="18" charset="0"/>
              <a:ea typeface="ＭＳ 明朝" pitchFamily="17" charset="-128"/>
            </a:endParaRPr>
          </a:p>
          <a:p>
            <a:pPr algn="just" eaLnBrk="1" hangingPunct="1">
              <a:spcBef>
                <a:spcPct val="0"/>
              </a:spcBef>
              <a:buFontTx/>
              <a:buNone/>
            </a:pPr>
            <a:r>
              <a:rPr lang="en-US" altLang="ja-JP" sz="900" i="1" dirty="0" err="1">
                <a:solidFill>
                  <a:srgbClr val="000000"/>
                </a:solidFill>
                <a:latin typeface="Times New Roman" pitchFamily="18" charset="0"/>
                <a:ea typeface="ＭＳ 明朝" pitchFamily="17" charset="-128"/>
              </a:rPr>
              <a:t>C</a:t>
            </a:r>
            <a:r>
              <a:rPr lang="en-US" altLang="ja-JP" sz="900" i="1" baseline="-25000" dirty="0" err="1">
                <a:solidFill>
                  <a:srgbClr val="000000"/>
                </a:solidFill>
                <a:latin typeface="Times New Roman" pitchFamily="18" charset="0"/>
                <a:ea typeface="ＭＳ 明朝" pitchFamily="17" charset="-128"/>
              </a:rPr>
              <a:t>trans</a:t>
            </a:r>
            <a:r>
              <a:rPr lang="ja-JP" altLang="en-US" sz="900" dirty="0">
                <a:solidFill>
                  <a:srgbClr val="000000"/>
                </a:solidFill>
                <a:latin typeface="Times New Roman" pitchFamily="18" charset="0"/>
                <a:ea typeface="ＭＳ 明朝" pitchFamily="17" charset="-128"/>
              </a:rPr>
              <a:t>：結晶化度を表すラマン分光指標　</a:t>
            </a:r>
            <a:r>
              <a:rPr lang="en-US" altLang="ja-JP" sz="900" i="1" dirty="0">
                <a:solidFill>
                  <a:srgbClr val="000000"/>
                </a:solidFill>
                <a:latin typeface="Times New Roman" pitchFamily="18" charset="0"/>
                <a:ea typeface="ＭＳ 明朝" pitchFamily="17" charset="-128"/>
              </a:rPr>
              <a:t>α</a:t>
            </a:r>
            <a:r>
              <a:rPr lang="en-US" altLang="ja-JP" sz="900" baseline="-25000" dirty="0">
                <a:solidFill>
                  <a:srgbClr val="000000"/>
                </a:solidFill>
                <a:latin typeface="Times New Roman" pitchFamily="18" charset="0"/>
                <a:ea typeface="ＭＳ 明朝" pitchFamily="17" charset="-128"/>
              </a:rPr>
              <a:t>β’</a:t>
            </a:r>
            <a:r>
              <a:rPr lang="ja-JP" altLang="en-US" sz="900" dirty="0">
                <a:solidFill>
                  <a:srgbClr val="000000"/>
                </a:solidFill>
                <a:latin typeface="Times New Roman" pitchFamily="18" charset="0"/>
                <a:ea typeface="ＭＳ 明朝" pitchFamily="17" charset="-128"/>
              </a:rPr>
              <a:t>：</a:t>
            </a:r>
            <a:r>
              <a:rPr lang="en-US" altLang="ja-JP" sz="900" dirty="0">
                <a:solidFill>
                  <a:srgbClr val="000000"/>
                </a:solidFill>
                <a:latin typeface="Times New Roman" pitchFamily="18" charset="0"/>
                <a:ea typeface="ＭＳ 明朝" pitchFamily="17" charset="-128"/>
              </a:rPr>
              <a:t>β’</a:t>
            </a:r>
            <a:r>
              <a:rPr lang="ja-JP" altLang="en-US" sz="900" dirty="0">
                <a:solidFill>
                  <a:srgbClr val="000000"/>
                </a:solidFill>
                <a:latin typeface="Times New Roman" pitchFamily="18" charset="0"/>
                <a:ea typeface="ＭＳ 明朝" pitchFamily="17" charset="-128"/>
              </a:rPr>
              <a:t>型結晶多形の量を表すラマン分光指標</a:t>
            </a:r>
            <a:endParaRPr lang="en-US" altLang="ja-JP" sz="1800" dirty="0">
              <a:solidFill>
                <a:srgbClr val="000000"/>
              </a:solidFill>
            </a:endParaRPr>
          </a:p>
        </p:txBody>
      </p:sp>
      <p:pic>
        <p:nvPicPr>
          <p:cNvPr id="2057" name="Picture 17" descr="C:\Documents and Settings\main user_2\デスクトップ\平成25年度トピックス.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176" y="6233749"/>
            <a:ext cx="5327650" cy="2126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8" name="Text Box 4"/>
          <p:cNvSpPr txBox="1">
            <a:spLocks noChangeArrowheads="1"/>
          </p:cNvSpPr>
          <p:nvPr/>
        </p:nvSpPr>
        <p:spPr bwMode="auto">
          <a:xfrm>
            <a:off x="476250" y="-7985"/>
            <a:ext cx="4080728" cy="20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ja-JP" altLang="en-US" sz="1200" dirty="0">
                <a:solidFill>
                  <a:srgbClr val="000000"/>
                </a:solidFill>
                <a:ea typeface="HG創英角ｺﾞｼｯｸUB" pitchFamily="49" charset="-128"/>
              </a:rPr>
              <a:t>分子・物質合成プラットフォーム </a:t>
            </a:r>
            <a:r>
              <a:rPr lang="ja-JP" altLang="en-US" sz="1200" dirty="0" smtClean="0">
                <a:solidFill>
                  <a:srgbClr val="000000"/>
                </a:solidFill>
                <a:ea typeface="HG創英角ｺﾞｼｯｸUB" pitchFamily="49" charset="-128"/>
              </a:rPr>
              <a:t>（物質</a:t>
            </a:r>
            <a:r>
              <a:rPr lang="ja-JP" altLang="en-US" sz="1200" dirty="0">
                <a:solidFill>
                  <a:srgbClr val="000000"/>
                </a:solidFill>
                <a:ea typeface="HG創英角ｺﾞｼｯｸUB" pitchFamily="49" charset="-128"/>
              </a:rPr>
              <a:t>・材料研究機構）</a:t>
            </a:r>
          </a:p>
        </p:txBody>
      </p:sp>
      <p:sp>
        <p:nvSpPr>
          <p:cNvPr id="2059" name="Rectangle 5"/>
          <p:cNvSpPr>
            <a:spLocks noChangeArrowheads="1"/>
          </p:cNvSpPr>
          <p:nvPr/>
        </p:nvSpPr>
        <p:spPr bwMode="auto">
          <a:xfrm>
            <a:off x="476251" y="252047"/>
            <a:ext cx="5876925" cy="199292"/>
          </a:xfrm>
          <a:prstGeom prst="rect">
            <a:avLst/>
          </a:prstGeom>
          <a:gradFill rotWithShape="1">
            <a:gsLst>
              <a:gs pos="0">
                <a:srgbClr val="FFFF00"/>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200" i="1" dirty="0">
                <a:solidFill>
                  <a:srgbClr val="808080"/>
                </a:solidFill>
                <a:latin typeface="Lucida Sans Unicode" pitchFamily="34" charset="0"/>
              </a:rPr>
              <a:t>Molecular and  Materials Synthesis/National Institute for Materials Science</a:t>
            </a:r>
          </a:p>
        </p:txBody>
      </p:sp>
      <p:sp>
        <p:nvSpPr>
          <p:cNvPr id="12" name="Text Box 4"/>
          <p:cNvSpPr txBox="1">
            <a:spLocks noChangeArrowheads="1"/>
          </p:cNvSpPr>
          <p:nvPr/>
        </p:nvSpPr>
        <p:spPr bwMode="auto">
          <a:xfrm>
            <a:off x="6051551" y="5203"/>
            <a:ext cx="805793" cy="20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en-US" altLang="ja-JP" sz="1200" dirty="0">
                <a:solidFill>
                  <a:srgbClr val="000000"/>
                </a:solidFill>
                <a:ea typeface="HG創英角ｺﾞｼｯｸUB" pitchFamily="49" charset="-128"/>
              </a:rPr>
              <a:t>【</a:t>
            </a:r>
            <a:r>
              <a:rPr lang="ja-JP" altLang="en-US" sz="1200" dirty="0">
                <a:solidFill>
                  <a:srgbClr val="000000"/>
                </a:solidFill>
                <a:ea typeface="HG創英角ｺﾞｼｯｸUB" pitchFamily="49" charset="-128"/>
              </a:rPr>
              <a:t>別紙１</a:t>
            </a:r>
            <a:r>
              <a:rPr lang="en-US" altLang="ja-JP" sz="1200" dirty="0">
                <a:solidFill>
                  <a:srgbClr val="000000"/>
                </a:solidFill>
                <a:ea typeface="HG創英角ｺﾞｼｯｸUB" pitchFamily="49" charset="-128"/>
              </a:rPr>
              <a:t>】</a:t>
            </a:r>
            <a:endParaRPr lang="ja-JP" altLang="en-US" sz="1200" dirty="0">
              <a:solidFill>
                <a:srgbClr val="000000"/>
              </a:solidFill>
              <a:ea typeface="HG創英角ｺﾞｼｯｸUB" pitchFamily="49" charset="-128"/>
            </a:endParaRPr>
          </a:p>
        </p:txBody>
      </p:sp>
      <p:sp>
        <p:nvSpPr>
          <p:cNvPr id="13" name="Text Box 7"/>
          <p:cNvSpPr txBox="1">
            <a:spLocks noChangeArrowheads="1"/>
          </p:cNvSpPr>
          <p:nvPr/>
        </p:nvSpPr>
        <p:spPr bwMode="auto">
          <a:xfrm>
            <a:off x="474663" y="791375"/>
            <a:ext cx="4755592"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ja-JP" altLang="en-US" sz="1600" dirty="0" smtClean="0">
                <a:ea typeface="HG創英角ｺﾞｼｯｸUB" pitchFamily="49" charset="-128"/>
              </a:rPr>
              <a:t>分子</a:t>
            </a:r>
            <a:r>
              <a:rPr lang="ja-JP" altLang="en-US" sz="1600" dirty="0">
                <a:ea typeface="HG創英角ｺﾞｼｯｸUB" pitchFamily="49" charset="-128"/>
              </a:rPr>
              <a:t>・物質合成プラットフォームにおける利用成果</a:t>
            </a:r>
          </a:p>
        </p:txBody>
      </p:sp>
    </p:spTree>
    <p:extLst>
      <p:ext uri="{BB962C8B-B14F-4D97-AF65-F5344CB8AC3E}">
        <p14:creationId xmlns:p14="http://schemas.microsoft.com/office/powerpoint/2010/main" val="935478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115</Words>
  <Application>Microsoft Office PowerPoint</Application>
  <PresentationFormat>画面に合わせる (4:3)</PresentationFormat>
  <Paragraphs>18</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mika inoue</dc:creator>
  <cp:lastModifiedBy>mika inoue</cp:lastModifiedBy>
  <cp:revision>1</cp:revision>
  <dcterms:created xsi:type="dcterms:W3CDTF">2014-06-02T02:08:15Z</dcterms:created>
  <dcterms:modified xsi:type="dcterms:W3CDTF">2014-06-02T02:10:13Z</dcterms:modified>
</cp:coreProperties>
</file>