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047396-98D2-44A3-BE5E-B074C3D640C4}"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AC76B-0A29-44BA-A411-52B073BC77DE}" type="slidenum">
              <a:rPr kumimoji="1" lang="ja-JP" altLang="en-US" smtClean="0"/>
              <a:t>‹#›</a:t>
            </a:fld>
            <a:endParaRPr kumimoji="1" lang="ja-JP" altLang="en-US"/>
          </a:p>
        </p:txBody>
      </p:sp>
    </p:spTree>
    <p:extLst>
      <p:ext uri="{BB962C8B-B14F-4D97-AF65-F5344CB8AC3E}">
        <p14:creationId xmlns:p14="http://schemas.microsoft.com/office/powerpoint/2010/main" val="22932921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8225" indent="-287779" eaLnBrk="0" hangingPunct="0">
              <a:spcBef>
                <a:spcPct val="30000"/>
              </a:spcBef>
              <a:defRPr kumimoji="1" sz="1200">
                <a:solidFill>
                  <a:schemeClr val="tx1"/>
                </a:solidFill>
                <a:latin typeface="Calibri" pitchFamily="34" charset="0"/>
                <a:ea typeface="ＭＳ Ｐゴシック" pitchFamily="50" charset="-128"/>
              </a:defRPr>
            </a:lvl2pPr>
            <a:lvl3pPr marL="1151115" indent="-230223" eaLnBrk="0" hangingPunct="0">
              <a:spcBef>
                <a:spcPct val="30000"/>
              </a:spcBef>
              <a:defRPr kumimoji="1" sz="1200">
                <a:solidFill>
                  <a:schemeClr val="tx1"/>
                </a:solidFill>
                <a:latin typeface="Calibri" pitchFamily="34" charset="0"/>
                <a:ea typeface="ＭＳ Ｐゴシック" pitchFamily="50" charset="-128"/>
              </a:defRPr>
            </a:lvl3pPr>
            <a:lvl4pPr marL="1611561" indent="-230223" eaLnBrk="0" hangingPunct="0">
              <a:spcBef>
                <a:spcPct val="30000"/>
              </a:spcBef>
              <a:defRPr kumimoji="1" sz="1200">
                <a:solidFill>
                  <a:schemeClr val="tx1"/>
                </a:solidFill>
                <a:latin typeface="Calibri" pitchFamily="34" charset="0"/>
                <a:ea typeface="ＭＳ Ｐゴシック" pitchFamily="50" charset="-128"/>
              </a:defRPr>
            </a:lvl4pPr>
            <a:lvl5pPr marL="2072008" indent="-230223" eaLnBrk="0" hangingPunct="0">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4EF337A0-7A22-4B51-A52C-397362CFE4FE}" type="slidenum">
              <a:rPr lang="en-US" altLang="ja-JP" smtClean="0">
                <a:solidFill>
                  <a:prstClr val="black"/>
                </a:solidFill>
                <a:latin typeface="Arial" pitchFamily="34" charset="0"/>
              </a:rPr>
              <a:pPr eaLnBrk="1" hangingPunct="1">
                <a:spcBef>
                  <a:spcPct val="0"/>
                </a:spcBef>
              </a:pPr>
              <a:t>1</a:t>
            </a:fld>
            <a:endParaRPr lang="en-US" altLang="ja-JP" smtClean="0">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2157425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41185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246318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59291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70922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558427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177312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410389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245454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343878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16955F-F0D9-4999-82DA-C8B2A15499EC}"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3456080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616955F-F0D9-4999-82DA-C8B2A15499EC}"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3F93D60-C53F-4871-B6D2-B570278EB313}" type="slidenum">
              <a:rPr kumimoji="1" lang="ja-JP" altLang="en-US" smtClean="0"/>
              <a:t>‹#›</a:t>
            </a:fld>
            <a:endParaRPr kumimoji="1" lang="ja-JP" altLang="en-US"/>
          </a:p>
        </p:txBody>
      </p:sp>
    </p:spTree>
    <p:extLst>
      <p:ext uri="{BB962C8B-B14F-4D97-AF65-F5344CB8AC3E}">
        <p14:creationId xmlns:p14="http://schemas.microsoft.com/office/powerpoint/2010/main" val="1599585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solidFill>
                  <a:srgbClr val="000000"/>
                </a:solidFill>
                <a:latin typeface="HG創英角ｺﾞｼｯｸUB" pitchFamily="49" charset="-128"/>
                <a:ea typeface="HG創英角ｺﾞｼｯｸUB" pitchFamily="49" charset="-128"/>
              </a:rPr>
              <a:t>平成</a:t>
            </a:r>
            <a:r>
              <a:rPr lang="en-US" altLang="ja-JP" sz="1600">
                <a:solidFill>
                  <a:srgbClr val="000000"/>
                </a:solidFill>
                <a:latin typeface="HG創英角ｺﾞｼｯｸUB" pitchFamily="49" charset="-128"/>
                <a:ea typeface="HG創英角ｺﾞｼｯｸUB" pitchFamily="49" charset="-128"/>
              </a:rPr>
              <a:t>25</a:t>
            </a:r>
            <a:r>
              <a:rPr lang="ja-JP" altLang="en-US" sz="1600">
                <a:solidFill>
                  <a:srgbClr val="000000"/>
                </a:solidFill>
                <a:latin typeface="HG創英角ｺﾞｼｯｸUB" pitchFamily="49" charset="-128"/>
                <a:ea typeface="HG創英角ｺﾞｼｯｸUB" pitchFamily="49" charset="-128"/>
              </a:rPr>
              <a:t>年度トピックス</a:t>
            </a:r>
          </a:p>
        </p:txBody>
      </p:sp>
      <p:sp>
        <p:nvSpPr>
          <p:cNvPr id="2052" name="Text Box 8"/>
          <p:cNvSpPr txBox="1">
            <a:spLocks noChangeArrowheads="1"/>
          </p:cNvSpPr>
          <p:nvPr/>
        </p:nvSpPr>
        <p:spPr bwMode="auto">
          <a:xfrm>
            <a:off x="714377" y="915865"/>
            <a:ext cx="5929313"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r" eaLnBrk="1" hangingPunct="1">
              <a:lnSpc>
                <a:spcPts val="1500"/>
              </a:lnSpc>
              <a:spcBef>
                <a:spcPct val="50000"/>
              </a:spcBef>
              <a:buNone/>
            </a:pPr>
            <a:r>
              <a:rPr lang="ja-JP" altLang="en-US" sz="1800" dirty="0">
                <a:solidFill>
                  <a:srgbClr val="000000"/>
                </a:solidFill>
                <a:latin typeface="MS-Mincho" charset="-128"/>
                <a:ea typeface="HG創英角ｺﾞｼｯｸUB" pitchFamily="49" charset="-128"/>
              </a:rPr>
              <a:t>骨芽細胞膜タンパク質の分子機構：相互作用と生理機能</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S-13-NM-0025</a:t>
            </a:r>
            <a:r>
              <a:rPr lang="ja-JP" altLang="en-US" sz="1400" dirty="0" smtClean="0">
                <a:solidFill>
                  <a:srgbClr val="000000"/>
                </a:solidFill>
                <a:latin typeface="MS-Mincho" charset="-128"/>
                <a:ea typeface="HG創英角ｺﾞｼｯｸUB" pitchFamily="49" charset="-128"/>
              </a:rPr>
              <a:t>）</a:t>
            </a:r>
            <a:endParaRPr lang="ja-JP" altLang="en-US" sz="1800" dirty="0">
              <a:solidFill>
                <a:srgbClr val="000000"/>
              </a:solidFill>
              <a:latin typeface="MS-Mincho" charset="-128"/>
              <a:ea typeface="HG創英角ｺﾞｼｯｸUB" pitchFamily="49" charset="-128"/>
            </a:endParaRPr>
          </a:p>
        </p:txBody>
      </p:sp>
      <p:sp>
        <p:nvSpPr>
          <p:cNvPr id="2053" name="Text Box 9"/>
          <p:cNvSpPr txBox="1">
            <a:spLocks noChangeArrowheads="1"/>
          </p:cNvSpPr>
          <p:nvPr/>
        </p:nvSpPr>
        <p:spPr bwMode="auto">
          <a:xfrm>
            <a:off x="3789365" y="1381857"/>
            <a:ext cx="2879725"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dirty="0">
                <a:solidFill>
                  <a:srgbClr val="000000"/>
                </a:solidFill>
                <a:latin typeface="ＭＳ 明朝" pitchFamily="17" charset="-128"/>
                <a:ea typeface="ＭＳ 明朝" pitchFamily="17" charset="-128"/>
              </a:rPr>
              <a:t>a</a:t>
            </a:r>
            <a:r>
              <a:rPr lang="ja-JP" altLang="en-US" sz="1400" dirty="0">
                <a:solidFill>
                  <a:srgbClr val="000000"/>
                </a:solidFill>
                <a:latin typeface="ＭＳ 明朝" pitchFamily="17" charset="-128"/>
                <a:ea typeface="ＭＳ 明朝" pitchFamily="17" charset="-128"/>
              </a:rPr>
              <a:t>名古屋大学</a:t>
            </a:r>
            <a:r>
              <a:rPr lang="en-US" altLang="ja-JP" sz="1400" dirty="0">
                <a:solidFill>
                  <a:srgbClr val="000000"/>
                </a:solidFill>
                <a:latin typeface="ＭＳ 明朝" pitchFamily="17" charset="-128"/>
                <a:ea typeface="ＭＳ 明朝" pitchFamily="17" charset="-128"/>
              </a:rPr>
              <a:t>,</a:t>
            </a:r>
            <a:r>
              <a:rPr lang="en-US" altLang="ja-JP" sz="1400" baseline="30000" dirty="0">
                <a:solidFill>
                  <a:srgbClr val="000000"/>
                </a:solidFill>
                <a:latin typeface="ＭＳ 明朝" pitchFamily="17" charset="-128"/>
                <a:ea typeface="ＭＳ 明朝" pitchFamily="17" charset="-128"/>
              </a:rPr>
              <a:t> b</a:t>
            </a:r>
            <a:r>
              <a:rPr lang="ja-JP" altLang="en-US" sz="1400" dirty="0">
                <a:solidFill>
                  <a:srgbClr val="000000"/>
                </a:solidFill>
                <a:latin typeface="ＭＳ 明朝" pitchFamily="17" charset="-128"/>
                <a:ea typeface="ＭＳ 明朝" pitchFamily="17" charset="-128"/>
              </a:rPr>
              <a:t>北海道大学</a:t>
            </a:r>
          </a:p>
          <a:p>
            <a:pPr eaLnBrk="1" hangingPunct="1">
              <a:spcBef>
                <a:spcPct val="50000"/>
              </a:spcBef>
              <a:buFontTx/>
              <a:buNone/>
            </a:pPr>
            <a:r>
              <a:rPr lang="ja-JP" altLang="en-US" sz="1400" u="sng" dirty="0">
                <a:solidFill>
                  <a:srgbClr val="000000"/>
                </a:solidFill>
                <a:latin typeface="ＭＳ 明朝" pitchFamily="17" charset="-128"/>
                <a:ea typeface="ＭＳ 明朝" pitchFamily="17" charset="-128"/>
              </a:rPr>
              <a:t>塚本卓</a:t>
            </a:r>
            <a:r>
              <a:rPr lang="en-US" altLang="ja-JP" sz="1400" baseline="30000" dirty="0" err="1">
                <a:solidFill>
                  <a:srgbClr val="000000"/>
                </a:solidFill>
                <a:latin typeface="ＭＳ 明朝" pitchFamily="17" charset="-128"/>
                <a:ea typeface="ＭＳ 明朝" pitchFamily="17" charset="-128"/>
              </a:rPr>
              <a:t>a,b</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相沢智康</a:t>
            </a:r>
            <a:r>
              <a:rPr lang="en-US" altLang="ja-JP" sz="1400" baseline="30000" dirty="0">
                <a:solidFill>
                  <a:srgbClr val="000000"/>
                </a:solidFill>
                <a:latin typeface="ＭＳ 明朝" pitchFamily="17" charset="-128"/>
                <a:ea typeface="ＭＳ 明朝" pitchFamily="17" charset="-128"/>
              </a:rPr>
              <a:t>b</a:t>
            </a:r>
            <a:r>
              <a:rPr lang="en-US" altLang="zh-TW" sz="1400" dirty="0">
                <a:solidFill>
                  <a:srgbClr val="000000"/>
                </a:solidFill>
                <a:latin typeface="ＭＳ 明朝" pitchFamily="17" charset="-128"/>
                <a:ea typeface="ＭＳ 明朝" pitchFamily="17" charset="-128"/>
              </a:rPr>
              <a:t>,</a:t>
            </a:r>
            <a:r>
              <a:rPr lang="ja-JP" altLang="en-US" sz="1400" u="sng" dirty="0">
                <a:solidFill>
                  <a:srgbClr val="000000"/>
                </a:solidFill>
                <a:latin typeface="ＭＳ 明朝" pitchFamily="17" charset="-128"/>
                <a:ea typeface="ＭＳ 明朝" pitchFamily="17" charset="-128"/>
              </a:rPr>
              <a:t>出村誠</a:t>
            </a:r>
            <a:r>
              <a:rPr lang="en-US" altLang="ja-JP" sz="1400" u="sng" baseline="30000" dirty="0">
                <a:solidFill>
                  <a:srgbClr val="000000"/>
                </a:solidFill>
                <a:latin typeface="ＭＳ 明朝" pitchFamily="17" charset="-128"/>
                <a:ea typeface="ＭＳ 明朝" pitchFamily="17" charset="-128"/>
              </a:rPr>
              <a:t>b</a:t>
            </a:r>
            <a:endParaRPr lang="en-US" altLang="ja-JP" sz="1400" baseline="30000" dirty="0">
              <a:solidFill>
                <a:srgbClr val="000000"/>
              </a:solidFill>
              <a:latin typeface="ＭＳ 明朝" pitchFamily="17" charset="-128"/>
              <a:ea typeface="ＭＳ 明朝" pitchFamily="17" charset="-128"/>
            </a:endParaRPr>
          </a:p>
        </p:txBody>
      </p:sp>
      <p:sp>
        <p:nvSpPr>
          <p:cNvPr id="2054" name="Text Box 10"/>
          <p:cNvSpPr txBox="1">
            <a:spLocks noChangeArrowheads="1"/>
          </p:cNvSpPr>
          <p:nvPr/>
        </p:nvSpPr>
        <p:spPr bwMode="auto">
          <a:xfrm>
            <a:off x="476250" y="1946033"/>
            <a:ext cx="6192838"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dirty="0">
                <a:solidFill>
                  <a:srgbClr val="000000"/>
                </a:solidFill>
              </a:rPr>
              <a:t>【</a:t>
            </a:r>
            <a:r>
              <a:rPr lang="ja-JP" altLang="en-US" sz="1400" b="1" dirty="0">
                <a:solidFill>
                  <a:srgbClr val="000000"/>
                </a:solidFill>
              </a:rPr>
              <a:t>研究目的</a:t>
            </a:r>
            <a:r>
              <a:rPr lang="en-US" altLang="ja-JP" sz="1400" b="1" dirty="0">
                <a:solidFill>
                  <a:srgbClr val="000000"/>
                </a:solidFill>
              </a:rPr>
              <a:t>】</a:t>
            </a:r>
          </a:p>
          <a:p>
            <a:pPr algn="just" eaLnBrk="1" hangingPunct="1">
              <a:lnSpc>
                <a:spcPct val="110000"/>
              </a:lnSpc>
              <a:spcBef>
                <a:spcPct val="50000"/>
              </a:spcBef>
              <a:buFontTx/>
              <a:buNone/>
            </a:pPr>
            <a:r>
              <a:rPr lang="ja-JP" altLang="en-US" sz="1200" dirty="0">
                <a:solidFill>
                  <a:srgbClr val="000000"/>
                </a:solidFill>
              </a:rPr>
              <a:t>　私たちは，これまでの研究で，骨芽細胞分化の初期過程において発現量が著しく増加する二回膜貫通型膜タンパク質・</a:t>
            </a:r>
            <a:r>
              <a:rPr lang="en-US" altLang="ja-JP" sz="1200" dirty="0">
                <a:solidFill>
                  <a:srgbClr val="000000"/>
                </a:solidFill>
              </a:rPr>
              <a:t>IFITM5</a:t>
            </a:r>
            <a:r>
              <a:rPr lang="ja-JP" altLang="en-US" sz="1200" dirty="0">
                <a:solidFill>
                  <a:srgbClr val="000000"/>
                </a:solidFill>
              </a:rPr>
              <a:t>（</a:t>
            </a:r>
            <a:r>
              <a:rPr lang="en-US" altLang="ja-JP" sz="1200" dirty="0">
                <a:solidFill>
                  <a:srgbClr val="000000"/>
                </a:solidFill>
              </a:rPr>
              <a:t>Interferon-induced transmembrane protein 5</a:t>
            </a:r>
            <a:r>
              <a:rPr lang="ja-JP" altLang="en-US" sz="1200" dirty="0">
                <a:solidFill>
                  <a:srgbClr val="000000"/>
                </a:solidFill>
              </a:rPr>
              <a:t>）について，骨形成および免疫応答への関連性を明らかにした</a:t>
            </a:r>
            <a:r>
              <a:rPr lang="en-US" altLang="ja-JP" sz="1200" baseline="30000" dirty="0">
                <a:solidFill>
                  <a:srgbClr val="000000"/>
                </a:solidFill>
              </a:rPr>
              <a:t>1-3</a:t>
            </a:r>
            <a:r>
              <a:rPr lang="ja-JP" altLang="en-US" sz="1200" dirty="0" err="1">
                <a:solidFill>
                  <a:srgbClr val="000000"/>
                </a:solidFill>
              </a:rPr>
              <a:t>。</a:t>
            </a:r>
            <a:r>
              <a:rPr lang="ja-JP" altLang="en-US" sz="1200" dirty="0">
                <a:solidFill>
                  <a:srgbClr val="000000"/>
                </a:solidFill>
              </a:rPr>
              <a:t>同時に，</a:t>
            </a:r>
            <a:r>
              <a:rPr lang="en-US" altLang="ja-JP" sz="1200" dirty="0">
                <a:solidFill>
                  <a:srgbClr val="000000"/>
                </a:solidFill>
              </a:rPr>
              <a:t>IFITM5</a:t>
            </a:r>
            <a:r>
              <a:rPr lang="ja-JP" altLang="en-US" sz="1200" dirty="0">
                <a:solidFill>
                  <a:srgbClr val="000000"/>
                </a:solidFill>
              </a:rPr>
              <a:t>の相互作用タンパク質として，</a:t>
            </a:r>
            <a:r>
              <a:rPr lang="en-US" altLang="ja-JP" sz="1200" dirty="0">
                <a:solidFill>
                  <a:srgbClr val="000000"/>
                </a:solidFill>
              </a:rPr>
              <a:t>FKBP11</a:t>
            </a:r>
            <a:r>
              <a:rPr lang="ja-JP" altLang="en-US" sz="1200" dirty="0">
                <a:solidFill>
                  <a:srgbClr val="000000"/>
                </a:solidFill>
              </a:rPr>
              <a:t>（</a:t>
            </a:r>
            <a:r>
              <a:rPr lang="en-US" altLang="ja-JP" sz="1200" dirty="0">
                <a:solidFill>
                  <a:srgbClr val="000000"/>
                </a:solidFill>
              </a:rPr>
              <a:t>FK506 binding protein 11</a:t>
            </a:r>
            <a:r>
              <a:rPr lang="ja-JP" altLang="en-US" sz="1200" dirty="0">
                <a:solidFill>
                  <a:srgbClr val="000000"/>
                </a:solidFill>
              </a:rPr>
              <a:t>）を同定した</a:t>
            </a:r>
            <a:r>
              <a:rPr lang="en-US" altLang="ja-JP" sz="1200" baseline="30000" dirty="0">
                <a:solidFill>
                  <a:srgbClr val="000000"/>
                </a:solidFill>
              </a:rPr>
              <a:t>2,3</a:t>
            </a:r>
            <a:r>
              <a:rPr lang="ja-JP" altLang="en-US" sz="1200" dirty="0" err="1">
                <a:solidFill>
                  <a:srgbClr val="000000"/>
                </a:solidFill>
              </a:rPr>
              <a:t>。</a:t>
            </a:r>
            <a:r>
              <a:rPr lang="ja-JP" altLang="en-US" sz="1200" dirty="0">
                <a:solidFill>
                  <a:srgbClr val="000000"/>
                </a:solidFill>
              </a:rPr>
              <a:t>本研究では，両者の相互作用の分子機構を明らかにすることを目的とし，生理機能への役割について考察した</a:t>
            </a:r>
            <a:r>
              <a:rPr lang="en-US" altLang="ja-JP" sz="1200" baseline="30000" dirty="0">
                <a:solidFill>
                  <a:srgbClr val="000000"/>
                </a:solidFill>
              </a:rPr>
              <a:t>4</a:t>
            </a:r>
            <a:r>
              <a:rPr lang="ja-JP" altLang="en-US" sz="1200" dirty="0" err="1">
                <a:solidFill>
                  <a:srgbClr val="000000"/>
                </a:solidFill>
              </a:rPr>
              <a:t>。</a:t>
            </a:r>
            <a:endParaRPr lang="en-US" altLang="ja-JP" sz="1200" dirty="0">
              <a:solidFill>
                <a:srgbClr val="000000"/>
              </a:solidFill>
            </a:endParaRPr>
          </a:p>
          <a:p>
            <a:pPr algn="just" eaLnBrk="1" hangingPunct="1">
              <a:lnSpc>
                <a:spcPct val="60000"/>
              </a:lnSpc>
              <a:spcBef>
                <a:spcPct val="50000"/>
              </a:spcBef>
              <a:buFontTx/>
              <a:buNone/>
            </a:pPr>
            <a:r>
              <a:rPr lang="ja-JP" altLang="en-US" sz="1000" dirty="0">
                <a:solidFill>
                  <a:srgbClr val="000000"/>
                </a:solidFill>
                <a:latin typeface="ＭＳ Ｐゴシック" pitchFamily="50" charset="-128"/>
                <a:ea typeface="ＭＳ 明朝" pitchFamily="17" charset="-128"/>
              </a:rPr>
              <a:t>（</a:t>
            </a:r>
            <a:r>
              <a:rPr lang="en-US" altLang="ja-JP" sz="1000" baseline="30000" dirty="0">
                <a:solidFill>
                  <a:srgbClr val="000000"/>
                </a:solidFill>
                <a:latin typeface="ＭＳ Ｐゴシック" pitchFamily="50" charset="-128"/>
                <a:ea typeface="ＭＳ 明朝" pitchFamily="17" charset="-128"/>
              </a:rPr>
              <a:t>1</a:t>
            </a:r>
            <a:r>
              <a:rPr lang="en-US" altLang="ja-JP" sz="1000" dirty="0">
                <a:solidFill>
                  <a:srgbClr val="000000"/>
                </a:solidFill>
                <a:latin typeface="ＭＳ Ｐゴシック" pitchFamily="50" charset="-128"/>
                <a:ea typeface="ＭＳ 明朝" pitchFamily="17" charset="-128"/>
              </a:rPr>
              <a:t> </a:t>
            </a:r>
            <a:r>
              <a:rPr lang="en-US" altLang="ja-JP" sz="1000" dirty="0" err="1">
                <a:solidFill>
                  <a:srgbClr val="000000"/>
                </a:solidFill>
                <a:latin typeface="ＭＳ Ｐゴシック" pitchFamily="50" charset="-128"/>
                <a:ea typeface="ＭＳ 明朝" pitchFamily="17" charset="-128"/>
              </a:rPr>
              <a:t>Hanagata</a:t>
            </a:r>
            <a:r>
              <a:rPr lang="en-US" altLang="ja-JP" sz="1000" dirty="0">
                <a:solidFill>
                  <a:srgbClr val="000000"/>
                </a:solidFill>
                <a:latin typeface="ＭＳ Ｐゴシック" pitchFamily="50" charset="-128"/>
                <a:ea typeface="ＭＳ 明朝" pitchFamily="17" charset="-128"/>
              </a:rPr>
              <a:t> et al., 2007; </a:t>
            </a:r>
            <a:r>
              <a:rPr lang="en-US" altLang="ja-JP" sz="1000" baseline="30000" dirty="0">
                <a:solidFill>
                  <a:srgbClr val="000000"/>
                </a:solidFill>
                <a:latin typeface="ＭＳ Ｐゴシック" pitchFamily="50" charset="-128"/>
                <a:ea typeface="ＭＳ 明朝" pitchFamily="17" charset="-128"/>
              </a:rPr>
              <a:t>2</a:t>
            </a:r>
            <a:r>
              <a:rPr lang="en-US" altLang="ja-JP" sz="1000" dirty="0">
                <a:solidFill>
                  <a:srgbClr val="000000"/>
                </a:solidFill>
                <a:latin typeface="ＭＳ Ｐゴシック" pitchFamily="50" charset="-128"/>
                <a:ea typeface="ＭＳ 明朝" pitchFamily="17" charset="-128"/>
              </a:rPr>
              <a:t> </a:t>
            </a:r>
            <a:r>
              <a:rPr lang="en-US" altLang="ja-JP" sz="1000" dirty="0" err="1">
                <a:solidFill>
                  <a:srgbClr val="000000"/>
                </a:solidFill>
                <a:latin typeface="ＭＳ Ｐゴシック" pitchFamily="50" charset="-128"/>
                <a:ea typeface="ＭＳ 明朝" pitchFamily="17" charset="-128"/>
              </a:rPr>
              <a:t>Hanagata</a:t>
            </a:r>
            <a:r>
              <a:rPr lang="en-US" altLang="ja-JP" sz="1000" dirty="0">
                <a:solidFill>
                  <a:srgbClr val="000000"/>
                </a:solidFill>
                <a:latin typeface="ＭＳ Ｐゴシック" pitchFamily="50" charset="-128"/>
                <a:ea typeface="ＭＳ 明朝" pitchFamily="17" charset="-128"/>
              </a:rPr>
              <a:t> et al., 2011a; </a:t>
            </a:r>
            <a:r>
              <a:rPr lang="en-US" altLang="ja-JP" sz="1000" baseline="30000" dirty="0">
                <a:solidFill>
                  <a:srgbClr val="000000"/>
                </a:solidFill>
                <a:latin typeface="ＭＳ Ｐゴシック" pitchFamily="50" charset="-128"/>
                <a:ea typeface="ＭＳ 明朝" pitchFamily="17" charset="-128"/>
              </a:rPr>
              <a:t>3</a:t>
            </a:r>
            <a:r>
              <a:rPr lang="en-US" altLang="ja-JP" sz="1000" dirty="0">
                <a:solidFill>
                  <a:srgbClr val="000000"/>
                </a:solidFill>
                <a:latin typeface="ＭＳ Ｐゴシック" pitchFamily="50" charset="-128"/>
                <a:ea typeface="ＭＳ 明朝" pitchFamily="17" charset="-128"/>
              </a:rPr>
              <a:t> </a:t>
            </a:r>
            <a:r>
              <a:rPr lang="en-US" altLang="ja-JP" sz="1000" dirty="0" err="1">
                <a:solidFill>
                  <a:srgbClr val="000000"/>
                </a:solidFill>
                <a:latin typeface="ＭＳ Ｐゴシック" pitchFamily="50" charset="-128"/>
                <a:ea typeface="ＭＳ 明朝" pitchFamily="17" charset="-128"/>
              </a:rPr>
              <a:t>Hanagata</a:t>
            </a:r>
            <a:r>
              <a:rPr lang="en-US" altLang="ja-JP" sz="1000" dirty="0">
                <a:solidFill>
                  <a:srgbClr val="000000"/>
                </a:solidFill>
                <a:latin typeface="ＭＳ Ｐゴシック" pitchFamily="50" charset="-128"/>
                <a:ea typeface="ＭＳ 明朝" pitchFamily="17" charset="-128"/>
              </a:rPr>
              <a:t> et al., 2011b; </a:t>
            </a:r>
            <a:r>
              <a:rPr lang="en-US" altLang="ja-JP" sz="1000" baseline="30000" dirty="0">
                <a:solidFill>
                  <a:srgbClr val="000000"/>
                </a:solidFill>
                <a:latin typeface="ＭＳ Ｐゴシック" pitchFamily="50" charset="-128"/>
                <a:ea typeface="ＭＳ 明朝" pitchFamily="17" charset="-128"/>
              </a:rPr>
              <a:t>4</a:t>
            </a:r>
            <a:r>
              <a:rPr lang="en-US" altLang="ja-JP" sz="1000" dirty="0">
                <a:solidFill>
                  <a:srgbClr val="000000"/>
                </a:solidFill>
                <a:latin typeface="ＭＳ Ｐゴシック" pitchFamily="50" charset="-128"/>
                <a:ea typeface="ＭＳ 明朝" pitchFamily="17" charset="-128"/>
              </a:rPr>
              <a:t> Tsukamoto et al., 2013</a:t>
            </a:r>
            <a:r>
              <a:rPr lang="ja-JP" altLang="en-US" sz="1000" dirty="0">
                <a:solidFill>
                  <a:srgbClr val="000000"/>
                </a:solidFill>
                <a:latin typeface="ＭＳ Ｐゴシック" pitchFamily="50" charset="-128"/>
                <a:ea typeface="ＭＳ 明朝" pitchFamily="17" charset="-128"/>
              </a:rPr>
              <a:t>）</a:t>
            </a:r>
          </a:p>
        </p:txBody>
      </p:sp>
      <p:sp>
        <p:nvSpPr>
          <p:cNvPr id="2055" name="Text Box 11"/>
          <p:cNvSpPr txBox="1">
            <a:spLocks noChangeArrowheads="1"/>
          </p:cNvSpPr>
          <p:nvPr/>
        </p:nvSpPr>
        <p:spPr bwMode="auto">
          <a:xfrm>
            <a:off x="476250" y="3392369"/>
            <a:ext cx="6192838" cy="26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a:solidFill>
                  <a:srgbClr val="000000"/>
                </a:solidFill>
              </a:rPr>
              <a:t>【</a:t>
            </a:r>
            <a:r>
              <a:rPr lang="ja-JP" altLang="en-US" sz="1400" b="1">
                <a:solidFill>
                  <a:srgbClr val="000000"/>
                </a:solidFill>
              </a:rPr>
              <a:t>成　　　果</a:t>
            </a:r>
            <a:r>
              <a:rPr lang="en-US" altLang="ja-JP" sz="1400" b="1">
                <a:solidFill>
                  <a:srgbClr val="000000"/>
                </a:solidFill>
              </a:rPr>
              <a:t>】</a:t>
            </a:r>
          </a:p>
          <a:p>
            <a:pPr algn="just" eaLnBrk="1" hangingPunct="1">
              <a:lnSpc>
                <a:spcPct val="105000"/>
              </a:lnSpc>
              <a:spcBef>
                <a:spcPct val="50000"/>
              </a:spcBef>
              <a:buFontTx/>
              <a:buNone/>
            </a:pPr>
            <a:r>
              <a:rPr lang="ja-JP" altLang="en-US" sz="1200">
                <a:solidFill>
                  <a:srgbClr val="000000"/>
                </a:solidFill>
                <a:latin typeface="ＭＳ 明朝" pitchFamily="17" charset="-128"/>
                <a:ea typeface="ＭＳ 明朝" pitchFamily="17" charset="-128"/>
              </a:rPr>
              <a:t>　</a:t>
            </a:r>
            <a:r>
              <a:rPr lang="ja-JP" altLang="en-US" sz="1200">
                <a:solidFill>
                  <a:srgbClr val="000000"/>
                </a:solidFill>
                <a:latin typeface="ＭＳ Ｐゴシック" pitchFamily="50" charset="-128"/>
                <a:ea typeface="ＭＳ 明朝" pitchFamily="17" charset="-128"/>
              </a:rPr>
              <a:t>はじめに，</a:t>
            </a:r>
            <a:r>
              <a:rPr lang="en-US" altLang="ja-JP" sz="1200">
                <a:solidFill>
                  <a:srgbClr val="000000"/>
                </a:solidFill>
                <a:latin typeface="ＭＳ Ｐゴシック" pitchFamily="50" charset="-128"/>
                <a:ea typeface="ＭＳ 明朝" pitchFamily="17" charset="-128"/>
              </a:rPr>
              <a:t>IFITM5</a:t>
            </a:r>
            <a:r>
              <a:rPr lang="ja-JP" altLang="en-US" sz="1200">
                <a:solidFill>
                  <a:srgbClr val="000000"/>
                </a:solidFill>
                <a:latin typeface="ＭＳ Ｐゴシック" pitchFamily="50" charset="-128"/>
                <a:ea typeface="ＭＳ 明朝" pitchFamily="17" charset="-128"/>
              </a:rPr>
              <a:t>は骨芽細胞内で翻訳された後，パルミチン酸付加による修飾が施されることがわかった。変異体をもちいた実験で，第一膜貫通ドメインに２つ，細胞内ドメインに１つあるシステイン残基（</a:t>
            </a:r>
            <a:r>
              <a:rPr lang="en-US" altLang="ja-JP" sz="1200">
                <a:solidFill>
                  <a:srgbClr val="000000"/>
                </a:solidFill>
                <a:latin typeface="ＭＳ Ｐゴシック" pitchFamily="50" charset="-128"/>
                <a:ea typeface="ＭＳ 明朝" pitchFamily="17" charset="-128"/>
              </a:rPr>
              <a:t>Cys52, Cys53, Cys86</a:t>
            </a:r>
            <a:r>
              <a:rPr lang="ja-JP" altLang="en-US" sz="1200">
                <a:solidFill>
                  <a:srgbClr val="000000"/>
                </a:solidFill>
                <a:latin typeface="ＭＳ Ｐゴシック" pitchFamily="50" charset="-128"/>
                <a:ea typeface="ＭＳ 明朝" pitchFamily="17" charset="-128"/>
              </a:rPr>
              <a:t>）がパルミトイル化されることを確かめた（図</a:t>
            </a:r>
            <a:r>
              <a:rPr lang="en-US" altLang="ja-JP" sz="1200">
                <a:solidFill>
                  <a:srgbClr val="000000"/>
                </a:solidFill>
                <a:latin typeface="ＭＳ Ｐゴシック" pitchFamily="50" charset="-128"/>
                <a:ea typeface="ＭＳ 明朝" pitchFamily="17" charset="-128"/>
              </a:rPr>
              <a:t>1</a:t>
            </a:r>
            <a:r>
              <a:rPr lang="ja-JP" altLang="en-US" sz="1200">
                <a:solidFill>
                  <a:srgbClr val="000000"/>
                </a:solidFill>
                <a:latin typeface="ＭＳ Ｐゴシック" pitchFamily="50" charset="-128"/>
                <a:ea typeface="ＭＳ 明朝" pitchFamily="17" charset="-128"/>
              </a:rPr>
              <a:t>）。システインへのパルミトイル化修飾は他の</a:t>
            </a:r>
            <a:r>
              <a:rPr lang="en-US" altLang="ja-JP" sz="1200">
                <a:solidFill>
                  <a:srgbClr val="000000"/>
                </a:solidFill>
                <a:latin typeface="ＭＳ Ｐゴシック" pitchFamily="50" charset="-128"/>
                <a:ea typeface="ＭＳ 明朝" pitchFamily="17" charset="-128"/>
              </a:rPr>
              <a:t>IFITM</a:t>
            </a:r>
            <a:r>
              <a:rPr lang="ja-JP" altLang="en-US" sz="1200">
                <a:solidFill>
                  <a:srgbClr val="000000"/>
                </a:solidFill>
                <a:latin typeface="ＭＳ Ｐゴシック" pitchFamily="50" charset="-128"/>
                <a:ea typeface="ＭＳ 明朝" pitchFamily="17" charset="-128"/>
              </a:rPr>
              <a:t>タンパク質でも確認されており，機能への重要性が報告されている。そこで，</a:t>
            </a:r>
            <a:r>
              <a:rPr lang="en-US" altLang="ja-JP" sz="1200">
                <a:solidFill>
                  <a:srgbClr val="000000"/>
                </a:solidFill>
                <a:latin typeface="ＭＳ Ｐゴシック" pitchFamily="50" charset="-128"/>
                <a:ea typeface="ＭＳ 明朝" pitchFamily="17" charset="-128"/>
              </a:rPr>
              <a:t>IFITM5-FKBP11</a:t>
            </a:r>
            <a:r>
              <a:rPr lang="ja-JP" altLang="en-US" sz="1200">
                <a:solidFill>
                  <a:srgbClr val="000000"/>
                </a:solidFill>
                <a:latin typeface="ＭＳ Ｐゴシック" pitchFamily="50" charset="-128"/>
                <a:ea typeface="ＭＳ 明朝" pitchFamily="17" charset="-128"/>
              </a:rPr>
              <a:t>相互作用に対するパルミトイル化修飾の役割を検証した。その結果，パルミトイル化修飾は，</a:t>
            </a:r>
            <a:r>
              <a:rPr lang="en-US" altLang="ja-JP" sz="1200">
                <a:solidFill>
                  <a:srgbClr val="000000"/>
                </a:solidFill>
                <a:latin typeface="ＭＳ Ｐゴシック" pitchFamily="50" charset="-128"/>
                <a:ea typeface="ＭＳ 明朝" pitchFamily="17" charset="-128"/>
              </a:rPr>
              <a:t>IFITM5</a:t>
            </a:r>
            <a:r>
              <a:rPr lang="ja-JP" altLang="en-US" sz="1200">
                <a:solidFill>
                  <a:srgbClr val="000000"/>
                </a:solidFill>
                <a:latin typeface="ＭＳ Ｐゴシック" pitchFamily="50" charset="-128"/>
                <a:ea typeface="ＭＳ 明朝" pitchFamily="17" charset="-128"/>
              </a:rPr>
              <a:t>と</a:t>
            </a:r>
            <a:r>
              <a:rPr lang="en-US" altLang="ja-JP" sz="1200">
                <a:solidFill>
                  <a:srgbClr val="000000"/>
                </a:solidFill>
                <a:latin typeface="ＭＳ Ｐゴシック" pitchFamily="50" charset="-128"/>
                <a:ea typeface="ＭＳ 明朝" pitchFamily="17" charset="-128"/>
              </a:rPr>
              <a:t>FKBP</a:t>
            </a:r>
            <a:r>
              <a:rPr lang="ja-JP" altLang="en-US" sz="1200">
                <a:solidFill>
                  <a:srgbClr val="000000"/>
                </a:solidFill>
                <a:latin typeface="ＭＳ Ｐゴシック" pitchFamily="50" charset="-128"/>
                <a:ea typeface="ＭＳ 明朝" pitchFamily="17" charset="-128"/>
              </a:rPr>
              <a:t>の相互作用に必須であることがわかった（図</a:t>
            </a:r>
            <a:r>
              <a:rPr lang="en-US" altLang="ja-JP" sz="1200">
                <a:solidFill>
                  <a:srgbClr val="000000"/>
                </a:solidFill>
                <a:latin typeface="ＭＳ Ｐゴシック" pitchFamily="50" charset="-128"/>
                <a:ea typeface="ＭＳ 明朝" pitchFamily="17" charset="-128"/>
              </a:rPr>
              <a:t>2A</a:t>
            </a:r>
            <a:r>
              <a:rPr lang="ja-JP" altLang="en-US" sz="1200">
                <a:solidFill>
                  <a:srgbClr val="000000"/>
                </a:solidFill>
                <a:latin typeface="ＭＳ Ｐゴシック" pitchFamily="50" charset="-128"/>
                <a:ea typeface="ＭＳ 明朝" pitchFamily="17" charset="-128"/>
              </a:rPr>
              <a:t>）。さらに，変異体をもちいた実験から，第一膜貫通ドメインのシステイン残基に対するパルミトイル化修飾が，両者の相互作用に重要であることがわかった（図</a:t>
            </a:r>
            <a:r>
              <a:rPr lang="en-US" altLang="ja-JP" sz="1200">
                <a:solidFill>
                  <a:srgbClr val="000000"/>
                </a:solidFill>
                <a:latin typeface="ＭＳ Ｐゴシック" pitchFamily="50" charset="-128"/>
                <a:ea typeface="ＭＳ 明朝" pitchFamily="17" charset="-128"/>
              </a:rPr>
              <a:t>2B</a:t>
            </a:r>
            <a:r>
              <a:rPr lang="ja-JP" altLang="en-US" sz="1200">
                <a:solidFill>
                  <a:srgbClr val="000000"/>
                </a:solidFill>
                <a:latin typeface="ＭＳ Ｐゴシック" pitchFamily="50" charset="-128"/>
                <a:ea typeface="ＭＳ 明朝" pitchFamily="17" charset="-128"/>
              </a:rPr>
              <a:t>）。</a:t>
            </a:r>
            <a:r>
              <a:rPr lang="en-US" altLang="ja-JP" sz="1200">
                <a:solidFill>
                  <a:srgbClr val="000000"/>
                </a:solidFill>
                <a:latin typeface="ＭＳ Ｐゴシック" pitchFamily="50" charset="-128"/>
                <a:ea typeface="ＭＳ 明朝" pitchFamily="17" charset="-128"/>
              </a:rPr>
              <a:t>IFITM5</a:t>
            </a:r>
            <a:r>
              <a:rPr lang="ja-JP" altLang="en-US" sz="1200">
                <a:solidFill>
                  <a:srgbClr val="000000"/>
                </a:solidFill>
                <a:latin typeface="ＭＳ Ｐゴシック" pitchFamily="50" charset="-128"/>
                <a:ea typeface="ＭＳ 明朝" pitchFamily="17" charset="-128"/>
              </a:rPr>
              <a:t>と</a:t>
            </a:r>
            <a:r>
              <a:rPr lang="en-US" altLang="ja-JP" sz="1200">
                <a:solidFill>
                  <a:srgbClr val="000000"/>
                </a:solidFill>
                <a:latin typeface="ＭＳ Ｐゴシック" pitchFamily="50" charset="-128"/>
                <a:ea typeface="ＭＳ 明朝" pitchFamily="17" charset="-128"/>
              </a:rPr>
              <a:t>FKBP11</a:t>
            </a:r>
            <a:r>
              <a:rPr lang="ja-JP" altLang="en-US" sz="1200">
                <a:solidFill>
                  <a:srgbClr val="000000"/>
                </a:solidFill>
                <a:latin typeface="ＭＳ Ｐゴシック" pitchFamily="50" charset="-128"/>
                <a:ea typeface="ＭＳ 明朝" pitchFamily="17" charset="-128"/>
              </a:rPr>
              <a:t>の相互作用は，骨芽細胞の免疫応答を誘導する過程であることから，</a:t>
            </a:r>
            <a:r>
              <a:rPr lang="en-US" altLang="ja-JP" sz="1200">
                <a:solidFill>
                  <a:srgbClr val="000000"/>
                </a:solidFill>
                <a:latin typeface="ＭＳ Ｐゴシック" pitchFamily="50" charset="-128"/>
                <a:ea typeface="ＭＳ 明朝" pitchFamily="17" charset="-128"/>
              </a:rPr>
              <a:t>IFITM5</a:t>
            </a:r>
            <a:r>
              <a:rPr lang="ja-JP" altLang="en-US" sz="1200">
                <a:solidFill>
                  <a:srgbClr val="000000"/>
                </a:solidFill>
                <a:latin typeface="ＭＳ Ｐゴシック" pitchFamily="50" charset="-128"/>
                <a:ea typeface="ＭＳ 明朝" pitchFamily="17" charset="-128"/>
              </a:rPr>
              <a:t>に対するパルミトイル化修飾は，骨芽細胞機能にとって重要な因子であることが示唆された（図</a:t>
            </a:r>
            <a:r>
              <a:rPr lang="en-US" altLang="ja-JP" sz="1200">
                <a:solidFill>
                  <a:srgbClr val="000000"/>
                </a:solidFill>
                <a:latin typeface="ＭＳ Ｐゴシック" pitchFamily="50" charset="-128"/>
                <a:ea typeface="ＭＳ 明朝" pitchFamily="17" charset="-128"/>
              </a:rPr>
              <a:t>3</a:t>
            </a:r>
            <a:r>
              <a:rPr lang="ja-JP" altLang="en-US" sz="1200">
                <a:solidFill>
                  <a:srgbClr val="000000"/>
                </a:solidFill>
                <a:latin typeface="ＭＳ Ｐゴシック" pitchFamily="50" charset="-128"/>
                <a:ea typeface="ＭＳ 明朝" pitchFamily="17" charset="-128"/>
              </a:rPr>
              <a:t>）。</a:t>
            </a:r>
            <a:endParaRPr lang="en-US" altLang="ja-JP" sz="1200">
              <a:solidFill>
                <a:srgbClr val="000000"/>
              </a:solidFill>
              <a:latin typeface="ＭＳ Ｐゴシック" pitchFamily="50" charset="-128"/>
              <a:ea typeface="ＭＳ 明朝" pitchFamily="17" charset="-128"/>
            </a:endParaRPr>
          </a:p>
        </p:txBody>
      </p:sp>
      <p:sp>
        <p:nvSpPr>
          <p:cNvPr id="14" name="正方形/長方形 13"/>
          <p:cNvSpPr/>
          <p:nvPr/>
        </p:nvSpPr>
        <p:spPr>
          <a:xfrm>
            <a:off x="476252" y="5767757"/>
            <a:ext cx="2809875" cy="302455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FFFF"/>
                </a:solidFill>
              </a:rPr>
              <a:t>図や写真</a:t>
            </a:r>
          </a:p>
        </p:txBody>
      </p:sp>
      <p:sp>
        <p:nvSpPr>
          <p:cNvPr id="15" name="正方形/長方形 14"/>
          <p:cNvSpPr/>
          <p:nvPr/>
        </p:nvSpPr>
        <p:spPr>
          <a:xfrm>
            <a:off x="3429000" y="5767753"/>
            <a:ext cx="3143250" cy="13965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16" name="正方形/長方形 15"/>
          <p:cNvSpPr/>
          <p:nvPr/>
        </p:nvSpPr>
        <p:spPr>
          <a:xfrm>
            <a:off x="3429000" y="7539405"/>
            <a:ext cx="3143250" cy="12529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2059" name="Rectangle 18"/>
          <p:cNvSpPr>
            <a:spLocks noChangeArrowheads="1"/>
          </p:cNvSpPr>
          <p:nvPr/>
        </p:nvSpPr>
        <p:spPr bwMode="auto">
          <a:xfrm>
            <a:off x="3429002" y="7209693"/>
            <a:ext cx="3071813"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b="1">
                <a:solidFill>
                  <a:srgbClr val="000000"/>
                </a:solidFill>
                <a:latin typeface="Times New Roman" pitchFamily="18" charset="0"/>
                <a:ea typeface="ＭＳ 明朝" pitchFamily="17" charset="-128"/>
              </a:rPr>
              <a:t>図</a:t>
            </a:r>
            <a:r>
              <a:rPr lang="en-US" altLang="ja-JP" sz="900" b="1">
                <a:solidFill>
                  <a:srgbClr val="000000"/>
                </a:solidFill>
                <a:latin typeface="Times New Roman" pitchFamily="18" charset="0"/>
                <a:ea typeface="ＭＳ 明朝" pitchFamily="17" charset="-128"/>
              </a:rPr>
              <a:t>2. </a:t>
            </a:r>
            <a:r>
              <a:rPr lang="ja-JP" altLang="en-US" sz="900" b="1">
                <a:solidFill>
                  <a:srgbClr val="000000"/>
                </a:solidFill>
                <a:latin typeface="Times New Roman" pitchFamily="18" charset="0"/>
                <a:ea typeface="ＭＳ 明朝" pitchFamily="17" charset="-128"/>
              </a:rPr>
              <a:t>骨芽細胞における</a:t>
            </a:r>
            <a:r>
              <a:rPr lang="en-US" altLang="ja-JP" sz="900" b="1">
                <a:solidFill>
                  <a:srgbClr val="000000"/>
                </a:solidFill>
                <a:latin typeface="Times New Roman" pitchFamily="18" charset="0"/>
                <a:ea typeface="ＭＳ 明朝" pitchFamily="17" charset="-128"/>
              </a:rPr>
              <a:t>IFITM5</a:t>
            </a:r>
            <a:r>
              <a:rPr lang="ja-JP" altLang="en-US" sz="900" b="1">
                <a:solidFill>
                  <a:srgbClr val="000000"/>
                </a:solidFill>
                <a:latin typeface="Times New Roman" pitchFamily="18" charset="0"/>
                <a:ea typeface="ＭＳ 明朝" pitchFamily="17" charset="-128"/>
              </a:rPr>
              <a:t>と</a:t>
            </a:r>
            <a:r>
              <a:rPr lang="en-US" altLang="ja-JP" sz="900" b="1">
                <a:solidFill>
                  <a:srgbClr val="000000"/>
                </a:solidFill>
                <a:latin typeface="Times New Roman" pitchFamily="18" charset="0"/>
                <a:ea typeface="ＭＳ 明朝" pitchFamily="17" charset="-128"/>
              </a:rPr>
              <a:t>FKBP11</a:t>
            </a:r>
            <a:r>
              <a:rPr lang="ja-JP" altLang="en-US" sz="900" b="1">
                <a:solidFill>
                  <a:srgbClr val="000000"/>
                </a:solidFill>
                <a:latin typeface="Times New Roman" pitchFamily="18" charset="0"/>
                <a:ea typeface="ＭＳ 明朝" pitchFamily="17" charset="-128"/>
              </a:rPr>
              <a:t>との相互作用</a:t>
            </a:r>
            <a:r>
              <a:rPr lang="en-US" altLang="ja-JP" sz="900" b="1">
                <a:solidFill>
                  <a:srgbClr val="000000"/>
                </a:solidFill>
                <a:latin typeface="Times New Roman" pitchFamily="18" charset="0"/>
                <a:ea typeface="ＭＳ 明朝" pitchFamily="17" charset="-128"/>
              </a:rPr>
              <a:t>. </a:t>
            </a:r>
            <a:r>
              <a:rPr lang="ja-JP" altLang="en-US" sz="900" b="1">
                <a:solidFill>
                  <a:srgbClr val="000000"/>
                </a:solidFill>
                <a:latin typeface="Times New Roman" pitchFamily="18" charset="0"/>
                <a:ea typeface="ＭＳ 明朝" pitchFamily="17" charset="-128"/>
              </a:rPr>
              <a:t>（</a:t>
            </a:r>
            <a:r>
              <a:rPr lang="en-US" altLang="ja-JP" sz="900" b="1">
                <a:solidFill>
                  <a:srgbClr val="000000"/>
                </a:solidFill>
                <a:latin typeface="Times New Roman" pitchFamily="18" charset="0"/>
                <a:ea typeface="ＭＳ 明朝" pitchFamily="17" charset="-128"/>
              </a:rPr>
              <a:t>2BP: </a:t>
            </a:r>
            <a:r>
              <a:rPr lang="ja-JP" altLang="en-US" sz="900" b="1">
                <a:solidFill>
                  <a:srgbClr val="000000"/>
                </a:solidFill>
                <a:latin typeface="Times New Roman" pitchFamily="18" charset="0"/>
                <a:ea typeface="ＭＳ 明朝" pitchFamily="17" charset="-128"/>
              </a:rPr>
              <a:t>パルミトイル化阻害剤</a:t>
            </a:r>
            <a:r>
              <a:rPr lang="en-US" altLang="ja-JP" sz="900" b="1">
                <a:solidFill>
                  <a:srgbClr val="000000"/>
                </a:solidFill>
                <a:latin typeface="Times New Roman" pitchFamily="18" charset="0"/>
                <a:ea typeface="ＭＳ 明朝" pitchFamily="17" charset="-128"/>
              </a:rPr>
              <a:t> 2-bromopalmitate</a:t>
            </a:r>
            <a:r>
              <a:rPr lang="ja-JP" altLang="en-US" sz="900" b="1">
                <a:solidFill>
                  <a:srgbClr val="000000"/>
                </a:solidFill>
                <a:latin typeface="Times New Roman" pitchFamily="18" charset="0"/>
                <a:ea typeface="ＭＳ 明朝" pitchFamily="17" charset="-128"/>
              </a:rPr>
              <a:t>）</a:t>
            </a:r>
          </a:p>
        </p:txBody>
      </p:sp>
      <p:sp>
        <p:nvSpPr>
          <p:cNvPr id="2060" name="Rectangle 18"/>
          <p:cNvSpPr>
            <a:spLocks noChangeArrowheads="1"/>
          </p:cNvSpPr>
          <p:nvPr/>
        </p:nvSpPr>
        <p:spPr bwMode="auto">
          <a:xfrm>
            <a:off x="3429002" y="8792309"/>
            <a:ext cx="3071813"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b="1">
                <a:solidFill>
                  <a:srgbClr val="000000"/>
                </a:solidFill>
                <a:latin typeface="Times New Roman" pitchFamily="18" charset="0"/>
                <a:ea typeface="ＭＳ 明朝" pitchFamily="17" charset="-128"/>
              </a:rPr>
              <a:t>図</a:t>
            </a:r>
            <a:r>
              <a:rPr lang="en-US" altLang="ja-JP" sz="900" b="1">
                <a:solidFill>
                  <a:srgbClr val="000000"/>
                </a:solidFill>
                <a:latin typeface="Times New Roman" pitchFamily="18" charset="0"/>
                <a:ea typeface="ＭＳ 明朝" pitchFamily="17" charset="-128"/>
              </a:rPr>
              <a:t>3. </a:t>
            </a:r>
            <a:r>
              <a:rPr lang="ja-JP" altLang="en-US" sz="900" b="1">
                <a:solidFill>
                  <a:srgbClr val="000000"/>
                </a:solidFill>
                <a:latin typeface="Times New Roman" pitchFamily="18" charset="0"/>
                <a:ea typeface="ＭＳ 明朝" pitchFamily="17" charset="-128"/>
              </a:rPr>
              <a:t>骨芽細胞における</a:t>
            </a:r>
            <a:r>
              <a:rPr lang="en-US" altLang="ja-JP" sz="900" b="1">
                <a:solidFill>
                  <a:srgbClr val="000000"/>
                </a:solidFill>
                <a:latin typeface="Times New Roman" pitchFamily="18" charset="0"/>
                <a:ea typeface="ＭＳ 明朝" pitchFamily="17" charset="-128"/>
              </a:rPr>
              <a:t>IFITM5-FKBP11</a:t>
            </a:r>
            <a:r>
              <a:rPr lang="ja-JP" altLang="en-US" sz="900" b="1">
                <a:solidFill>
                  <a:srgbClr val="000000"/>
                </a:solidFill>
                <a:latin typeface="Times New Roman" pitchFamily="18" charset="0"/>
                <a:ea typeface="ＭＳ 明朝" pitchFamily="17" charset="-128"/>
              </a:rPr>
              <a:t>相互作用の分子機構と生理機能（モデル）</a:t>
            </a:r>
          </a:p>
        </p:txBody>
      </p:sp>
      <p:sp>
        <p:nvSpPr>
          <p:cNvPr id="2061" name="Rectangle 18"/>
          <p:cNvSpPr>
            <a:spLocks noChangeArrowheads="1"/>
          </p:cNvSpPr>
          <p:nvPr/>
        </p:nvSpPr>
        <p:spPr bwMode="auto">
          <a:xfrm>
            <a:off x="476252" y="8792309"/>
            <a:ext cx="2809875"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b="1">
                <a:solidFill>
                  <a:srgbClr val="000000"/>
                </a:solidFill>
                <a:latin typeface="Times New Roman" pitchFamily="18" charset="0"/>
                <a:ea typeface="ＭＳ 明朝" pitchFamily="17" charset="-128"/>
              </a:rPr>
              <a:t>図</a:t>
            </a:r>
            <a:r>
              <a:rPr lang="en-US" altLang="ja-JP" sz="900" b="1">
                <a:solidFill>
                  <a:srgbClr val="000000"/>
                </a:solidFill>
                <a:latin typeface="Times New Roman" pitchFamily="18" charset="0"/>
                <a:ea typeface="ＭＳ 明朝" pitchFamily="17" charset="-128"/>
              </a:rPr>
              <a:t>1. </a:t>
            </a:r>
            <a:r>
              <a:rPr lang="ja-JP" altLang="en-US" sz="900" b="1">
                <a:solidFill>
                  <a:srgbClr val="000000"/>
                </a:solidFill>
                <a:latin typeface="Times New Roman" pitchFamily="18" charset="0"/>
                <a:ea typeface="ＭＳ 明朝" pitchFamily="17" charset="-128"/>
              </a:rPr>
              <a:t>野生型および変異体</a:t>
            </a:r>
            <a:r>
              <a:rPr lang="en-US" altLang="ja-JP" sz="900" b="1">
                <a:solidFill>
                  <a:srgbClr val="000000"/>
                </a:solidFill>
                <a:latin typeface="Times New Roman" pitchFamily="18" charset="0"/>
                <a:ea typeface="ＭＳ 明朝" pitchFamily="17" charset="-128"/>
              </a:rPr>
              <a:t>IFITM5</a:t>
            </a:r>
            <a:r>
              <a:rPr lang="ja-JP" altLang="en-US" sz="900" b="1">
                <a:solidFill>
                  <a:srgbClr val="000000"/>
                </a:solidFill>
                <a:latin typeface="Times New Roman" pitchFamily="18" charset="0"/>
                <a:ea typeface="ＭＳ 明朝" pitchFamily="17" charset="-128"/>
              </a:rPr>
              <a:t>におけるパルミトイル化修飾の検出</a:t>
            </a:r>
          </a:p>
        </p:txBody>
      </p:sp>
      <p:pic>
        <p:nvPicPr>
          <p:cNvPr id="2062" name="図 1" descr="NIMS 図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915" y="5827835"/>
            <a:ext cx="2643187" cy="293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図 2" descr="NIMS 図2.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40113" y="5835163"/>
            <a:ext cx="3084512" cy="1318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図 3" descr="NIMS 図3.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3452" y="7562851"/>
            <a:ext cx="3051175" cy="1223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5" name="Text Box 4"/>
          <p:cNvSpPr txBox="1">
            <a:spLocks noChangeArrowheads="1"/>
          </p:cNvSpPr>
          <p:nvPr/>
        </p:nvSpPr>
        <p:spPr bwMode="auto">
          <a:xfrm>
            <a:off x="476250" y="-7985"/>
            <a:ext cx="4080728"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solidFill>
                  <a:srgbClr val="000000"/>
                </a:solidFill>
                <a:ea typeface="HG創英角ｺﾞｼｯｸUB" pitchFamily="49" charset="-128"/>
              </a:rPr>
              <a:t>分子・物質合成プラットフォーム （物質・材料研究機構）</a:t>
            </a:r>
          </a:p>
        </p:txBody>
      </p:sp>
      <p:sp>
        <p:nvSpPr>
          <p:cNvPr id="2066"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a:solidFill>
                  <a:srgbClr val="808080"/>
                </a:solidFill>
                <a:latin typeface="Lucida Sans Unicode" pitchFamily="34" charset="0"/>
              </a:rPr>
              <a:t>Molecular and  Materials Synthesis/National Institute for Materials Science</a:t>
            </a:r>
          </a:p>
        </p:txBody>
      </p:sp>
      <p:sp>
        <p:nvSpPr>
          <p:cNvPr id="19"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200" dirty="0">
                <a:solidFill>
                  <a:srgbClr val="000000"/>
                </a:solidFill>
                <a:ea typeface="HG創英角ｺﾞｼｯｸUB" pitchFamily="49" charset="-128"/>
              </a:rPr>
              <a:t>【</a:t>
            </a:r>
            <a:r>
              <a:rPr lang="ja-JP" altLang="en-US" sz="1200" dirty="0">
                <a:solidFill>
                  <a:srgbClr val="000000"/>
                </a:solidFill>
                <a:ea typeface="HG創英角ｺﾞｼｯｸUB" pitchFamily="49" charset="-128"/>
              </a:rPr>
              <a:t>別紙１</a:t>
            </a:r>
            <a:r>
              <a:rPr lang="en-US" altLang="ja-JP" sz="1200" dirty="0">
                <a:solidFill>
                  <a:srgbClr val="000000"/>
                </a:solidFill>
                <a:ea typeface="HG創英角ｺﾞｼｯｸUB" pitchFamily="49" charset="-128"/>
              </a:rPr>
              <a:t>】</a:t>
            </a:r>
            <a:endParaRPr lang="ja-JP" altLang="en-US" sz="1200" dirty="0">
              <a:solidFill>
                <a:srgbClr val="000000"/>
              </a:solidFill>
              <a:ea typeface="HG創英角ｺﾞｼｯｸUB" pitchFamily="49" charset="-128"/>
            </a:endParaRPr>
          </a:p>
        </p:txBody>
      </p:sp>
      <p:sp>
        <p:nvSpPr>
          <p:cNvPr id="20" name="Text Box 7"/>
          <p:cNvSpPr txBox="1">
            <a:spLocks noChangeArrowheads="1"/>
          </p:cNvSpPr>
          <p:nvPr/>
        </p:nvSpPr>
        <p:spPr bwMode="auto">
          <a:xfrm>
            <a:off x="474663" y="653720"/>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ea typeface="HG創英角ｺﾞｼｯｸUB" pitchFamily="49" charset="-128"/>
              </a:rPr>
              <a:t>分子</a:t>
            </a:r>
            <a:r>
              <a:rPr lang="ja-JP" altLang="en-US" sz="1600" dirty="0">
                <a:ea typeface="HG創英角ｺﾞｼｯｸUB" pitchFamily="49" charset="-128"/>
              </a:rPr>
              <a:t>・物質合成プラットフォームにおける利用成果</a:t>
            </a:r>
          </a:p>
        </p:txBody>
      </p:sp>
    </p:spTree>
    <p:extLst>
      <p:ext uri="{BB962C8B-B14F-4D97-AF65-F5344CB8AC3E}">
        <p14:creationId xmlns:p14="http://schemas.microsoft.com/office/powerpoint/2010/main" val="476211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Words>
  <Application>Microsoft Office PowerPoint</Application>
  <PresentationFormat>画面に合わせる (4:3)</PresentationFormat>
  <Paragraphs>18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2014-06-02T02:11:19Z</dcterms:created>
  <dcterms:modified xsi:type="dcterms:W3CDTF">2014-06-02T02:11:33Z</dcterms:modified>
</cp:coreProperties>
</file>