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3B67C8-22F6-41E2-8DF3-88F2FEDCB8A5}"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14A81-2CB4-4990-B267-59D1A61744F4}" type="slidenum">
              <a:rPr kumimoji="1" lang="ja-JP" altLang="en-US" smtClean="0"/>
              <a:t>‹#›</a:t>
            </a:fld>
            <a:endParaRPr kumimoji="1" lang="ja-JP" altLang="en-US"/>
          </a:p>
        </p:txBody>
      </p:sp>
    </p:spTree>
    <p:extLst>
      <p:ext uri="{BB962C8B-B14F-4D97-AF65-F5344CB8AC3E}">
        <p14:creationId xmlns:p14="http://schemas.microsoft.com/office/powerpoint/2010/main" val="18575239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272CB497-B04F-4950-B436-C96D73CE2327}" type="slidenum">
              <a:rPr lang="en-US" altLang="ja-JP" smtClean="0">
                <a:solidFill>
                  <a:prstClr val="black"/>
                </a:solidFill>
                <a:latin typeface="Arial" pitchFamily="34" charset="0"/>
              </a:rPr>
              <a:pPr eaLnBrk="1" hangingPunct="1">
                <a:spcBef>
                  <a:spcPct val="0"/>
                </a:spcBef>
              </a:pPr>
              <a:t>1</a:t>
            </a:fld>
            <a:endParaRPr lang="en-US" altLang="ja-JP" smtClean="0">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166415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330781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123056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7129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244719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328211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57565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391892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236908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56176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AED4E6-0452-4C3A-9D76-B6B36B87059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61666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CAED4E6-0452-4C3A-9D76-B6B36B87059C}"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ACD026-B6D3-4B68-B692-84453CFFE2F5}" type="slidenum">
              <a:rPr kumimoji="1" lang="ja-JP" altLang="en-US" smtClean="0"/>
              <a:t>‹#›</a:t>
            </a:fld>
            <a:endParaRPr kumimoji="1" lang="ja-JP" altLang="en-US"/>
          </a:p>
        </p:txBody>
      </p:sp>
    </p:spTree>
    <p:extLst>
      <p:ext uri="{BB962C8B-B14F-4D97-AF65-F5344CB8AC3E}">
        <p14:creationId xmlns:p14="http://schemas.microsoft.com/office/powerpoint/2010/main" val="221272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3489" y="5804390"/>
            <a:ext cx="2247900" cy="148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476250" y="-7985"/>
            <a:ext cx="4080728"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solidFill>
                  <a:srgbClr val="000000"/>
                </a:solidFill>
                <a:ea typeface="HG創英角ｺﾞｼｯｸUB" pitchFamily="49" charset="-128"/>
              </a:rPr>
              <a:t>分子・物質合成プラットフォーム </a:t>
            </a:r>
            <a:r>
              <a:rPr lang="ja-JP" altLang="en-US" sz="1200" dirty="0" smtClean="0">
                <a:solidFill>
                  <a:srgbClr val="000000"/>
                </a:solidFill>
                <a:ea typeface="HG創英角ｺﾞｼｯｸUB" pitchFamily="49" charset="-128"/>
              </a:rPr>
              <a:t>（物質</a:t>
            </a:r>
            <a:r>
              <a:rPr lang="ja-JP" altLang="en-US" sz="1200" dirty="0">
                <a:solidFill>
                  <a:srgbClr val="000000"/>
                </a:solidFill>
                <a:ea typeface="HG創英角ｺﾞｼｯｸUB" pitchFamily="49" charset="-128"/>
              </a:rPr>
              <a:t>・材料研究</a:t>
            </a:r>
            <a:r>
              <a:rPr lang="ja-JP" altLang="en-US" sz="1200" dirty="0" smtClean="0">
                <a:solidFill>
                  <a:srgbClr val="000000"/>
                </a:solidFill>
                <a:ea typeface="HG創英角ｺﾞｼｯｸUB" pitchFamily="49" charset="-128"/>
              </a:rPr>
              <a:t>機構）</a:t>
            </a:r>
            <a:endParaRPr lang="ja-JP" altLang="en-US" sz="1200" dirty="0">
              <a:solidFill>
                <a:srgbClr val="000000"/>
              </a:solidFill>
              <a:ea typeface="HG創英角ｺﾞｼｯｸUB" pitchFamily="49" charset="-128"/>
            </a:endParaRPr>
          </a:p>
        </p:txBody>
      </p:sp>
      <p:sp>
        <p:nvSpPr>
          <p:cNvPr id="2052"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a:solidFill>
                  <a:srgbClr val="808080"/>
                </a:solidFill>
                <a:latin typeface="Lucida Sans Unicode" pitchFamily="34" charset="0"/>
              </a:rPr>
              <a:t>Molecular and  Materials Synthesis/National Institute for Materials Science</a:t>
            </a:r>
          </a:p>
        </p:txBody>
      </p:sp>
      <p:sp>
        <p:nvSpPr>
          <p:cNvPr id="2053"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3" name="Text Box 8"/>
          <p:cNvSpPr txBox="1">
            <a:spLocks noChangeArrowheads="1"/>
          </p:cNvSpPr>
          <p:nvPr/>
        </p:nvSpPr>
        <p:spPr bwMode="auto">
          <a:xfrm>
            <a:off x="714377" y="1049218"/>
            <a:ext cx="5929313"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defRPr/>
            </a:pPr>
            <a:r>
              <a:rPr lang="ja-JP" altLang="ja-JP" sz="1800" b="1" dirty="0" smtClean="0">
                <a:solidFill>
                  <a:srgbClr val="000000"/>
                </a:solidFill>
                <a:effectLst>
                  <a:outerShdw blurRad="38100" dist="38100" dir="2700000" algn="tl">
                    <a:srgbClr val="000000">
                      <a:alpha val="43137"/>
                    </a:srgbClr>
                  </a:outerShdw>
                </a:effectLst>
              </a:rPr>
              <a:t>生体親和性発光ナノ粒子の医薬送達担体への応用</a:t>
            </a:r>
            <a:endParaRPr lang="en-US" altLang="ja-JP" sz="1800" b="1" dirty="0" smtClean="0">
              <a:solidFill>
                <a:srgbClr val="000000"/>
              </a:solidFill>
              <a:effectLst>
                <a:outerShdw blurRad="38100" dist="38100" dir="2700000" algn="tl">
                  <a:srgbClr val="000000">
                    <a:alpha val="43137"/>
                  </a:srgbClr>
                </a:outerShdw>
              </a:effectLst>
            </a:endParaRPr>
          </a:p>
          <a:p>
            <a:pPr algn="ctr" eaLnBrk="1" hangingPunct="1">
              <a:spcBef>
                <a:spcPct val="50000"/>
              </a:spcBef>
              <a:buFontTx/>
              <a:buNone/>
              <a:defRPr/>
            </a:pP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S-13-NM-0010</a:t>
            </a:r>
            <a:r>
              <a:rPr lang="ja-JP" altLang="en-US" sz="1400" dirty="0" smtClean="0">
                <a:solidFill>
                  <a:srgbClr val="000000"/>
                </a:solidFill>
                <a:latin typeface="MS-Mincho" charset="-128"/>
                <a:ea typeface="HG創英角ｺﾞｼｯｸUB" pitchFamily="49" charset="-128"/>
              </a:rPr>
              <a:t>）</a:t>
            </a:r>
            <a:endParaRPr lang="ja-JP" altLang="en-US" sz="1800" b="1" dirty="0" smtClean="0">
              <a:solidFill>
                <a:srgbClr val="000000"/>
              </a:solidFill>
              <a:effectLst>
                <a:outerShdw blurRad="38100" dist="38100" dir="2700000" algn="tl">
                  <a:srgbClr val="000000">
                    <a:alpha val="43137"/>
                  </a:srgbClr>
                </a:outerShdw>
              </a:effectLst>
              <a:latin typeface="MS-Mincho" charset="-128"/>
              <a:ea typeface="HG創英角ｺﾞｼｯｸUB" pitchFamily="49" charset="-128"/>
            </a:endParaRPr>
          </a:p>
        </p:txBody>
      </p:sp>
      <p:sp>
        <p:nvSpPr>
          <p:cNvPr id="2055" name="Text Box 9"/>
          <p:cNvSpPr txBox="1">
            <a:spLocks noChangeArrowheads="1"/>
          </p:cNvSpPr>
          <p:nvPr/>
        </p:nvSpPr>
        <p:spPr bwMode="auto">
          <a:xfrm>
            <a:off x="2301876" y="1694903"/>
            <a:ext cx="3430588" cy="23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defRPr/>
            </a:pPr>
            <a:r>
              <a:rPr lang="ja-JP" altLang="en-US" sz="1400" dirty="0" smtClean="0">
                <a:solidFill>
                  <a:srgbClr val="000000"/>
                </a:solidFill>
                <a:latin typeface="Arial"/>
                <a:ea typeface="ＭＳ 明朝" pitchFamily="17" charset="-128"/>
              </a:rPr>
              <a:t>長岡技術科学大学　　　</a:t>
            </a:r>
            <a:r>
              <a:rPr lang="ja-JP" altLang="en-US" sz="1400" u="sng" dirty="0" smtClean="0">
                <a:solidFill>
                  <a:srgbClr val="000000"/>
                </a:solidFill>
                <a:latin typeface="Arial"/>
                <a:ea typeface="ＭＳ 明朝" pitchFamily="17" charset="-128"/>
              </a:rPr>
              <a:t>多賀谷基博</a:t>
            </a:r>
            <a:endParaRPr lang="en-US" altLang="ja-JP" sz="1400" dirty="0" smtClean="0">
              <a:solidFill>
                <a:srgbClr val="000000"/>
              </a:solidFill>
              <a:latin typeface="Arial"/>
              <a:ea typeface="ＭＳ 明朝" pitchFamily="17" charset="-128"/>
            </a:endParaRPr>
          </a:p>
        </p:txBody>
      </p:sp>
      <p:sp>
        <p:nvSpPr>
          <p:cNvPr id="2057" name="Text Box 10"/>
          <p:cNvSpPr txBox="1">
            <a:spLocks noChangeArrowheads="1"/>
          </p:cNvSpPr>
          <p:nvPr/>
        </p:nvSpPr>
        <p:spPr bwMode="auto">
          <a:xfrm>
            <a:off x="476250" y="2079381"/>
            <a:ext cx="6192838" cy="160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a:solidFill>
                  <a:srgbClr val="000000"/>
                </a:solidFill>
              </a:rPr>
              <a:t>【</a:t>
            </a:r>
            <a:r>
              <a:rPr lang="ja-JP" altLang="en-US" sz="1400" b="1">
                <a:solidFill>
                  <a:srgbClr val="000000"/>
                </a:solidFill>
              </a:rPr>
              <a:t>研究目的</a:t>
            </a:r>
            <a:r>
              <a:rPr lang="en-US" altLang="ja-JP" sz="1400" b="1">
                <a:solidFill>
                  <a:srgbClr val="000000"/>
                </a:solidFill>
              </a:rPr>
              <a:t>】</a:t>
            </a:r>
          </a:p>
          <a:p>
            <a:pPr algn="just" eaLnBrk="1" hangingPunct="1">
              <a:lnSpc>
                <a:spcPts val="1438"/>
              </a:lnSpc>
              <a:spcBef>
                <a:spcPct val="0"/>
              </a:spcBef>
              <a:buFontTx/>
              <a:buNone/>
            </a:pPr>
            <a:r>
              <a:rPr lang="ja-JP" altLang="ja-JP" sz="1200">
                <a:solidFill>
                  <a:srgbClr val="000000"/>
                </a:solidFill>
              </a:rPr>
              <a:t>微小な細胞領域を可視化</a:t>
            </a:r>
            <a:r>
              <a:rPr lang="ja-JP" altLang="en-US" sz="1200">
                <a:solidFill>
                  <a:srgbClr val="000000"/>
                </a:solidFill>
              </a:rPr>
              <a:t>して薬物導入</a:t>
            </a:r>
            <a:r>
              <a:rPr lang="ja-JP" altLang="ja-JP" sz="1200">
                <a:solidFill>
                  <a:srgbClr val="000000"/>
                </a:solidFill>
              </a:rPr>
              <a:t>する技術は、医療分野の診断・治療において重要である。今後、ナノメディスンとして超早期</a:t>
            </a:r>
            <a:r>
              <a:rPr lang="ja-JP" altLang="en-US" sz="1200">
                <a:solidFill>
                  <a:srgbClr val="000000"/>
                </a:solidFill>
              </a:rPr>
              <a:t>がん</a:t>
            </a:r>
            <a:r>
              <a:rPr lang="ja-JP" altLang="ja-JP" sz="1200">
                <a:solidFill>
                  <a:srgbClr val="000000"/>
                </a:solidFill>
              </a:rPr>
              <a:t>診断</a:t>
            </a:r>
            <a:r>
              <a:rPr lang="ja-JP" altLang="en-US" sz="1200">
                <a:solidFill>
                  <a:srgbClr val="000000"/>
                </a:solidFill>
              </a:rPr>
              <a:t>・治療</a:t>
            </a:r>
            <a:r>
              <a:rPr lang="ja-JP" altLang="ja-JP" sz="1200">
                <a:solidFill>
                  <a:srgbClr val="000000"/>
                </a:solidFill>
              </a:rPr>
              <a:t>を実現するためには、生体組織を低侵襲に可視化する材料創製が必要である。本研究では、可視光励起により発光するがん細胞可視化ナノ粒子の創製を目的とした。生体毒性の低いユウロピウム</a:t>
            </a:r>
            <a:r>
              <a:rPr lang="en-US" altLang="ja-JP" sz="1200">
                <a:solidFill>
                  <a:srgbClr val="000000"/>
                </a:solidFill>
              </a:rPr>
              <a:t>(III) (Eu</a:t>
            </a:r>
            <a:r>
              <a:rPr lang="en-US" altLang="ja-JP" sz="1200" baseline="30000">
                <a:solidFill>
                  <a:srgbClr val="000000"/>
                </a:solidFill>
              </a:rPr>
              <a:t>3+</a:t>
            </a:r>
            <a:r>
              <a:rPr lang="en-US" altLang="ja-JP" sz="1200">
                <a:solidFill>
                  <a:srgbClr val="000000"/>
                </a:solidFill>
              </a:rPr>
              <a:t>) </a:t>
            </a:r>
            <a:r>
              <a:rPr lang="ja-JP" altLang="ja-JP" sz="1200">
                <a:solidFill>
                  <a:srgbClr val="000000"/>
                </a:solidFill>
              </a:rPr>
              <a:t>をドープした多孔質シリカナノ粒子</a:t>
            </a:r>
            <a:r>
              <a:rPr lang="en-US" altLang="ja-JP" sz="1200">
                <a:solidFill>
                  <a:srgbClr val="000000"/>
                </a:solidFill>
              </a:rPr>
              <a:t> (Eu:NPS) </a:t>
            </a:r>
            <a:r>
              <a:rPr lang="ja-JP" altLang="ja-JP" sz="1200">
                <a:solidFill>
                  <a:srgbClr val="000000"/>
                </a:solidFill>
              </a:rPr>
              <a:t>を合成し、アミノプロピルシラン</a:t>
            </a:r>
            <a:r>
              <a:rPr lang="en-US" altLang="ja-JP" sz="1200">
                <a:solidFill>
                  <a:srgbClr val="000000"/>
                </a:solidFill>
              </a:rPr>
              <a:t> (APTES) </a:t>
            </a:r>
            <a:r>
              <a:rPr lang="ja-JP" altLang="ja-JP" sz="1200">
                <a:solidFill>
                  <a:srgbClr val="000000"/>
                </a:solidFill>
              </a:rPr>
              <a:t>を介してがん細胞と特異的に結合する葉酸分子</a:t>
            </a:r>
            <a:r>
              <a:rPr lang="en-US" altLang="ja-JP" sz="1200">
                <a:solidFill>
                  <a:srgbClr val="000000"/>
                </a:solidFill>
              </a:rPr>
              <a:t> (FA) </a:t>
            </a:r>
            <a:r>
              <a:rPr lang="ja-JP" altLang="ja-JP" sz="1200">
                <a:solidFill>
                  <a:srgbClr val="000000"/>
                </a:solidFill>
              </a:rPr>
              <a:t>を表面への固定化を試みた</a:t>
            </a:r>
            <a:r>
              <a:rPr lang="en-US" altLang="ja-JP" sz="1200">
                <a:solidFill>
                  <a:srgbClr val="000000"/>
                </a:solidFill>
              </a:rPr>
              <a:t> (</a:t>
            </a:r>
            <a:r>
              <a:rPr lang="ja-JP" altLang="ja-JP" sz="1200">
                <a:solidFill>
                  <a:srgbClr val="000000"/>
                </a:solidFill>
              </a:rPr>
              <a:t>図</a:t>
            </a:r>
            <a:r>
              <a:rPr lang="en-US" altLang="ja-JP" sz="1200">
                <a:solidFill>
                  <a:srgbClr val="000000"/>
                </a:solidFill>
              </a:rPr>
              <a:t>1)</a:t>
            </a:r>
            <a:r>
              <a:rPr lang="ja-JP" altLang="ja-JP" sz="1200">
                <a:solidFill>
                  <a:srgbClr val="000000"/>
                </a:solidFill>
              </a:rPr>
              <a:t>。合成した粒子</a:t>
            </a:r>
            <a:r>
              <a:rPr lang="en-US" altLang="ja-JP" sz="1200">
                <a:solidFill>
                  <a:srgbClr val="000000"/>
                </a:solidFill>
              </a:rPr>
              <a:t> (FA-Eu:NPS) </a:t>
            </a:r>
            <a:r>
              <a:rPr lang="ja-JP" altLang="ja-JP" sz="1200">
                <a:solidFill>
                  <a:srgbClr val="000000"/>
                </a:solidFill>
              </a:rPr>
              <a:t>の細胞毒性とがん細胞の可視化特性を評価・考察した。</a:t>
            </a:r>
            <a:endParaRPr lang="ja-JP" altLang="en-US" sz="1200">
              <a:solidFill>
                <a:srgbClr val="000000"/>
              </a:solidFill>
              <a:latin typeface="ＭＳ 明朝" pitchFamily="17" charset="-128"/>
              <a:ea typeface="ＭＳ 明朝" pitchFamily="17" charset="-128"/>
            </a:endParaRPr>
          </a:p>
        </p:txBody>
      </p:sp>
      <p:sp>
        <p:nvSpPr>
          <p:cNvPr id="2058" name="Text Box 11"/>
          <p:cNvSpPr txBox="1">
            <a:spLocks noChangeArrowheads="1"/>
          </p:cNvSpPr>
          <p:nvPr/>
        </p:nvSpPr>
        <p:spPr bwMode="auto">
          <a:xfrm>
            <a:off x="476250" y="3445120"/>
            <a:ext cx="6192838"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dirty="0">
                <a:solidFill>
                  <a:srgbClr val="000000"/>
                </a:solidFill>
              </a:rPr>
              <a:t>【</a:t>
            </a:r>
            <a:r>
              <a:rPr lang="ja-JP" altLang="en-US" sz="1400" b="1" dirty="0">
                <a:solidFill>
                  <a:srgbClr val="000000"/>
                </a:solidFill>
              </a:rPr>
              <a:t>成　　　果</a:t>
            </a:r>
            <a:r>
              <a:rPr lang="en-US" altLang="ja-JP" sz="1400" b="1" dirty="0">
                <a:solidFill>
                  <a:srgbClr val="000000"/>
                </a:solidFill>
              </a:rPr>
              <a:t>】</a:t>
            </a:r>
          </a:p>
          <a:p>
            <a:pPr algn="just" eaLnBrk="1" hangingPunct="1">
              <a:spcBef>
                <a:spcPct val="0"/>
              </a:spcBef>
              <a:buFontTx/>
              <a:buNone/>
            </a:pPr>
            <a:r>
              <a:rPr lang="en-US" altLang="ja-JP" sz="1200" dirty="0" err="1">
                <a:solidFill>
                  <a:srgbClr val="000000"/>
                </a:solidFill>
              </a:rPr>
              <a:t>FA-Eu:NPS</a:t>
            </a:r>
            <a:r>
              <a:rPr lang="ja-JP" altLang="ja-JP" sz="1200" dirty="0">
                <a:solidFill>
                  <a:srgbClr val="000000"/>
                </a:solidFill>
              </a:rPr>
              <a:t>の粉末</a:t>
            </a:r>
            <a:r>
              <a:rPr lang="en-US" altLang="ja-JP" sz="1200" dirty="0">
                <a:solidFill>
                  <a:srgbClr val="000000"/>
                </a:solidFill>
              </a:rPr>
              <a:t>X</a:t>
            </a:r>
            <a:r>
              <a:rPr lang="ja-JP" altLang="ja-JP" sz="1200" dirty="0">
                <a:solidFill>
                  <a:srgbClr val="000000"/>
                </a:solidFill>
              </a:rPr>
              <a:t>線回折測定から、</a:t>
            </a:r>
            <a:r>
              <a:rPr lang="en-US" altLang="ja-JP" sz="1200" dirty="0">
                <a:solidFill>
                  <a:srgbClr val="000000"/>
                </a:solidFill>
              </a:rPr>
              <a:t>2</a:t>
            </a:r>
            <a:r>
              <a:rPr lang="en-US" altLang="ja-JP" sz="1200" i="1" dirty="0">
                <a:solidFill>
                  <a:srgbClr val="000000"/>
                </a:solidFill>
                <a:latin typeface="Symbol" pitchFamily="18" charset="2"/>
              </a:rPr>
              <a:t>q</a:t>
            </a:r>
            <a:r>
              <a:rPr lang="en-US" altLang="ja-JP" sz="1200" dirty="0">
                <a:solidFill>
                  <a:srgbClr val="000000"/>
                </a:solidFill>
              </a:rPr>
              <a:t>=1–10 °</a:t>
            </a:r>
            <a:r>
              <a:rPr lang="ja-JP" altLang="ja-JP" sz="1200" dirty="0">
                <a:solidFill>
                  <a:srgbClr val="000000"/>
                </a:solidFill>
              </a:rPr>
              <a:t>で観測された回折 </a:t>
            </a:r>
            <a:r>
              <a:rPr lang="en-US" altLang="ja-JP" sz="1200" dirty="0">
                <a:solidFill>
                  <a:srgbClr val="000000"/>
                </a:solidFill>
              </a:rPr>
              <a:t>[(100)</a:t>
            </a:r>
            <a:r>
              <a:rPr lang="ja-JP" altLang="ja-JP" sz="1200" dirty="0" err="1">
                <a:solidFill>
                  <a:srgbClr val="000000"/>
                </a:solidFill>
              </a:rPr>
              <a:t>、</a:t>
            </a:r>
            <a:r>
              <a:rPr lang="en-US" altLang="ja-JP" sz="1200" dirty="0">
                <a:solidFill>
                  <a:srgbClr val="000000"/>
                </a:solidFill>
              </a:rPr>
              <a:t>(110)</a:t>
            </a:r>
            <a:r>
              <a:rPr lang="ja-JP" altLang="ja-JP" sz="1200" dirty="0" err="1">
                <a:solidFill>
                  <a:srgbClr val="000000"/>
                </a:solidFill>
              </a:rPr>
              <a:t>、</a:t>
            </a:r>
            <a:r>
              <a:rPr lang="en-US" altLang="ja-JP" sz="1200" dirty="0">
                <a:solidFill>
                  <a:srgbClr val="000000"/>
                </a:solidFill>
              </a:rPr>
              <a:t>(200) </a:t>
            </a:r>
            <a:r>
              <a:rPr lang="ja-JP" altLang="ja-JP" sz="1200" dirty="0">
                <a:solidFill>
                  <a:srgbClr val="000000"/>
                </a:solidFill>
              </a:rPr>
              <a:t>及び</a:t>
            </a:r>
            <a:r>
              <a:rPr lang="en-US" altLang="ja-JP" sz="1200" dirty="0">
                <a:solidFill>
                  <a:srgbClr val="000000"/>
                </a:solidFill>
              </a:rPr>
              <a:t> (210)] </a:t>
            </a:r>
            <a:r>
              <a:rPr lang="ja-JP" altLang="ja-JP" sz="1200" dirty="0">
                <a:solidFill>
                  <a:srgbClr val="000000"/>
                </a:solidFill>
              </a:rPr>
              <a:t>は、ヘキサゴナル構造に同定された。透過型電子顕微鏡観察から、粒子表面に細孔径</a:t>
            </a:r>
            <a:r>
              <a:rPr lang="en-US" altLang="ja-JP" sz="1200" dirty="0">
                <a:solidFill>
                  <a:srgbClr val="000000"/>
                </a:solidFill>
              </a:rPr>
              <a:t>2–3 nm</a:t>
            </a:r>
            <a:r>
              <a:rPr lang="ja-JP" altLang="ja-JP" sz="1200" dirty="0">
                <a:solidFill>
                  <a:srgbClr val="000000"/>
                </a:solidFill>
              </a:rPr>
              <a:t>をもつ、規則性ナノ細孔構造が確認された。紫外光吸収スペクトルから、波長</a:t>
            </a:r>
            <a:r>
              <a:rPr lang="en-US" altLang="ja-JP" sz="1200" dirty="0">
                <a:solidFill>
                  <a:srgbClr val="000000"/>
                </a:solidFill>
              </a:rPr>
              <a:t>265 nm</a:t>
            </a:r>
            <a:r>
              <a:rPr lang="ja-JP" altLang="ja-JP" sz="1200" dirty="0">
                <a:solidFill>
                  <a:srgbClr val="000000"/>
                </a:solidFill>
              </a:rPr>
              <a:t>付近に</a:t>
            </a:r>
            <a:r>
              <a:rPr lang="en-US" altLang="ja-JP" sz="1200" dirty="0">
                <a:solidFill>
                  <a:srgbClr val="000000"/>
                </a:solidFill>
              </a:rPr>
              <a:t>Eu</a:t>
            </a:r>
            <a:r>
              <a:rPr lang="en-US" altLang="ja-JP" sz="1200" baseline="30000" dirty="0">
                <a:solidFill>
                  <a:srgbClr val="000000"/>
                </a:solidFill>
              </a:rPr>
              <a:t>3+</a:t>
            </a:r>
            <a:r>
              <a:rPr lang="en-US" altLang="ja-JP" sz="1200" dirty="0">
                <a:solidFill>
                  <a:srgbClr val="000000"/>
                </a:solidFill>
              </a:rPr>
              <a:t>–O</a:t>
            </a:r>
            <a:r>
              <a:rPr lang="ja-JP" altLang="ja-JP" sz="1200" dirty="0">
                <a:solidFill>
                  <a:srgbClr val="000000"/>
                </a:solidFill>
              </a:rPr>
              <a:t>の電荷移動吸収帯が観測され、</a:t>
            </a:r>
            <a:r>
              <a:rPr lang="en-US" altLang="ja-JP" sz="1200" dirty="0">
                <a:solidFill>
                  <a:srgbClr val="000000"/>
                </a:solidFill>
              </a:rPr>
              <a:t>APTES</a:t>
            </a:r>
            <a:r>
              <a:rPr lang="ja-JP" altLang="ja-JP" sz="1200" dirty="0">
                <a:solidFill>
                  <a:srgbClr val="000000"/>
                </a:solidFill>
              </a:rPr>
              <a:t>の</a:t>
            </a:r>
            <a:r>
              <a:rPr lang="en-US" altLang="ja-JP" sz="1200" dirty="0">
                <a:solidFill>
                  <a:srgbClr val="000000"/>
                </a:solidFill>
              </a:rPr>
              <a:t>O</a:t>
            </a:r>
            <a:r>
              <a:rPr lang="ja-JP" altLang="ja-JP" sz="1200" dirty="0">
                <a:solidFill>
                  <a:srgbClr val="000000"/>
                </a:solidFill>
              </a:rPr>
              <a:t>原子と</a:t>
            </a:r>
            <a:r>
              <a:rPr lang="en-US" altLang="ja-JP" sz="1200" dirty="0">
                <a:solidFill>
                  <a:srgbClr val="000000"/>
                </a:solidFill>
              </a:rPr>
              <a:t>Eu</a:t>
            </a:r>
            <a:r>
              <a:rPr lang="en-US" altLang="ja-JP" sz="1200" baseline="30000" dirty="0">
                <a:solidFill>
                  <a:srgbClr val="000000"/>
                </a:solidFill>
              </a:rPr>
              <a:t>3+</a:t>
            </a:r>
            <a:r>
              <a:rPr lang="ja-JP" altLang="ja-JP" sz="1200" dirty="0">
                <a:solidFill>
                  <a:srgbClr val="000000"/>
                </a:solidFill>
              </a:rPr>
              <a:t>の相互作用が認められた。発光スペクトル</a:t>
            </a:r>
            <a:r>
              <a:rPr lang="en-US" altLang="ja-JP" sz="1200" dirty="0">
                <a:solidFill>
                  <a:srgbClr val="000000"/>
                </a:solidFill>
              </a:rPr>
              <a:t> (</a:t>
            </a:r>
            <a:r>
              <a:rPr lang="ja-JP" altLang="ja-JP" sz="1200" dirty="0">
                <a:solidFill>
                  <a:srgbClr val="000000"/>
                </a:solidFill>
              </a:rPr>
              <a:t>励起波長</a:t>
            </a:r>
            <a:r>
              <a:rPr lang="en-US" altLang="ja-JP" sz="1200" dirty="0">
                <a:solidFill>
                  <a:srgbClr val="000000"/>
                </a:solidFill>
              </a:rPr>
              <a:t>464 nm) </a:t>
            </a:r>
            <a:r>
              <a:rPr lang="ja-JP" altLang="ja-JP" sz="1200" dirty="0">
                <a:solidFill>
                  <a:srgbClr val="000000"/>
                </a:solidFill>
              </a:rPr>
              <a:t>から、最低励起状態</a:t>
            </a:r>
            <a:r>
              <a:rPr lang="en-US" altLang="ja-JP" sz="1200" baseline="30000" dirty="0">
                <a:solidFill>
                  <a:srgbClr val="000000"/>
                </a:solidFill>
              </a:rPr>
              <a:t>5</a:t>
            </a:r>
            <a:r>
              <a:rPr lang="en-US" altLang="ja-JP" sz="1200" dirty="0">
                <a:solidFill>
                  <a:srgbClr val="000000"/>
                </a:solidFill>
              </a:rPr>
              <a:t>D</a:t>
            </a:r>
            <a:r>
              <a:rPr lang="en-US" altLang="ja-JP" sz="1200" baseline="-25000" dirty="0">
                <a:solidFill>
                  <a:srgbClr val="000000"/>
                </a:solidFill>
              </a:rPr>
              <a:t>0</a:t>
            </a:r>
            <a:r>
              <a:rPr lang="ja-JP" altLang="ja-JP" sz="1200" dirty="0">
                <a:solidFill>
                  <a:srgbClr val="000000"/>
                </a:solidFill>
              </a:rPr>
              <a:t>からの発光ピーク</a:t>
            </a:r>
            <a:r>
              <a:rPr lang="en-US" altLang="ja-JP" sz="1200" dirty="0">
                <a:solidFill>
                  <a:srgbClr val="000000"/>
                </a:solidFill>
              </a:rPr>
              <a:t> (</a:t>
            </a:r>
            <a:r>
              <a:rPr lang="en-US" altLang="ja-JP" sz="1200" baseline="30000" dirty="0">
                <a:solidFill>
                  <a:srgbClr val="000000"/>
                </a:solidFill>
              </a:rPr>
              <a:t>5</a:t>
            </a:r>
            <a:r>
              <a:rPr lang="en-US" altLang="ja-JP" sz="1200" dirty="0">
                <a:solidFill>
                  <a:srgbClr val="000000"/>
                </a:solidFill>
              </a:rPr>
              <a:t>D</a:t>
            </a:r>
            <a:r>
              <a:rPr lang="en-US" altLang="ja-JP" sz="1200" baseline="-25000" dirty="0">
                <a:solidFill>
                  <a:srgbClr val="000000"/>
                </a:solidFill>
              </a:rPr>
              <a:t>0</a:t>
            </a:r>
            <a:r>
              <a:rPr lang="en-US" altLang="ja-JP" sz="1200" dirty="0">
                <a:solidFill>
                  <a:srgbClr val="000000"/>
                </a:solidFill>
              </a:rPr>
              <a:t>→</a:t>
            </a:r>
            <a:r>
              <a:rPr lang="en-US" altLang="ja-JP" sz="1200" baseline="30000" dirty="0">
                <a:solidFill>
                  <a:srgbClr val="000000"/>
                </a:solidFill>
              </a:rPr>
              <a:t>7</a:t>
            </a:r>
            <a:r>
              <a:rPr lang="en-US" altLang="ja-JP" sz="1200" dirty="0">
                <a:solidFill>
                  <a:srgbClr val="000000"/>
                </a:solidFill>
              </a:rPr>
              <a:t>F</a:t>
            </a:r>
            <a:r>
              <a:rPr lang="en-US" altLang="ja-JP" sz="1200" i="1" baseline="-25000" dirty="0">
                <a:solidFill>
                  <a:srgbClr val="000000"/>
                </a:solidFill>
              </a:rPr>
              <a:t>j</a:t>
            </a:r>
            <a:r>
              <a:rPr lang="en-US" altLang="ja-JP" sz="1200" dirty="0">
                <a:solidFill>
                  <a:srgbClr val="000000"/>
                </a:solidFill>
              </a:rPr>
              <a:t> (</a:t>
            </a:r>
            <a:r>
              <a:rPr lang="en-US" altLang="ja-JP" sz="1200" i="1" dirty="0">
                <a:solidFill>
                  <a:srgbClr val="000000"/>
                </a:solidFill>
              </a:rPr>
              <a:t>j</a:t>
            </a:r>
            <a:r>
              <a:rPr lang="en-US" altLang="ja-JP" sz="1200" dirty="0">
                <a:solidFill>
                  <a:srgbClr val="000000"/>
                </a:solidFill>
              </a:rPr>
              <a:t> = 0–3)) </a:t>
            </a:r>
            <a:r>
              <a:rPr lang="ja-JP" altLang="ja-JP" sz="1200" dirty="0">
                <a:solidFill>
                  <a:srgbClr val="000000"/>
                </a:solidFill>
              </a:rPr>
              <a:t>が観測され、</a:t>
            </a:r>
            <a:r>
              <a:rPr lang="en-US" altLang="ja-JP" sz="1200" baseline="30000" dirty="0">
                <a:solidFill>
                  <a:srgbClr val="000000"/>
                </a:solidFill>
              </a:rPr>
              <a:t>5</a:t>
            </a:r>
            <a:r>
              <a:rPr lang="en-US" altLang="ja-JP" sz="1200" dirty="0">
                <a:solidFill>
                  <a:srgbClr val="000000"/>
                </a:solidFill>
              </a:rPr>
              <a:t>D</a:t>
            </a:r>
            <a:r>
              <a:rPr lang="en-US" altLang="ja-JP" sz="1200" baseline="-25000" dirty="0">
                <a:solidFill>
                  <a:srgbClr val="000000"/>
                </a:solidFill>
              </a:rPr>
              <a:t>0</a:t>
            </a:r>
            <a:r>
              <a:rPr lang="en-US" altLang="ja-JP" sz="1200" dirty="0">
                <a:solidFill>
                  <a:srgbClr val="000000"/>
                </a:solidFill>
              </a:rPr>
              <a:t>→</a:t>
            </a:r>
            <a:r>
              <a:rPr lang="en-US" altLang="ja-JP" sz="1200" baseline="30000" dirty="0">
                <a:solidFill>
                  <a:srgbClr val="000000"/>
                </a:solidFill>
              </a:rPr>
              <a:t>7</a:t>
            </a:r>
            <a:r>
              <a:rPr lang="en-US" altLang="ja-JP" sz="1200" dirty="0">
                <a:solidFill>
                  <a:srgbClr val="000000"/>
                </a:solidFill>
              </a:rPr>
              <a:t>F</a:t>
            </a:r>
            <a:r>
              <a:rPr lang="en-US" altLang="ja-JP" sz="1200" baseline="-25000" dirty="0">
                <a:solidFill>
                  <a:srgbClr val="000000"/>
                </a:solidFill>
              </a:rPr>
              <a:t>2</a:t>
            </a:r>
            <a:r>
              <a:rPr lang="ja-JP" altLang="ja-JP" sz="1200" dirty="0">
                <a:solidFill>
                  <a:srgbClr val="000000"/>
                </a:solidFill>
              </a:rPr>
              <a:t>の強度が最も強かった。この結果は、</a:t>
            </a:r>
            <a:r>
              <a:rPr lang="en-US" altLang="ja-JP" sz="1200" dirty="0">
                <a:solidFill>
                  <a:srgbClr val="000000"/>
                </a:solidFill>
              </a:rPr>
              <a:t>Eu</a:t>
            </a:r>
            <a:r>
              <a:rPr lang="en-US" altLang="ja-JP" sz="1200" baseline="30000" dirty="0">
                <a:solidFill>
                  <a:srgbClr val="000000"/>
                </a:solidFill>
              </a:rPr>
              <a:t>3+</a:t>
            </a:r>
            <a:r>
              <a:rPr lang="ja-JP" altLang="ja-JP" sz="1200" dirty="0" err="1">
                <a:solidFill>
                  <a:srgbClr val="000000"/>
                </a:solidFill>
              </a:rPr>
              <a:t>の配位</a:t>
            </a:r>
            <a:r>
              <a:rPr lang="ja-JP" altLang="ja-JP" sz="1200" dirty="0">
                <a:solidFill>
                  <a:srgbClr val="000000"/>
                </a:solidFill>
              </a:rPr>
              <a:t>構造の空間反転対称性が低く、電気双極子遷移が優先的になったと考えられる。</a:t>
            </a:r>
            <a:r>
              <a:rPr lang="en-US" altLang="ja-JP" sz="1200" dirty="0" err="1">
                <a:solidFill>
                  <a:srgbClr val="000000"/>
                </a:solidFill>
              </a:rPr>
              <a:t>FA-Eu:NPS</a:t>
            </a:r>
            <a:r>
              <a:rPr lang="ja-JP" altLang="ja-JP" sz="1200" dirty="0">
                <a:solidFill>
                  <a:srgbClr val="000000"/>
                </a:solidFill>
              </a:rPr>
              <a:t>は、細胞培養液へ容易に分散した。</a:t>
            </a:r>
            <a:r>
              <a:rPr lang="en-US" altLang="ja-JP" sz="1200" dirty="0" err="1">
                <a:solidFill>
                  <a:srgbClr val="000000"/>
                </a:solidFill>
              </a:rPr>
              <a:t>FA-Eu:NPS</a:t>
            </a:r>
            <a:r>
              <a:rPr lang="ja-JP" altLang="ja-JP" sz="1200" dirty="0">
                <a:solidFill>
                  <a:srgbClr val="000000"/>
                </a:solidFill>
              </a:rPr>
              <a:t>の有無に関わらず、</a:t>
            </a:r>
            <a:r>
              <a:rPr lang="en-US" altLang="ja-JP" sz="1200" dirty="0">
                <a:solidFill>
                  <a:srgbClr val="000000"/>
                </a:solidFill>
              </a:rPr>
              <a:t>NIH3T3</a:t>
            </a:r>
            <a:r>
              <a:rPr lang="ja-JP" altLang="ja-JP" sz="1200" dirty="0">
                <a:solidFill>
                  <a:srgbClr val="000000"/>
                </a:solidFill>
              </a:rPr>
              <a:t>繊維芽細胞と</a:t>
            </a:r>
            <a:r>
              <a:rPr lang="en-US" altLang="ja-JP" sz="1200" dirty="0" err="1">
                <a:solidFill>
                  <a:srgbClr val="000000"/>
                </a:solidFill>
              </a:rPr>
              <a:t>Hela</a:t>
            </a:r>
            <a:r>
              <a:rPr lang="ja-JP" altLang="ja-JP" sz="1200" dirty="0">
                <a:solidFill>
                  <a:srgbClr val="000000"/>
                </a:solidFill>
              </a:rPr>
              <a:t>がん細胞は正常な増殖挙動を示し</a:t>
            </a:r>
            <a:r>
              <a:rPr lang="en-US" altLang="ja-JP" sz="1200" dirty="0">
                <a:solidFill>
                  <a:srgbClr val="000000"/>
                </a:solidFill>
              </a:rPr>
              <a:t> (</a:t>
            </a:r>
            <a:r>
              <a:rPr lang="ja-JP" altLang="ja-JP" sz="1200" dirty="0">
                <a:solidFill>
                  <a:srgbClr val="000000"/>
                </a:solidFill>
              </a:rPr>
              <a:t>図</a:t>
            </a:r>
            <a:r>
              <a:rPr lang="en-US" altLang="ja-JP" sz="1200" dirty="0">
                <a:solidFill>
                  <a:srgbClr val="000000"/>
                </a:solidFill>
              </a:rPr>
              <a:t>2)</a:t>
            </a:r>
            <a:r>
              <a:rPr lang="ja-JP" altLang="ja-JP" sz="1200" dirty="0" err="1">
                <a:solidFill>
                  <a:srgbClr val="000000"/>
                </a:solidFill>
              </a:rPr>
              <a:t>、</a:t>
            </a:r>
            <a:r>
              <a:rPr lang="ja-JP" altLang="ja-JP" sz="1200" dirty="0">
                <a:solidFill>
                  <a:srgbClr val="000000"/>
                </a:solidFill>
              </a:rPr>
              <a:t>本材料の生体安全性が示された。さらに、</a:t>
            </a:r>
            <a:r>
              <a:rPr lang="en-US" altLang="ja-JP" sz="1200" dirty="0" err="1">
                <a:solidFill>
                  <a:srgbClr val="000000"/>
                </a:solidFill>
              </a:rPr>
              <a:t>FA-Eu:NPS</a:t>
            </a:r>
            <a:r>
              <a:rPr lang="ja-JP" altLang="ja-JP" sz="1200" dirty="0">
                <a:solidFill>
                  <a:srgbClr val="000000"/>
                </a:solidFill>
              </a:rPr>
              <a:t>は、</a:t>
            </a:r>
            <a:r>
              <a:rPr lang="en-US" altLang="ja-JP" sz="1200" dirty="0" err="1">
                <a:solidFill>
                  <a:srgbClr val="000000"/>
                </a:solidFill>
              </a:rPr>
              <a:t>Hela</a:t>
            </a:r>
            <a:r>
              <a:rPr lang="ja-JP" altLang="ja-JP" sz="1200" dirty="0">
                <a:solidFill>
                  <a:srgbClr val="000000"/>
                </a:solidFill>
              </a:rPr>
              <a:t>がん細胞表面へ特異的に結合して取り込まれ、橙色発光した </a:t>
            </a:r>
            <a:r>
              <a:rPr lang="en-US" altLang="ja-JP" sz="1200" dirty="0">
                <a:solidFill>
                  <a:srgbClr val="000000"/>
                </a:solidFill>
              </a:rPr>
              <a:t>(</a:t>
            </a:r>
            <a:r>
              <a:rPr lang="ja-JP" altLang="ja-JP" sz="1200" dirty="0">
                <a:solidFill>
                  <a:srgbClr val="000000"/>
                </a:solidFill>
              </a:rPr>
              <a:t>図</a:t>
            </a:r>
            <a:r>
              <a:rPr lang="en-US" altLang="ja-JP" sz="1200" dirty="0">
                <a:solidFill>
                  <a:srgbClr val="000000"/>
                </a:solidFill>
              </a:rPr>
              <a:t>3)</a:t>
            </a:r>
            <a:r>
              <a:rPr lang="ja-JP" altLang="ja-JP" sz="1200" dirty="0" err="1">
                <a:solidFill>
                  <a:srgbClr val="000000"/>
                </a:solidFill>
              </a:rPr>
              <a:t>。</a:t>
            </a:r>
            <a:r>
              <a:rPr lang="ja-JP" altLang="ja-JP" sz="1200" dirty="0">
                <a:solidFill>
                  <a:srgbClr val="000000"/>
                </a:solidFill>
              </a:rPr>
              <a:t>これは、</a:t>
            </a:r>
            <a:r>
              <a:rPr lang="en-US" altLang="ja-JP" sz="1200" dirty="0">
                <a:solidFill>
                  <a:srgbClr val="000000"/>
                </a:solidFill>
              </a:rPr>
              <a:t>FA</a:t>
            </a:r>
            <a:r>
              <a:rPr lang="ja-JP" altLang="ja-JP" sz="1200" dirty="0">
                <a:solidFill>
                  <a:srgbClr val="000000"/>
                </a:solidFill>
              </a:rPr>
              <a:t>とがん細胞表面の葉酸受容体の相互作用した結果と考えられる。超早期がん</a:t>
            </a:r>
            <a:r>
              <a:rPr lang="ja-JP" altLang="en-US" sz="1200" dirty="0">
                <a:solidFill>
                  <a:srgbClr val="000000"/>
                </a:solidFill>
              </a:rPr>
              <a:t>と選択的に反応する</a:t>
            </a:r>
            <a:r>
              <a:rPr lang="ja-JP" altLang="ja-JP" sz="1200" dirty="0">
                <a:solidFill>
                  <a:srgbClr val="000000"/>
                </a:solidFill>
              </a:rPr>
              <a:t>ナノ粒子として実用が期待される</a:t>
            </a:r>
            <a:r>
              <a:rPr lang="ja-JP" altLang="en-US" sz="1200" dirty="0">
                <a:solidFill>
                  <a:srgbClr val="000000"/>
                </a:solidFill>
              </a:rPr>
              <a:t>。</a:t>
            </a:r>
            <a:endParaRPr lang="ja-JP" altLang="en-US" sz="1200" dirty="0">
              <a:solidFill>
                <a:srgbClr val="000000"/>
              </a:solidFill>
              <a:latin typeface="ＭＳ 明朝" pitchFamily="17" charset="-128"/>
              <a:ea typeface="ＭＳ 明朝" pitchFamily="17" charset="-128"/>
            </a:endParaRPr>
          </a:p>
        </p:txBody>
      </p:sp>
      <p:sp>
        <p:nvSpPr>
          <p:cNvPr id="2059" name="Rectangle 18"/>
          <p:cNvSpPr>
            <a:spLocks noChangeArrowheads="1"/>
          </p:cNvSpPr>
          <p:nvPr/>
        </p:nvSpPr>
        <p:spPr bwMode="auto">
          <a:xfrm>
            <a:off x="3509964" y="7237535"/>
            <a:ext cx="3035300" cy="30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lnSpc>
                <a:spcPts val="1100"/>
              </a:lnSpc>
              <a:spcBef>
                <a:spcPct val="0"/>
              </a:spcBef>
              <a:buFontTx/>
              <a:buNone/>
            </a:pPr>
            <a:r>
              <a:rPr lang="pt-PT" altLang="ja-JP" sz="1000" b="1">
                <a:solidFill>
                  <a:srgbClr val="000000"/>
                </a:solidFill>
              </a:rPr>
              <a:t>Fig. 2</a:t>
            </a:r>
            <a:r>
              <a:rPr lang="pt-PT" altLang="ja-JP" sz="1000">
                <a:solidFill>
                  <a:srgbClr val="000000"/>
                </a:solidFill>
              </a:rPr>
              <a:t>  Cell viabilities of </a:t>
            </a:r>
            <a:r>
              <a:rPr lang="en-US" altLang="ja-JP" sz="1000">
                <a:solidFill>
                  <a:srgbClr val="000000"/>
                </a:solidFill>
              </a:rPr>
              <a:t>(a) fibroblasts and (b) Hela cancer cells with and without FA- Eu:NPS.</a:t>
            </a:r>
            <a:endParaRPr lang="ja-JP" altLang="ja-JP" sz="1000">
              <a:solidFill>
                <a:srgbClr val="000000"/>
              </a:solidFill>
            </a:endParaRPr>
          </a:p>
        </p:txBody>
      </p:sp>
      <p:sp>
        <p:nvSpPr>
          <p:cNvPr id="2060" name="Rectangle 18"/>
          <p:cNvSpPr>
            <a:spLocks noChangeArrowheads="1"/>
          </p:cNvSpPr>
          <p:nvPr/>
        </p:nvSpPr>
        <p:spPr bwMode="auto">
          <a:xfrm>
            <a:off x="3509964" y="8669217"/>
            <a:ext cx="3035300" cy="446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lnSpc>
                <a:spcPts val="1100"/>
              </a:lnSpc>
              <a:spcBef>
                <a:spcPct val="0"/>
              </a:spcBef>
              <a:buFontTx/>
              <a:buNone/>
            </a:pPr>
            <a:r>
              <a:rPr lang="pt-PT" altLang="ja-JP" sz="1000" b="1">
                <a:solidFill>
                  <a:srgbClr val="000000"/>
                </a:solidFill>
              </a:rPr>
              <a:t>Fig. 3</a:t>
            </a:r>
            <a:r>
              <a:rPr lang="pt-PT" altLang="ja-JP" sz="1000">
                <a:solidFill>
                  <a:srgbClr val="000000"/>
                </a:solidFill>
              </a:rPr>
              <a:t> (a) </a:t>
            </a:r>
            <a:r>
              <a:rPr lang="en-US" altLang="ja-JP" sz="1000">
                <a:solidFill>
                  <a:srgbClr val="000000"/>
                </a:solidFill>
              </a:rPr>
              <a:t>Optical and (b) fluorescence microscope images of the Hela cancer cells staining with the 4’,6-diamidino-2-phenylindole and FA-Eu:NPS.</a:t>
            </a:r>
            <a:endParaRPr lang="ja-JP" altLang="ja-JP" sz="1000">
              <a:solidFill>
                <a:srgbClr val="000000"/>
              </a:solidFill>
            </a:endParaRPr>
          </a:p>
        </p:txBody>
      </p:sp>
      <p:sp>
        <p:nvSpPr>
          <p:cNvPr id="2061" name="Rectangle 18"/>
          <p:cNvSpPr>
            <a:spLocks noChangeArrowheads="1"/>
          </p:cNvSpPr>
          <p:nvPr/>
        </p:nvSpPr>
        <p:spPr bwMode="auto">
          <a:xfrm>
            <a:off x="476250" y="8488973"/>
            <a:ext cx="3030538" cy="57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lnSpc>
                <a:spcPts val="1100"/>
              </a:lnSpc>
              <a:spcBef>
                <a:spcPct val="0"/>
              </a:spcBef>
              <a:buFontTx/>
              <a:buNone/>
            </a:pPr>
            <a:r>
              <a:rPr lang="en-US" altLang="ja-JP" sz="1000" b="1">
                <a:solidFill>
                  <a:srgbClr val="000000"/>
                </a:solidFill>
              </a:rPr>
              <a:t>Fig. 1</a:t>
            </a:r>
            <a:r>
              <a:rPr lang="en-US" altLang="ja-JP" sz="1000">
                <a:solidFill>
                  <a:srgbClr val="000000"/>
                </a:solidFill>
              </a:rPr>
              <a:t>  Scheme of the immobilization of (i) APTES and (ii) FA molecules on the Eu:NPS surface, and (iii) the targeting of Hela cancer cell by FA-Eu:NPS.</a:t>
            </a:r>
            <a:endParaRPr lang="ja-JP" altLang="ja-JP" sz="1000">
              <a:solidFill>
                <a:srgbClr val="000000"/>
              </a:solidFill>
            </a:endParaRPr>
          </a:p>
        </p:txBody>
      </p:sp>
      <p:pic>
        <p:nvPicPr>
          <p:cNvPr id="2062" name="図 1"/>
          <p:cNvPicPr>
            <a:picLocks noChangeAspect="1" noChangeArrowheads="1"/>
          </p:cNvPicPr>
          <p:nvPr/>
        </p:nvPicPr>
        <p:blipFill>
          <a:blip r:embed="rId4" cstate="print">
            <a:extLst>
              <a:ext uri="{28A0092B-C50C-407E-A947-70E740481C1C}">
                <a14:useLocalDpi xmlns:a14="http://schemas.microsoft.com/office/drawing/2010/main" val="0"/>
              </a:ext>
            </a:extLst>
          </a:blip>
          <a:srcRect r="1369"/>
          <a:stretch>
            <a:fillRect/>
          </a:stretch>
        </p:blipFill>
        <p:spPr bwMode="auto">
          <a:xfrm>
            <a:off x="504827" y="5810251"/>
            <a:ext cx="2994025" cy="263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図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5089" y="7545267"/>
            <a:ext cx="2217737" cy="1115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 1"/>
          <p:cNvSpPr/>
          <p:nvPr/>
        </p:nvSpPr>
        <p:spPr>
          <a:xfrm>
            <a:off x="476251" y="5757498"/>
            <a:ext cx="3033713" cy="3333749"/>
          </a:xfrm>
          <a:prstGeom prst="roundRect">
            <a:avLst>
              <a:gd name="adj" fmla="val 690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 name="角丸四角形 19"/>
          <p:cNvSpPr/>
          <p:nvPr/>
        </p:nvSpPr>
        <p:spPr>
          <a:xfrm>
            <a:off x="3511552" y="7527682"/>
            <a:ext cx="3033713" cy="1563565"/>
          </a:xfrm>
          <a:prstGeom prst="roundRect">
            <a:avLst>
              <a:gd name="adj" fmla="val 690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1" name="角丸四角形 20"/>
          <p:cNvSpPr/>
          <p:nvPr/>
        </p:nvSpPr>
        <p:spPr>
          <a:xfrm>
            <a:off x="3511552" y="5757498"/>
            <a:ext cx="3033713" cy="1773116"/>
          </a:xfrm>
          <a:prstGeom prst="roundRect">
            <a:avLst>
              <a:gd name="adj" fmla="val 690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9"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200" dirty="0">
                <a:solidFill>
                  <a:srgbClr val="000000"/>
                </a:solidFill>
                <a:ea typeface="HG創英角ｺﾞｼｯｸUB" pitchFamily="49" charset="-128"/>
              </a:rPr>
              <a:t>【</a:t>
            </a:r>
            <a:r>
              <a:rPr lang="ja-JP" altLang="en-US" sz="1200" dirty="0">
                <a:solidFill>
                  <a:srgbClr val="000000"/>
                </a:solidFill>
                <a:ea typeface="HG創英角ｺﾞｼｯｸUB" pitchFamily="49" charset="-128"/>
              </a:rPr>
              <a:t>別紙１</a:t>
            </a:r>
            <a:r>
              <a:rPr lang="en-US" altLang="ja-JP" sz="1200" dirty="0">
                <a:solidFill>
                  <a:srgbClr val="000000"/>
                </a:solidFill>
                <a:ea typeface="HG創英角ｺﾞｼｯｸUB" pitchFamily="49" charset="-128"/>
              </a:rPr>
              <a:t>】</a:t>
            </a:r>
            <a:endParaRPr lang="ja-JP" altLang="en-US" sz="1200" dirty="0">
              <a:solidFill>
                <a:srgbClr val="000000"/>
              </a:solidFill>
              <a:ea typeface="HG創英角ｺﾞｼｯｸUB" pitchFamily="49" charset="-128"/>
            </a:endParaRPr>
          </a:p>
        </p:txBody>
      </p:sp>
      <p:sp>
        <p:nvSpPr>
          <p:cNvPr id="22"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1249875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画面に合わせる (4:3)</PresentationFormat>
  <Paragraphs>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2014-06-02T02:41:12Z</dcterms:created>
  <dcterms:modified xsi:type="dcterms:W3CDTF">2014-06-02T02:41:28Z</dcterms:modified>
</cp:coreProperties>
</file>