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showGuides="1">
      <p:cViewPr varScale="1">
        <p:scale>
          <a:sx n="83" d="100"/>
          <a:sy n="83" d="100"/>
        </p:scale>
        <p:origin x="-3168" y="-96"/>
      </p:cViewPr>
      <p:guideLst>
        <p:guide orient="horz" pos="288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3937C7-5398-4EE8-87C0-D37099801AAC}" type="datetimeFigureOut">
              <a:rPr kumimoji="1" lang="ja-JP" altLang="en-US" smtClean="0"/>
              <a:t>2014/6/2</a:t>
            </a:fld>
            <a:endParaRPr kumimoji="1" lang="ja-JP" altLang="en-US"/>
          </a:p>
        </p:txBody>
      </p:sp>
      <p:sp>
        <p:nvSpPr>
          <p:cNvPr id="4" name="スライド イメージ プレースホルダー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326FF7-06DB-44BA-9A39-2B59FDB4DDA1}" type="slidenum">
              <a:rPr kumimoji="1" lang="ja-JP" altLang="en-US" smtClean="0"/>
              <a:t>‹#›</a:t>
            </a:fld>
            <a:endParaRPr kumimoji="1" lang="ja-JP" altLang="en-US"/>
          </a:p>
        </p:txBody>
      </p:sp>
    </p:spTree>
    <p:extLst>
      <p:ext uri="{BB962C8B-B14F-4D97-AF65-F5344CB8AC3E}">
        <p14:creationId xmlns:p14="http://schemas.microsoft.com/office/powerpoint/2010/main" val="15912055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xfrm>
            <a:off x="2143125" y="685800"/>
            <a:ext cx="2573338"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4100" name="ヘッダー プレースホルダー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53626" indent="-289855" eaLnBrk="0" hangingPunct="0">
              <a:spcBef>
                <a:spcPct val="30000"/>
              </a:spcBef>
              <a:defRPr kumimoji="1" sz="1200">
                <a:solidFill>
                  <a:schemeClr val="tx1"/>
                </a:solidFill>
                <a:latin typeface="Calibri" pitchFamily="34" charset="0"/>
                <a:ea typeface="ＭＳ Ｐゴシック" pitchFamily="50" charset="-128"/>
              </a:defRPr>
            </a:lvl2pPr>
            <a:lvl3pPr marL="1159424" indent="-231885" eaLnBrk="0" hangingPunct="0">
              <a:spcBef>
                <a:spcPct val="30000"/>
              </a:spcBef>
              <a:defRPr kumimoji="1" sz="1200">
                <a:solidFill>
                  <a:schemeClr val="tx1"/>
                </a:solidFill>
                <a:latin typeface="Calibri" pitchFamily="34" charset="0"/>
                <a:ea typeface="ＭＳ Ｐゴシック" pitchFamily="50" charset="-128"/>
              </a:defRPr>
            </a:lvl3pPr>
            <a:lvl4pPr marL="1623193" indent="-231885" eaLnBrk="0" hangingPunct="0">
              <a:spcBef>
                <a:spcPct val="30000"/>
              </a:spcBef>
              <a:defRPr kumimoji="1" sz="1200">
                <a:solidFill>
                  <a:schemeClr val="tx1"/>
                </a:solidFill>
                <a:latin typeface="Calibri" pitchFamily="34" charset="0"/>
                <a:ea typeface="ＭＳ Ｐゴシック" pitchFamily="50" charset="-128"/>
              </a:defRPr>
            </a:lvl4pPr>
            <a:lvl5pPr marL="2086964" indent="-231885" eaLnBrk="0" hangingPunct="0">
              <a:spcBef>
                <a:spcPct val="30000"/>
              </a:spcBef>
              <a:defRPr kumimoji="1" sz="1200">
                <a:solidFill>
                  <a:schemeClr val="tx1"/>
                </a:solidFill>
                <a:latin typeface="Calibri" pitchFamily="34" charset="0"/>
                <a:ea typeface="ＭＳ Ｐゴシック" pitchFamily="50" charset="-128"/>
              </a:defRPr>
            </a:lvl5pPr>
            <a:lvl6pPr marL="2550734" indent="-23188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3014503" indent="-23188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478273" indent="-23188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942042" indent="-23188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hangingPunct="1">
              <a:spcBef>
                <a:spcPct val="0"/>
              </a:spcBef>
            </a:pPr>
            <a:endParaRPr lang="ja-JP" altLang="en-US" smtClean="0">
              <a:solidFill>
                <a:prstClr val="black"/>
              </a:solidFill>
              <a:latin typeface="Arial" pitchFamily="34" charset="0"/>
            </a:endParaRPr>
          </a:p>
        </p:txBody>
      </p:sp>
    </p:spTree>
    <p:extLst>
      <p:ext uri="{BB962C8B-B14F-4D97-AF65-F5344CB8AC3E}">
        <p14:creationId xmlns:p14="http://schemas.microsoft.com/office/powerpoint/2010/main" val="1372648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61EFA2E-D58E-4E5D-8FA6-AE631EED5E44}"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A6C4FE-E735-4B12-A988-D6B94EB04781}" type="slidenum">
              <a:rPr kumimoji="1" lang="ja-JP" altLang="en-US" smtClean="0"/>
              <a:t>‹#›</a:t>
            </a:fld>
            <a:endParaRPr kumimoji="1" lang="ja-JP" altLang="en-US"/>
          </a:p>
        </p:txBody>
      </p:sp>
    </p:spTree>
    <p:extLst>
      <p:ext uri="{BB962C8B-B14F-4D97-AF65-F5344CB8AC3E}">
        <p14:creationId xmlns:p14="http://schemas.microsoft.com/office/powerpoint/2010/main" val="370109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1EFA2E-D58E-4E5D-8FA6-AE631EED5E44}"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A6C4FE-E735-4B12-A988-D6B94EB04781}" type="slidenum">
              <a:rPr kumimoji="1" lang="ja-JP" altLang="en-US" smtClean="0"/>
              <a:t>‹#›</a:t>
            </a:fld>
            <a:endParaRPr kumimoji="1" lang="ja-JP" altLang="en-US"/>
          </a:p>
        </p:txBody>
      </p:sp>
    </p:spTree>
    <p:extLst>
      <p:ext uri="{BB962C8B-B14F-4D97-AF65-F5344CB8AC3E}">
        <p14:creationId xmlns:p14="http://schemas.microsoft.com/office/powerpoint/2010/main" val="617471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1EFA2E-D58E-4E5D-8FA6-AE631EED5E44}"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A6C4FE-E735-4B12-A988-D6B94EB04781}" type="slidenum">
              <a:rPr kumimoji="1" lang="ja-JP" altLang="en-US" smtClean="0"/>
              <a:t>‹#›</a:t>
            </a:fld>
            <a:endParaRPr kumimoji="1" lang="ja-JP" altLang="en-US"/>
          </a:p>
        </p:txBody>
      </p:sp>
    </p:spTree>
    <p:extLst>
      <p:ext uri="{BB962C8B-B14F-4D97-AF65-F5344CB8AC3E}">
        <p14:creationId xmlns:p14="http://schemas.microsoft.com/office/powerpoint/2010/main" val="2188944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1EFA2E-D58E-4E5D-8FA6-AE631EED5E44}"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A6C4FE-E735-4B12-A988-D6B94EB04781}" type="slidenum">
              <a:rPr kumimoji="1" lang="ja-JP" altLang="en-US" smtClean="0"/>
              <a:t>‹#›</a:t>
            </a:fld>
            <a:endParaRPr kumimoji="1" lang="ja-JP" altLang="en-US"/>
          </a:p>
        </p:txBody>
      </p:sp>
    </p:spTree>
    <p:extLst>
      <p:ext uri="{BB962C8B-B14F-4D97-AF65-F5344CB8AC3E}">
        <p14:creationId xmlns:p14="http://schemas.microsoft.com/office/powerpoint/2010/main" val="377173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61EFA2E-D58E-4E5D-8FA6-AE631EED5E44}"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A6C4FE-E735-4B12-A988-D6B94EB04781}" type="slidenum">
              <a:rPr kumimoji="1" lang="ja-JP" altLang="en-US" smtClean="0"/>
              <a:t>‹#›</a:t>
            </a:fld>
            <a:endParaRPr kumimoji="1" lang="ja-JP" altLang="en-US"/>
          </a:p>
        </p:txBody>
      </p:sp>
    </p:spTree>
    <p:extLst>
      <p:ext uri="{BB962C8B-B14F-4D97-AF65-F5344CB8AC3E}">
        <p14:creationId xmlns:p14="http://schemas.microsoft.com/office/powerpoint/2010/main" val="2061021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61EFA2E-D58E-4E5D-8FA6-AE631EED5E44}"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A6C4FE-E735-4B12-A988-D6B94EB04781}" type="slidenum">
              <a:rPr kumimoji="1" lang="ja-JP" altLang="en-US" smtClean="0"/>
              <a:t>‹#›</a:t>
            </a:fld>
            <a:endParaRPr kumimoji="1" lang="ja-JP" altLang="en-US"/>
          </a:p>
        </p:txBody>
      </p:sp>
    </p:spTree>
    <p:extLst>
      <p:ext uri="{BB962C8B-B14F-4D97-AF65-F5344CB8AC3E}">
        <p14:creationId xmlns:p14="http://schemas.microsoft.com/office/powerpoint/2010/main" val="1207359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61EFA2E-D58E-4E5D-8FA6-AE631EED5E44}" type="datetimeFigureOut">
              <a:rPr kumimoji="1" lang="ja-JP" altLang="en-US" smtClean="0"/>
              <a:t>2014/6/2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9A6C4FE-E735-4B12-A988-D6B94EB04781}" type="slidenum">
              <a:rPr kumimoji="1" lang="ja-JP" altLang="en-US" smtClean="0"/>
              <a:t>‹#›</a:t>
            </a:fld>
            <a:endParaRPr kumimoji="1" lang="ja-JP" altLang="en-US"/>
          </a:p>
        </p:txBody>
      </p:sp>
    </p:spTree>
    <p:extLst>
      <p:ext uri="{BB962C8B-B14F-4D97-AF65-F5344CB8AC3E}">
        <p14:creationId xmlns:p14="http://schemas.microsoft.com/office/powerpoint/2010/main" val="2274478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61EFA2E-D58E-4E5D-8FA6-AE631EED5E44}" type="datetimeFigureOut">
              <a:rPr kumimoji="1" lang="ja-JP" altLang="en-US" smtClean="0"/>
              <a:t>2014/6/2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9A6C4FE-E735-4B12-A988-D6B94EB04781}" type="slidenum">
              <a:rPr kumimoji="1" lang="ja-JP" altLang="en-US" smtClean="0"/>
              <a:t>‹#›</a:t>
            </a:fld>
            <a:endParaRPr kumimoji="1" lang="ja-JP" altLang="en-US"/>
          </a:p>
        </p:txBody>
      </p:sp>
    </p:spTree>
    <p:extLst>
      <p:ext uri="{BB962C8B-B14F-4D97-AF65-F5344CB8AC3E}">
        <p14:creationId xmlns:p14="http://schemas.microsoft.com/office/powerpoint/2010/main" val="3270025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61EFA2E-D58E-4E5D-8FA6-AE631EED5E44}" type="datetimeFigureOut">
              <a:rPr kumimoji="1" lang="ja-JP" altLang="en-US" smtClean="0"/>
              <a:t>2014/6/2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9A6C4FE-E735-4B12-A988-D6B94EB04781}" type="slidenum">
              <a:rPr kumimoji="1" lang="ja-JP" altLang="en-US" smtClean="0"/>
              <a:t>‹#›</a:t>
            </a:fld>
            <a:endParaRPr kumimoji="1" lang="ja-JP" altLang="en-US"/>
          </a:p>
        </p:txBody>
      </p:sp>
    </p:spTree>
    <p:extLst>
      <p:ext uri="{BB962C8B-B14F-4D97-AF65-F5344CB8AC3E}">
        <p14:creationId xmlns:p14="http://schemas.microsoft.com/office/powerpoint/2010/main" val="2865120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61EFA2E-D58E-4E5D-8FA6-AE631EED5E44}"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A6C4FE-E735-4B12-A988-D6B94EB04781}" type="slidenum">
              <a:rPr kumimoji="1" lang="ja-JP" altLang="en-US" smtClean="0"/>
              <a:t>‹#›</a:t>
            </a:fld>
            <a:endParaRPr kumimoji="1" lang="ja-JP" altLang="en-US"/>
          </a:p>
        </p:txBody>
      </p:sp>
    </p:spTree>
    <p:extLst>
      <p:ext uri="{BB962C8B-B14F-4D97-AF65-F5344CB8AC3E}">
        <p14:creationId xmlns:p14="http://schemas.microsoft.com/office/powerpoint/2010/main" val="1866927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61EFA2E-D58E-4E5D-8FA6-AE631EED5E44}"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A6C4FE-E735-4B12-A988-D6B94EB04781}" type="slidenum">
              <a:rPr kumimoji="1" lang="ja-JP" altLang="en-US" smtClean="0"/>
              <a:t>‹#›</a:t>
            </a:fld>
            <a:endParaRPr kumimoji="1" lang="ja-JP" altLang="en-US"/>
          </a:p>
        </p:txBody>
      </p:sp>
    </p:spTree>
    <p:extLst>
      <p:ext uri="{BB962C8B-B14F-4D97-AF65-F5344CB8AC3E}">
        <p14:creationId xmlns:p14="http://schemas.microsoft.com/office/powerpoint/2010/main" val="1915506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61EFA2E-D58E-4E5D-8FA6-AE631EED5E44}" type="datetimeFigureOut">
              <a:rPr kumimoji="1" lang="ja-JP" altLang="en-US" smtClean="0"/>
              <a:t>2014/6/2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9A6C4FE-E735-4B12-A988-D6B94EB04781}" type="slidenum">
              <a:rPr kumimoji="1" lang="ja-JP" altLang="en-US" smtClean="0"/>
              <a:t>‹#›</a:t>
            </a:fld>
            <a:endParaRPr kumimoji="1" lang="ja-JP" altLang="en-US"/>
          </a:p>
        </p:txBody>
      </p:sp>
    </p:spTree>
    <p:extLst>
      <p:ext uri="{BB962C8B-B14F-4D97-AF65-F5344CB8AC3E}">
        <p14:creationId xmlns:p14="http://schemas.microsoft.com/office/powerpoint/2010/main" val="878756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476251" y="-7985"/>
            <a:ext cx="4388505"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200" dirty="0" smtClean="0">
                <a:solidFill>
                  <a:srgbClr val="000000"/>
                </a:solidFill>
                <a:ea typeface="HG創英角ｺﾞｼｯｸUB" pitchFamily="49" charset="-128"/>
              </a:rPr>
              <a:t>分子・物質合成プラットフォーム</a:t>
            </a:r>
            <a:r>
              <a:rPr lang="ja-JP" altLang="en-US" sz="1200" dirty="0">
                <a:solidFill>
                  <a:srgbClr val="000000"/>
                </a:solidFill>
                <a:ea typeface="HG創英角ｺﾞｼｯｸUB" pitchFamily="49" charset="-128"/>
              </a:rPr>
              <a:t>　</a:t>
            </a:r>
            <a:r>
              <a:rPr lang="ja-JP" altLang="en-US" sz="1200" dirty="0" smtClean="0">
                <a:solidFill>
                  <a:srgbClr val="000000"/>
                </a:solidFill>
                <a:ea typeface="HG創英角ｺﾞｼｯｸUB" pitchFamily="49" charset="-128"/>
              </a:rPr>
              <a:t>（国立大学法人九州 大学）</a:t>
            </a:r>
            <a:endParaRPr lang="ja-JP" altLang="en-US" sz="1200" dirty="0">
              <a:solidFill>
                <a:srgbClr val="000000"/>
              </a:solidFill>
              <a:ea typeface="HG創英角ｺﾞｼｯｸUB" pitchFamily="49" charset="-128"/>
            </a:endParaRPr>
          </a:p>
        </p:txBody>
      </p:sp>
      <p:sp>
        <p:nvSpPr>
          <p:cNvPr id="2052" name="Text Box 6"/>
          <p:cNvSpPr txBox="1">
            <a:spLocks noChangeArrowheads="1"/>
          </p:cNvSpPr>
          <p:nvPr/>
        </p:nvSpPr>
        <p:spPr bwMode="auto">
          <a:xfrm>
            <a:off x="3788848" y="459465"/>
            <a:ext cx="2293380"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a:solidFill>
                  <a:srgbClr val="000000"/>
                </a:solidFill>
                <a:latin typeface="HG創英角ｺﾞｼｯｸUB" pitchFamily="49" charset="-128"/>
                <a:ea typeface="HG創英角ｺﾞｼｯｸUB" pitchFamily="49" charset="-128"/>
              </a:rPr>
              <a:t>平成</a:t>
            </a:r>
            <a:r>
              <a:rPr lang="en-US" altLang="ja-JP" sz="1600">
                <a:solidFill>
                  <a:srgbClr val="000000"/>
                </a:solidFill>
                <a:latin typeface="HG創英角ｺﾞｼｯｸUB" pitchFamily="49" charset="-128"/>
                <a:ea typeface="HG創英角ｺﾞｼｯｸUB" pitchFamily="49" charset="-128"/>
              </a:rPr>
              <a:t>25</a:t>
            </a:r>
            <a:r>
              <a:rPr lang="ja-JP" altLang="en-US" sz="1600">
                <a:solidFill>
                  <a:srgbClr val="000000"/>
                </a:solidFill>
                <a:latin typeface="HG創英角ｺﾞｼｯｸUB" pitchFamily="49" charset="-128"/>
                <a:ea typeface="HG創英角ｺﾞｼｯｸUB" pitchFamily="49" charset="-128"/>
              </a:rPr>
              <a:t>年度　トピックス</a:t>
            </a:r>
          </a:p>
        </p:txBody>
      </p:sp>
      <p:sp>
        <p:nvSpPr>
          <p:cNvPr id="2053" name="Text Box 7"/>
          <p:cNvSpPr txBox="1">
            <a:spLocks noChangeArrowheads="1"/>
          </p:cNvSpPr>
          <p:nvPr/>
        </p:nvSpPr>
        <p:spPr bwMode="auto">
          <a:xfrm>
            <a:off x="166178" y="791375"/>
            <a:ext cx="4755592"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dirty="0" smtClean="0">
                <a:solidFill>
                  <a:srgbClr val="000000"/>
                </a:solidFill>
                <a:ea typeface="HG創英角ｺﾞｼｯｸUB" pitchFamily="49" charset="-128"/>
              </a:rPr>
              <a:t>分子・物質合成プラットフォームにおける利用</a:t>
            </a:r>
            <a:r>
              <a:rPr lang="ja-JP" altLang="en-US" sz="1600" dirty="0">
                <a:solidFill>
                  <a:srgbClr val="000000"/>
                </a:solidFill>
                <a:ea typeface="HG創英角ｺﾞｼｯｸUB" pitchFamily="49" charset="-128"/>
              </a:rPr>
              <a:t>成果</a:t>
            </a:r>
          </a:p>
        </p:txBody>
      </p:sp>
      <p:sp>
        <p:nvSpPr>
          <p:cNvPr id="2054" name="Text Box 8"/>
          <p:cNvSpPr txBox="1">
            <a:spLocks noChangeArrowheads="1"/>
          </p:cNvSpPr>
          <p:nvPr/>
        </p:nvSpPr>
        <p:spPr bwMode="auto">
          <a:xfrm>
            <a:off x="65174" y="1049218"/>
            <a:ext cx="673929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en-US" altLang="ja-JP" sz="1800" dirty="0">
                <a:solidFill>
                  <a:srgbClr val="000000"/>
                </a:solidFill>
                <a:latin typeface="HGP創英角ｺﾞｼｯｸUB" panose="020B0900000000000000" pitchFamily="50" charset="-128"/>
                <a:ea typeface="HGP創英角ｺﾞｼｯｸUB" panose="020B0900000000000000" pitchFamily="50" charset="-128"/>
              </a:rPr>
              <a:t>Solid-in-oil</a:t>
            </a:r>
            <a:r>
              <a:rPr lang="ja-JP" altLang="en-US" sz="1800" dirty="0">
                <a:solidFill>
                  <a:srgbClr val="000000"/>
                </a:solidFill>
                <a:latin typeface="HGP創英角ｺﾞｼｯｸUB" panose="020B0900000000000000" pitchFamily="50" charset="-128"/>
                <a:ea typeface="HGP創英角ｺﾞｼｯｸUB" panose="020B0900000000000000" pitchFamily="50" charset="-128"/>
              </a:rPr>
              <a:t>（</a:t>
            </a:r>
            <a:r>
              <a:rPr lang="en-US" altLang="ja-JP" sz="1800" dirty="0" smtClean="0">
                <a:solidFill>
                  <a:srgbClr val="000000"/>
                </a:solidFill>
                <a:latin typeface="HGP創英角ｺﾞｼｯｸUB" panose="020B0900000000000000" pitchFamily="50" charset="-128"/>
                <a:ea typeface="HGP創英角ｺﾞｼｯｸUB" panose="020B0900000000000000" pitchFamily="50" charset="-128"/>
              </a:rPr>
              <a:t>S/O</a:t>
            </a:r>
            <a:r>
              <a:rPr lang="en-US" altLang="ja-JP" sz="1800" baseline="30000" dirty="0" smtClean="0">
                <a:solidFill>
                  <a:srgbClr val="000000"/>
                </a:solidFill>
                <a:latin typeface="HGP創英角ｺﾞｼｯｸUB" panose="020B0900000000000000" pitchFamily="50" charset="-128"/>
                <a:ea typeface="HGP創英角ｺﾞｼｯｸUB" panose="020B0900000000000000" pitchFamily="50" charset="-128"/>
              </a:rPr>
              <a:t>®</a:t>
            </a:r>
            <a:r>
              <a:rPr lang="ja-JP" altLang="en-US" sz="1800" dirty="0" smtClean="0">
                <a:solidFill>
                  <a:srgbClr val="000000"/>
                </a:solidFill>
                <a:latin typeface="HGP創英角ｺﾞｼｯｸUB" panose="020B0900000000000000" pitchFamily="50" charset="-128"/>
                <a:ea typeface="HGP創英角ｺﾞｼｯｸUB" panose="020B0900000000000000" pitchFamily="50" charset="-128"/>
              </a:rPr>
              <a:t>）</a:t>
            </a:r>
            <a:r>
              <a:rPr lang="ja-JP" altLang="en-US" sz="1800" dirty="0">
                <a:solidFill>
                  <a:srgbClr val="000000"/>
                </a:solidFill>
                <a:latin typeface="HGP創英角ｺﾞｼｯｸUB" panose="020B0900000000000000" pitchFamily="50" charset="-128"/>
                <a:ea typeface="HGP創英角ｺﾞｼｯｸUB" panose="020B0900000000000000" pitchFamily="50" charset="-128"/>
              </a:rPr>
              <a:t>化技術を利用した医薬品・化粧品に関する</a:t>
            </a:r>
            <a:r>
              <a:rPr lang="ja-JP" altLang="en-US" sz="1800" dirty="0" smtClean="0">
                <a:solidFill>
                  <a:srgbClr val="000000"/>
                </a:solidFill>
                <a:latin typeface="HGP創英角ｺﾞｼｯｸUB" panose="020B0900000000000000" pitchFamily="50" charset="-128"/>
                <a:ea typeface="HGP創英角ｺﾞｼｯｸUB" panose="020B0900000000000000" pitchFamily="50" charset="-128"/>
              </a:rPr>
              <a:t>研究</a:t>
            </a:r>
            <a:endParaRPr lang="en-US" altLang="ja-JP" sz="1800" dirty="0" smtClean="0">
              <a:solidFill>
                <a:srgbClr val="000000"/>
              </a:solidFill>
              <a:latin typeface="HGP創英角ｺﾞｼｯｸUB" panose="020B0900000000000000" pitchFamily="50" charset="-128"/>
              <a:ea typeface="HGP創英角ｺﾞｼｯｸUB" panose="020B0900000000000000" pitchFamily="50" charset="-128"/>
            </a:endParaRPr>
          </a:p>
          <a:p>
            <a:pPr algn="ctr" eaLnBrk="1" hangingPunct="1">
              <a:spcBef>
                <a:spcPct val="50000"/>
              </a:spcBef>
              <a:buFontTx/>
              <a:buNone/>
            </a:pPr>
            <a:r>
              <a:rPr lang="ja-JP" altLang="en-US" sz="1400" dirty="0" smtClean="0">
                <a:solidFill>
                  <a:srgbClr val="000000"/>
                </a:solidFill>
                <a:latin typeface="HGP創英角ｺﾞｼｯｸUB" panose="020B0900000000000000" pitchFamily="50" charset="-128"/>
                <a:ea typeface="HGP創英角ｺﾞｼｯｸUB" panose="020B0900000000000000" pitchFamily="50" charset="-128"/>
              </a:rPr>
              <a:t>（</a:t>
            </a:r>
            <a:r>
              <a:rPr lang="en-US" altLang="ja-JP" sz="1400" dirty="0" smtClean="0">
                <a:solidFill>
                  <a:srgbClr val="000000"/>
                </a:solidFill>
                <a:latin typeface="HGP創英角ｺﾞｼｯｸUB" panose="020B0900000000000000" pitchFamily="50" charset="-128"/>
                <a:ea typeface="HGP創英角ｺﾞｼｯｸUB" panose="020B0900000000000000" pitchFamily="50" charset="-128"/>
              </a:rPr>
              <a:t>S-13-KU-0014</a:t>
            </a:r>
            <a:r>
              <a:rPr lang="ja-JP" altLang="en-US" sz="1400" dirty="0" smtClean="0">
                <a:solidFill>
                  <a:srgbClr val="000000"/>
                </a:solidFill>
                <a:latin typeface="HGP創英角ｺﾞｼｯｸUB" panose="020B0900000000000000" pitchFamily="50" charset="-128"/>
                <a:ea typeface="HGP創英角ｺﾞｼｯｸUB" panose="020B0900000000000000" pitchFamily="50" charset="-128"/>
              </a:rPr>
              <a:t>）</a:t>
            </a:r>
            <a:endParaRPr lang="en-US" altLang="ja-JP" sz="1400" dirty="0" smtClean="0">
              <a:solidFill>
                <a:srgbClr val="000000"/>
              </a:solidFill>
              <a:latin typeface="HGP創英角ｺﾞｼｯｸUB" panose="020B0900000000000000" pitchFamily="50" charset="-128"/>
              <a:ea typeface="HGP創英角ｺﾞｼｯｸUB" panose="020B0900000000000000" pitchFamily="50" charset="-128"/>
            </a:endParaRPr>
          </a:p>
          <a:p>
            <a:pPr algn="ctr" eaLnBrk="1" hangingPunct="1">
              <a:spcBef>
                <a:spcPct val="50000"/>
              </a:spcBef>
              <a:buFontTx/>
              <a:buNone/>
            </a:pPr>
            <a:endParaRPr lang="ja-JP" altLang="en-US" sz="1400" dirty="0">
              <a:solidFill>
                <a:srgbClr val="000000"/>
              </a:solidFill>
              <a:latin typeface="MS-Mincho" charset="-128"/>
              <a:ea typeface="HG創英角ｺﾞｼｯｸUB" pitchFamily="49" charset="-128"/>
            </a:endParaRPr>
          </a:p>
        </p:txBody>
      </p:sp>
      <p:sp>
        <p:nvSpPr>
          <p:cNvPr id="2055" name="Text Box 9"/>
          <p:cNvSpPr txBox="1">
            <a:spLocks noChangeArrowheads="1"/>
          </p:cNvSpPr>
          <p:nvPr/>
        </p:nvSpPr>
        <p:spPr bwMode="auto">
          <a:xfrm>
            <a:off x="1963738" y="1861215"/>
            <a:ext cx="4608512" cy="560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en-US" altLang="ja-JP" sz="1400" baseline="30000" dirty="0" smtClean="0">
                <a:solidFill>
                  <a:srgbClr val="000000"/>
                </a:solidFill>
                <a:latin typeface="ＭＳ Ｐ明朝" panose="02020600040205080304" pitchFamily="18" charset="-128"/>
                <a:ea typeface="ＭＳ Ｐ明朝" panose="02020600040205080304" pitchFamily="18" charset="-128"/>
              </a:rPr>
              <a:t>a</a:t>
            </a:r>
            <a:r>
              <a:rPr lang="ja-JP" altLang="en-US" sz="1400" dirty="0" smtClean="0">
                <a:solidFill>
                  <a:srgbClr val="000000"/>
                </a:solidFill>
                <a:latin typeface="ＭＳ Ｐ明朝" panose="02020600040205080304" pitchFamily="18" charset="-128"/>
                <a:ea typeface="ＭＳ Ｐ明朝" panose="02020600040205080304" pitchFamily="18" charset="-128"/>
              </a:rPr>
              <a:t>株式</a:t>
            </a:r>
            <a:r>
              <a:rPr lang="ja-JP" altLang="en-US" sz="1400" dirty="0">
                <a:solidFill>
                  <a:srgbClr val="000000"/>
                </a:solidFill>
                <a:latin typeface="ＭＳ Ｐ明朝" panose="02020600040205080304" pitchFamily="18" charset="-128"/>
                <a:ea typeface="ＭＳ Ｐ明朝" panose="02020600040205080304" pitchFamily="18" charset="-128"/>
              </a:rPr>
              <a:t>会社</a:t>
            </a:r>
            <a:r>
              <a:rPr lang="ja-JP" altLang="en-US" sz="1400" dirty="0" smtClean="0">
                <a:solidFill>
                  <a:srgbClr val="000000"/>
                </a:solidFill>
                <a:latin typeface="ＭＳ Ｐ明朝" panose="02020600040205080304" pitchFamily="18" charset="-128"/>
                <a:ea typeface="ＭＳ Ｐ明朝" panose="02020600040205080304" pitchFamily="18" charset="-128"/>
              </a:rPr>
              <a:t>ココカラファインネクスト</a:t>
            </a:r>
            <a:r>
              <a:rPr lang="ja-JP" altLang="en-US" sz="1400" dirty="0">
                <a:solidFill>
                  <a:srgbClr val="000000"/>
                </a:solidFill>
                <a:latin typeface="ＭＳ Ｐ明朝" panose="02020600040205080304" pitchFamily="18" charset="-128"/>
                <a:ea typeface="ＭＳ Ｐ明朝" panose="02020600040205080304" pitchFamily="18" charset="-128"/>
              </a:rPr>
              <a:t>，</a:t>
            </a:r>
            <a:r>
              <a:rPr lang="en-US" altLang="ja-JP" sz="1400" baseline="30000" dirty="0" smtClean="0">
                <a:solidFill>
                  <a:srgbClr val="000000"/>
                </a:solidFill>
                <a:latin typeface="ＭＳ Ｐ明朝" panose="02020600040205080304" pitchFamily="18" charset="-128"/>
                <a:ea typeface="ＭＳ Ｐ明朝" panose="02020600040205080304" pitchFamily="18" charset="-128"/>
              </a:rPr>
              <a:t>b</a:t>
            </a:r>
            <a:r>
              <a:rPr lang="ja-JP" altLang="en-US" sz="1400" dirty="0" smtClean="0">
                <a:solidFill>
                  <a:srgbClr val="000000"/>
                </a:solidFill>
                <a:latin typeface="ＭＳ Ｐ明朝" panose="02020600040205080304" pitchFamily="18" charset="-128"/>
                <a:ea typeface="ＭＳ Ｐ明朝" panose="02020600040205080304" pitchFamily="18" charset="-128"/>
              </a:rPr>
              <a:t>九州大学</a:t>
            </a:r>
            <a:endParaRPr lang="en-US" altLang="ja-JP" sz="1400" dirty="0" smtClean="0">
              <a:solidFill>
                <a:srgbClr val="000000"/>
              </a:solidFill>
              <a:latin typeface="ＭＳ Ｐ明朝" panose="02020600040205080304" pitchFamily="18" charset="-128"/>
              <a:ea typeface="ＭＳ Ｐ明朝" panose="02020600040205080304" pitchFamily="18" charset="-128"/>
            </a:endParaRPr>
          </a:p>
          <a:p>
            <a:pPr eaLnBrk="1" hangingPunct="1">
              <a:spcBef>
                <a:spcPct val="50000"/>
              </a:spcBef>
              <a:buFontTx/>
              <a:buNone/>
            </a:pPr>
            <a:r>
              <a:rPr lang="en-US" altLang="ja-JP" sz="1400" baseline="30000" dirty="0" smtClean="0">
                <a:solidFill>
                  <a:srgbClr val="000000"/>
                </a:solidFill>
                <a:latin typeface="ＭＳ Ｐ明朝" panose="02020600040205080304" pitchFamily="18" charset="-128"/>
                <a:ea typeface="ＭＳ Ｐ明朝" panose="02020600040205080304" pitchFamily="18" charset="-128"/>
              </a:rPr>
              <a:t>a</a:t>
            </a:r>
            <a:r>
              <a:rPr lang="ja-JP" altLang="en-US" sz="1400" u="sng" dirty="0" smtClean="0">
                <a:solidFill>
                  <a:srgbClr val="000000"/>
                </a:solidFill>
                <a:latin typeface="ＭＳ Ｐ明朝" panose="02020600040205080304" pitchFamily="18" charset="-128"/>
                <a:ea typeface="ＭＳ Ｐ明朝" panose="02020600040205080304" pitchFamily="18" charset="-128"/>
              </a:rPr>
              <a:t>山中</a:t>
            </a:r>
            <a:r>
              <a:rPr lang="ja-JP" altLang="en-US" sz="1400" u="sng" dirty="0">
                <a:solidFill>
                  <a:srgbClr val="000000"/>
                </a:solidFill>
                <a:latin typeface="ＭＳ Ｐ明朝" panose="02020600040205080304" pitchFamily="18" charset="-128"/>
                <a:ea typeface="ＭＳ Ｐ明朝" panose="02020600040205080304" pitchFamily="18" charset="-128"/>
              </a:rPr>
              <a:t>　</a:t>
            </a:r>
            <a:r>
              <a:rPr lang="ja-JP" altLang="en-US" sz="1400" u="sng" dirty="0" smtClean="0">
                <a:solidFill>
                  <a:srgbClr val="000000"/>
                </a:solidFill>
                <a:latin typeface="ＭＳ Ｐ明朝" panose="02020600040205080304" pitchFamily="18" charset="-128"/>
                <a:ea typeface="ＭＳ Ｐ明朝" panose="02020600040205080304" pitchFamily="18" charset="-128"/>
              </a:rPr>
              <a:t>桜子</a:t>
            </a:r>
            <a:r>
              <a:rPr lang="ja-JP" altLang="en-US" sz="1400" dirty="0" smtClean="0">
                <a:solidFill>
                  <a:srgbClr val="000000"/>
                </a:solidFill>
                <a:latin typeface="ＭＳ Ｐ明朝" panose="02020600040205080304" pitchFamily="18" charset="-128"/>
                <a:ea typeface="ＭＳ Ｐ明朝" panose="02020600040205080304" pitchFamily="18" charset="-128"/>
              </a:rPr>
              <a:t>，</a:t>
            </a:r>
            <a:r>
              <a:rPr lang="en-US" altLang="ja-JP" sz="1400" baseline="30000" dirty="0" smtClean="0">
                <a:solidFill>
                  <a:srgbClr val="000000"/>
                </a:solidFill>
                <a:latin typeface="ＭＳ Ｐ明朝" panose="02020600040205080304" pitchFamily="18" charset="-128"/>
                <a:ea typeface="ＭＳ Ｐ明朝" panose="02020600040205080304" pitchFamily="18" charset="-128"/>
              </a:rPr>
              <a:t>a</a:t>
            </a:r>
            <a:r>
              <a:rPr lang="ja-JP" altLang="en-US" sz="1400" dirty="0" smtClean="0">
                <a:solidFill>
                  <a:srgbClr val="000000"/>
                </a:solidFill>
                <a:latin typeface="ＭＳ Ｐ明朝" panose="02020600040205080304" pitchFamily="18" charset="-128"/>
                <a:ea typeface="ＭＳ Ｐ明朝" panose="02020600040205080304" pitchFamily="18" charset="-128"/>
              </a:rPr>
              <a:t>水野　恒政，</a:t>
            </a:r>
            <a:r>
              <a:rPr lang="en-US" altLang="ja-JP" sz="1400" baseline="30000" dirty="0" smtClean="0">
                <a:solidFill>
                  <a:srgbClr val="000000"/>
                </a:solidFill>
                <a:latin typeface="ＭＳ Ｐ明朝" panose="02020600040205080304" pitchFamily="18" charset="-128"/>
                <a:ea typeface="ＭＳ Ｐ明朝" panose="02020600040205080304" pitchFamily="18" charset="-128"/>
              </a:rPr>
              <a:t>b</a:t>
            </a:r>
            <a:r>
              <a:rPr lang="ja-JP" altLang="en-US" sz="1400" dirty="0" smtClean="0">
                <a:solidFill>
                  <a:srgbClr val="000000"/>
                </a:solidFill>
                <a:latin typeface="ＭＳ Ｐ明朝" panose="02020600040205080304" pitchFamily="18" charset="-128"/>
                <a:ea typeface="ＭＳ Ｐ明朝" panose="02020600040205080304" pitchFamily="18" charset="-128"/>
              </a:rPr>
              <a:t>後藤　雅宏</a:t>
            </a:r>
            <a:endParaRPr lang="en-US" altLang="ja-JP" sz="1400" dirty="0">
              <a:solidFill>
                <a:srgbClr val="000000"/>
              </a:solidFill>
              <a:latin typeface="ＭＳ Ｐ明朝" panose="02020600040205080304" pitchFamily="18" charset="-128"/>
              <a:ea typeface="ＭＳ Ｐ明朝" panose="02020600040205080304" pitchFamily="18" charset="-128"/>
            </a:endParaRPr>
          </a:p>
        </p:txBody>
      </p:sp>
      <p:sp>
        <p:nvSpPr>
          <p:cNvPr id="2056" name="Text Box 10"/>
          <p:cNvSpPr txBox="1">
            <a:spLocks noChangeArrowheads="1"/>
          </p:cNvSpPr>
          <p:nvPr/>
        </p:nvSpPr>
        <p:spPr bwMode="auto">
          <a:xfrm>
            <a:off x="476250" y="2310769"/>
            <a:ext cx="6192838" cy="1268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b="1" dirty="0">
                <a:solidFill>
                  <a:srgbClr val="000000"/>
                </a:solidFill>
              </a:rPr>
              <a:t>【</a:t>
            </a:r>
            <a:r>
              <a:rPr lang="ja-JP" altLang="en-US" sz="1400" b="1" dirty="0">
                <a:solidFill>
                  <a:srgbClr val="000000"/>
                </a:solidFill>
              </a:rPr>
              <a:t>目　　的</a:t>
            </a:r>
            <a:r>
              <a:rPr lang="en-US" altLang="ja-JP" sz="1400" b="1" dirty="0">
                <a:solidFill>
                  <a:srgbClr val="000000"/>
                </a:solidFill>
              </a:rPr>
              <a:t>】</a:t>
            </a:r>
          </a:p>
          <a:p>
            <a:pPr>
              <a:buFontTx/>
              <a:buNone/>
            </a:pPr>
            <a:r>
              <a:rPr lang="ja-JP" altLang="en-US" sz="1200" dirty="0" smtClean="0">
                <a:solidFill>
                  <a:srgbClr val="000000"/>
                </a:solidFill>
                <a:latin typeface="ＭＳ 明朝" panose="02020609040205080304" pitchFamily="17" charset="-128"/>
                <a:ea typeface="ＭＳ 明朝" panose="02020609040205080304" pitchFamily="17" charset="-128"/>
              </a:rPr>
              <a:t>　</a:t>
            </a:r>
            <a:r>
              <a:rPr lang="ja-JP" altLang="en-US" sz="1200" dirty="0">
                <a:solidFill>
                  <a:srgbClr val="000000"/>
                </a:solidFill>
                <a:latin typeface="ＭＳ 明朝" panose="02020609040205080304" pitchFamily="17" charset="-128"/>
                <a:ea typeface="ＭＳ 明朝" panose="02020609040205080304" pitchFamily="17" charset="-128"/>
              </a:rPr>
              <a:t>私</a:t>
            </a:r>
            <a:r>
              <a:rPr lang="ja-JP" altLang="en-US" sz="1200" dirty="0" smtClean="0">
                <a:solidFill>
                  <a:srgbClr val="000000"/>
                </a:solidFill>
                <a:latin typeface="ＭＳ 明朝" panose="02020609040205080304" pitchFamily="17" charset="-128"/>
                <a:ea typeface="ＭＳ 明朝" panose="02020609040205080304" pitchFamily="17" charset="-128"/>
              </a:rPr>
              <a:t>たちの身体は、皮膚の最外層である角質層のバリア機能により有害な成分の体内への侵入を防いでいる。しかしながらこのバリア機能のため、美容成分・薬効成分として皮膚内部へ浸透させたい水溶性の成分は皮膚内部へ透過出来ない。この問題を克服した医薬品・化粧品開発を目的とし</a:t>
            </a:r>
            <a:r>
              <a:rPr lang="ja-JP" altLang="en-US" sz="1200" dirty="0">
                <a:solidFill>
                  <a:srgbClr val="000000"/>
                </a:solidFill>
                <a:latin typeface="ＭＳ 明朝" panose="02020609040205080304" pitchFamily="17" charset="-128"/>
                <a:ea typeface="ＭＳ 明朝" panose="02020609040205080304" pitchFamily="17" charset="-128"/>
              </a:rPr>
              <a:t>て</a:t>
            </a:r>
            <a:r>
              <a:rPr lang="ja-JP" altLang="en-US" sz="1200" dirty="0" smtClean="0">
                <a:solidFill>
                  <a:srgbClr val="000000"/>
                </a:solidFill>
                <a:latin typeface="ＭＳ 明朝" panose="02020609040205080304" pitchFamily="17" charset="-128"/>
                <a:ea typeface="ＭＳ 明朝" panose="02020609040205080304" pitchFamily="17" charset="-128"/>
              </a:rPr>
              <a:t>、水溶性の美容成分や薬効成分を界面活性剤で被覆し油中にナノ分散化させる</a:t>
            </a:r>
            <a:r>
              <a:rPr lang="en-US" altLang="ja-JP" sz="1200" dirty="0" smtClean="0">
                <a:solidFill>
                  <a:srgbClr val="000000"/>
                </a:solidFill>
                <a:latin typeface="ＭＳ 明朝" panose="02020609040205080304" pitchFamily="17" charset="-128"/>
                <a:ea typeface="ＭＳ 明朝" panose="02020609040205080304" pitchFamily="17" charset="-128"/>
              </a:rPr>
              <a:t>S/O</a:t>
            </a:r>
            <a:r>
              <a:rPr lang="ja-JP" altLang="en-US" sz="1200" dirty="0" smtClean="0">
                <a:solidFill>
                  <a:srgbClr val="000000"/>
                </a:solidFill>
                <a:latin typeface="ＭＳ 明朝" panose="02020609040205080304" pitchFamily="17" charset="-128"/>
                <a:ea typeface="ＭＳ 明朝" panose="02020609040205080304" pitchFamily="17" charset="-128"/>
              </a:rPr>
              <a:t>化技術の製品への応用について検討した。</a:t>
            </a:r>
            <a:endParaRPr lang="en-US" altLang="ja-JP" sz="1200" dirty="0" smtClean="0">
              <a:solidFill>
                <a:srgbClr val="000000"/>
              </a:solidFill>
              <a:latin typeface="ＭＳ 明朝" panose="02020609040205080304" pitchFamily="17" charset="-128"/>
              <a:ea typeface="ＭＳ 明朝" panose="02020609040205080304" pitchFamily="17" charset="-128"/>
            </a:endParaRPr>
          </a:p>
        </p:txBody>
      </p:sp>
      <p:sp>
        <p:nvSpPr>
          <p:cNvPr id="2057" name="Text Box 11"/>
          <p:cNvSpPr txBox="1">
            <a:spLocks noChangeArrowheads="1"/>
          </p:cNvSpPr>
          <p:nvPr/>
        </p:nvSpPr>
        <p:spPr bwMode="auto">
          <a:xfrm>
            <a:off x="476251" y="3418658"/>
            <a:ext cx="6265118" cy="2006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en-US" altLang="ja-JP" sz="1400" b="1" dirty="0">
                <a:solidFill>
                  <a:srgbClr val="000000"/>
                </a:solidFill>
              </a:rPr>
              <a:t>【</a:t>
            </a:r>
            <a:r>
              <a:rPr lang="ja-JP" altLang="en-US" sz="1400" b="1" dirty="0">
                <a:solidFill>
                  <a:srgbClr val="000000"/>
                </a:solidFill>
              </a:rPr>
              <a:t>成　　果</a:t>
            </a:r>
            <a:r>
              <a:rPr lang="en-US" altLang="ja-JP" sz="1400" b="1" dirty="0">
                <a:solidFill>
                  <a:srgbClr val="000000"/>
                </a:solidFill>
              </a:rPr>
              <a:t>】</a:t>
            </a:r>
          </a:p>
          <a:p>
            <a:pPr>
              <a:buFontTx/>
              <a:buNone/>
            </a:pPr>
            <a:r>
              <a:rPr lang="ja-JP" altLang="en-US" sz="1200" dirty="0" smtClean="0">
                <a:solidFill>
                  <a:srgbClr val="000000"/>
                </a:solidFill>
                <a:latin typeface="ＭＳ 明朝" panose="02020609040205080304" pitchFamily="17" charset="-128"/>
                <a:ea typeface="ＭＳ 明朝" panose="02020609040205080304" pitchFamily="17" charset="-128"/>
              </a:rPr>
              <a:t>　九州大学にて開発された技術である水溶性薬物をナノコーティングし油中へ分散する</a:t>
            </a:r>
            <a:r>
              <a:rPr lang="en-US" altLang="ja-JP" sz="1200" dirty="0" smtClean="0">
                <a:solidFill>
                  <a:srgbClr val="000000"/>
                </a:solidFill>
                <a:latin typeface="ＭＳ 明朝" panose="02020609040205080304" pitchFamily="17" charset="-128"/>
                <a:ea typeface="ＭＳ 明朝" panose="02020609040205080304" pitchFamily="17" charset="-128"/>
              </a:rPr>
              <a:t>Solid-in-oil</a:t>
            </a:r>
            <a:r>
              <a:rPr lang="ja-JP" altLang="en-US" sz="1200" dirty="0" smtClean="0">
                <a:solidFill>
                  <a:srgbClr val="000000"/>
                </a:solidFill>
                <a:latin typeface="ＭＳ 明朝" panose="02020609040205080304" pitchFamily="17" charset="-128"/>
                <a:ea typeface="ＭＳ 明朝" panose="02020609040205080304" pitchFamily="17" charset="-128"/>
              </a:rPr>
              <a:t>（</a:t>
            </a:r>
            <a:r>
              <a:rPr lang="en-US" altLang="ja-JP" sz="1200" dirty="0" smtClean="0">
                <a:solidFill>
                  <a:srgbClr val="000000"/>
                </a:solidFill>
                <a:latin typeface="ＭＳ 明朝" panose="02020609040205080304" pitchFamily="17" charset="-128"/>
                <a:ea typeface="ＭＳ 明朝" panose="02020609040205080304" pitchFamily="17" charset="-128"/>
              </a:rPr>
              <a:t>S/O</a:t>
            </a:r>
            <a:r>
              <a:rPr lang="ja-JP" altLang="en-US" sz="1200" dirty="0" smtClean="0">
                <a:solidFill>
                  <a:srgbClr val="000000"/>
                </a:solidFill>
                <a:latin typeface="ＭＳ 明朝" panose="02020609040205080304" pitchFamily="17" charset="-128"/>
                <a:ea typeface="ＭＳ 明朝" panose="02020609040205080304" pitchFamily="17" charset="-128"/>
              </a:rPr>
              <a:t>）化技術（</a:t>
            </a:r>
            <a:r>
              <a:rPr lang="en-US" altLang="ja-JP" sz="1200" dirty="0" smtClean="0">
                <a:solidFill>
                  <a:srgbClr val="000000"/>
                </a:solidFill>
                <a:latin typeface="ＭＳ 明朝" panose="02020609040205080304" pitchFamily="17" charset="-128"/>
                <a:ea typeface="ＭＳ 明朝" panose="02020609040205080304" pitchFamily="17" charset="-128"/>
              </a:rPr>
              <a:t>Fig.1)</a:t>
            </a:r>
            <a:r>
              <a:rPr lang="ja-JP" altLang="en-US" sz="1200" dirty="0" smtClean="0">
                <a:solidFill>
                  <a:srgbClr val="000000"/>
                </a:solidFill>
                <a:latin typeface="ＭＳ 明朝" panose="02020609040205080304" pitchFamily="17" charset="-128"/>
                <a:ea typeface="ＭＳ 明朝" panose="02020609040205080304" pitchFamily="17" charset="-128"/>
              </a:rPr>
              <a:t>を用いて、美白成分であるアスコルビン酸リン酸エステルマグネシウム塩（ビタミン</a:t>
            </a:r>
            <a:r>
              <a:rPr lang="en-US" altLang="ja-JP" sz="1200" dirty="0" smtClean="0">
                <a:solidFill>
                  <a:srgbClr val="000000"/>
                </a:solidFill>
                <a:latin typeface="ＭＳ 明朝" panose="02020609040205080304" pitchFamily="17" charset="-128"/>
                <a:ea typeface="ＭＳ 明朝" panose="02020609040205080304" pitchFamily="17" charset="-128"/>
              </a:rPr>
              <a:t>C)</a:t>
            </a:r>
            <a:r>
              <a:rPr lang="ja-JP" altLang="en-US" sz="1200" dirty="0" smtClean="0">
                <a:solidFill>
                  <a:srgbClr val="000000"/>
                </a:solidFill>
                <a:latin typeface="ＭＳ 明朝" panose="02020609040205080304" pitchFamily="17" charset="-128"/>
                <a:ea typeface="ＭＳ 明朝" panose="02020609040205080304" pitchFamily="17" charset="-128"/>
              </a:rPr>
              <a:t>及び皮膚中で水分と弾力を保つ働きをしているヒアルロン酸を油中に分散し、浸透性を向上させた化粧品を開発した。ビタミン</a:t>
            </a:r>
            <a:r>
              <a:rPr lang="en-US" altLang="ja-JP" sz="1200" dirty="0" smtClean="0">
                <a:solidFill>
                  <a:srgbClr val="000000"/>
                </a:solidFill>
                <a:latin typeface="ＭＳ 明朝" panose="02020609040205080304" pitchFamily="17" charset="-128"/>
                <a:ea typeface="ＭＳ 明朝" panose="02020609040205080304" pitchFamily="17" charset="-128"/>
              </a:rPr>
              <a:t>C</a:t>
            </a:r>
            <a:r>
              <a:rPr lang="ja-JP" altLang="en-US" sz="1200" dirty="0" err="1" smtClean="0">
                <a:solidFill>
                  <a:srgbClr val="000000"/>
                </a:solidFill>
                <a:latin typeface="ＭＳ 明朝" panose="02020609040205080304" pitchFamily="17" charset="-128"/>
                <a:ea typeface="ＭＳ 明朝" panose="02020609040205080304" pitchFamily="17" charset="-128"/>
              </a:rPr>
              <a:t>を配</a:t>
            </a:r>
            <a:r>
              <a:rPr lang="ja-JP" altLang="en-US" sz="1200" dirty="0" smtClean="0">
                <a:solidFill>
                  <a:srgbClr val="000000"/>
                </a:solidFill>
                <a:latin typeface="ＭＳ 明朝" panose="02020609040205080304" pitchFamily="17" charset="-128"/>
                <a:ea typeface="ＭＳ 明朝" panose="02020609040205080304" pitchFamily="17" charset="-128"/>
              </a:rPr>
              <a:t>合した美容液中での界面活性剤により被覆したビタミン</a:t>
            </a:r>
            <a:r>
              <a:rPr lang="en-US" altLang="ja-JP" sz="1200" dirty="0" smtClean="0">
                <a:solidFill>
                  <a:srgbClr val="000000"/>
                </a:solidFill>
                <a:latin typeface="ＭＳ 明朝" panose="02020609040205080304" pitchFamily="17" charset="-128"/>
                <a:ea typeface="ＭＳ 明朝" panose="02020609040205080304" pitchFamily="17" charset="-128"/>
              </a:rPr>
              <a:t>C</a:t>
            </a:r>
            <a:r>
              <a:rPr lang="ja-JP" altLang="en-US" sz="1200" dirty="0" err="1" smtClean="0">
                <a:solidFill>
                  <a:srgbClr val="000000"/>
                </a:solidFill>
                <a:latin typeface="ＭＳ 明朝" panose="02020609040205080304" pitchFamily="17" charset="-128"/>
                <a:ea typeface="ＭＳ 明朝" panose="02020609040205080304" pitchFamily="17" charset="-128"/>
              </a:rPr>
              <a:t>の平均粒子径は</a:t>
            </a:r>
            <a:r>
              <a:rPr lang="ja-JP" altLang="en-US" sz="1200" dirty="0" smtClean="0">
                <a:solidFill>
                  <a:srgbClr val="000000"/>
                </a:solidFill>
                <a:latin typeface="ＭＳ 明朝" panose="02020609040205080304" pitchFamily="17" charset="-128"/>
                <a:ea typeface="ＭＳ 明朝" panose="02020609040205080304" pitchFamily="17" charset="-128"/>
              </a:rPr>
              <a:t> </a:t>
            </a:r>
            <a:r>
              <a:rPr lang="en-US" altLang="ja-JP" sz="1200" dirty="0" smtClean="0">
                <a:solidFill>
                  <a:srgbClr val="000000"/>
                </a:solidFill>
                <a:latin typeface="ＭＳ 明朝" panose="02020609040205080304" pitchFamily="17" charset="-128"/>
                <a:ea typeface="ＭＳ 明朝" panose="02020609040205080304" pitchFamily="17" charset="-128"/>
              </a:rPr>
              <a:t>138 nm</a:t>
            </a:r>
            <a:r>
              <a:rPr lang="ja-JP" altLang="en-US" sz="1200" dirty="0" smtClean="0">
                <a:solidFill>
                  <a:srgbClr val="000000"/>
                </a:solidFill>
                <a:latin typeface="ＭＳ 明朝" panose="02020609040205080304" pitchFamily="17" charset="-128"/>
                <a:ea typeface="ＭＳ 明朝" panose="02020609040205080304" pitchFamily="17" charset="-128"/>
              </a:rPr>
              <a:t>程度であった（</a:t>
            </a:r>
            <a:r>
              <a:rPr lang="en-US" altLang="ja-JP" sz="1200" dirty="0" smtClean="0">
                <a:solidFill>
                  <a:srgbClr val="000000"/>
                </a:solidFill>
                <a:latin typeface="ＭＳ 明朝" panose="02020609040205080304" pitchFamily="17" charset="-128"/>
                <a:ea typeface="ＭＳ 明朝" panose="02020609040205080304" pitchFamily="17" charset="-128"/>
              </a:rPr>
              <a:t>Fig.2</a:t>
            </a:r>
            <a:r>
              <a:rPr lang="ja-JP" altLang="en-US" sz="1200" dirty="0" smtClean="0">
                <a:solidFill>
                  <a:srgbClr val="000000"/>
                </a:solidFill>
                <a:latin typeface="ＭＳ 明朝" panose="02020609040205080304" pitchFamily="17" charset="-128"/>
                <a:ea typeface="ＭＳ 明朝" panose="02020609040205080304" pitchFamily="17" charset="-128"/>
              </a:rPr>
              <a:t>）。また、蛍光ラベル化したヒアルロン酸を用いて皮膚への浸透量の測定を行った結果</a:t>
            </a:r>
            <a:r>
              <a:rPr lang="en-US" altLang="ja-JP" sz="1200" dirty="0" smtClean="0">
                <a:solidFill>
                  <a:srgbClr val="000000"/>
                </a:solidFill>
                <a:latin typeface="ＭＳ 明朝" panose="02020609040205080304" pitchFamily="17" charset="-128"/>
                <a:ea typeface="ＭＳ 明朝" panose="02020609040205080304" pitchFamily="17" charset="-128"/>
              </a:rPr>
              <a:t>S/O</a:t>
            </a:r>
            <a:r>
              <a:rPr lang="ja-JP" altLang="en-US" sz="1200" dirty="0" smtClean="0">
                <a:solidFill>
                  <a:srgbClr val="000000"/>
                </a:solidFill>
                <a:latin typeface="ＭＳ 明朝" panose="02020609040205080304" pitchFamily="17" charset="-128"/>
                <a:ea typeface="ＭＳ 明朝" panose="02020609040205080304" pitchFamily="17" charset="-128"/>
              </a:rPr>
              <a:t>は水溶液の</a:t>
            </a:r>
            <a:r>
              <a:rPr lang="en-US" altLang="ja-JP" sz="1200" dirty="0" smtClean="0">
                <a:solidFill>
                  <a:srgbClr val="000000"/>
                </a:solidFill>
                <a:latin typeface="ＭＳ 明朝" panose="02020609040205080304" pitchFamily="17" charset="-128"/>
                <a:ea typeface="ＭＳ 明朝" panose="02020609040205080304" pitchFamily="17" charset="-128"/>
              </a:rPr>
              <a:t>3</a:t>
            </a:r>
            <a:r>
              <a:rPr lang="ja-JP" altLang="en-US" sz="1200" dirty="0" smtClean="0">
                <a:solidFill>
                  <a:srgbClr val="000000"/>
                </a:solidFill>
                <a:latin typeface="ＭＳ 明朝" panose="02020609040205080304" pitchFamily="17" charset="-128"/>
                <a:ea typeface="ＭＳ 明朝" panose="02020609040205080304" pitchFamily="17" charset="-128"/>
              </a:rPr>
              <a:t>倍程度浸透し（</a:t>
            </a:r>
            <a:r>
              <a:rPr lang="en-US" altLang="ja-JP" sz="1200" dirty="0" smtClean="0">
                <a:solidFill>
                  <a:srgbClr val="000000"/>
                </a:solidFill>
                <a:latin typeface="ＭＳ 明朝" panose="02020609040205080304" pitchFamily="17" charset="-128"/>
                <a:ea typeface="ＭＳ 明朝" panose="02020609040205080304" pitchFamily="17" charset="-128"/>
              </a:rPr>
              <a:t>Fig.3</a:t>
            </a:r>
            <a:r>
              <a:rPr lang="ja-JP" altLang="en-US" sz="1200" dirty="0" smtClean="0">
                <a:solidFill>
                  <a:srgbClr val="000000"/>
                </a:solidFill>
                <a:latin typeface="ＭＳ 明朝" panose="02020609040205080304" pitchFamily="17" charset="-128"/>
                <a:ea typeface="ＭＳ 明朝" panose="02020609040205080304" pitchFamily="17" charset="-128"/>
              </a:rPr>
              <a:t>）、蛍光顕微鏡で皮膚の断面を観察した結果</a:t>
            </a:r>
            <a:r>
              <a:rPr lang="en-US" altLang="ja-JP" sz="1200" dirty="0" smtClean="0">
                <a:solidFill>
                  <a:srgbClr val="000000"/>
                </a:solidFill>
                <a:latin typeface="ＭＳ 明朝" panose="02020609040205080304" pitchFamily="17" charset="-128"/>
                <a:ea typeface="ＭＳ 明朝" panose="02020609040205080304" pitchFamily="17" charset="-128"/>
              </a:rPr>
              <a:t>S/O</a:t>
            </a:r>
            <a:r>
              <a:rPr lang="ja-JP" altLang="en-US" sz="1200" dirty="0" smtClean="0">
                <a:solidFill>
                  <a:srgbClr val="000000"/>
                </a:solidFill>
                <a:latin typeface="ＭＳ 明朝" panose="02020609040205080304" pitchFamily="17" charset="-128"/>
                <a:ea typeface="ＭＳ 明朝" panose="02020609040205080304" pitchFamily="17" charset="-128"/>
              </a:rPr>
              <a:t>製剤では表皮全体に強い蛍光が見られ、皮膚中にヒアルロン酸が浸透していることが確認できた（</a:t>
            </a:r>
            <a:r>
              <a:rPr lang="en-US" altLang="ja-JP" sz="1200" dirty="0" smtClean="0">
                <a:solidFill>
                  <a:srgbClr val="000000"/>
                </a:solidFill>
                <a:latin typeface="ＭＳ 明朝" panose="02020609040205080304" pitchFamily="17" charset="-128"/>
                <a:ea typeface="ＭＳ 明朝" panose="02020609040205080304" pitchFamily="17" charset="-128"/>
              </a:rPr>
              <a:t>Fig.4</a:t>
            </a:r>
            <a:r>
              <a:rPr lang="ja-JP" altLang="en-US" sz="1200" dirty="0" smtClean="0">
                <a:solidFill>
                  <a:srgbClr val="000000"/>
                </a:solidFill>
                <a:latin typeface="ＭＳ 明朝" panose="02020609040205080304" pitchFamily="17" charset="-128"/>
                <a:ea typeface="ＭＳ 明朝" panose="02020609040205080304" pitchFamily="17" charset="-128"/>
              </a:rPr>
              <a:t>）。</a:t>
            </a:r>
            <a:endParaRPr lang="ja-JP" altLang="ja-JP" sz="1200" dirty="0">
              <a:solidFill>
                <a:srgbClr val="000000"/>
              </a:solidFill>
              <a:latin typeface="ＭＳ 明朝" panose="02020609040205080304" pitchFamily="17" charset="-128"/>
              <a:ea typeface="ＭＳ 明朝" panose="02020609040205080304" pitchFamily="17" charset="-128"/>
            </a:endParaRPr>
          </a:p>
        </p:txBody>
      </p:sp>
      <p:sp>
        <p:nvSpPr>
          <p:cNvPr id="2064" name="Text Box 4"/>
          <p:cNvSpPr txBox="1">
            <a:spLocks noChangeArrowheads="1"/>
          </p:cNvSpPr>
          <p:nvPr/>
        </p:nvSpPr>
        <p:spPr bwMode="auto">
          <a:xfrm>
            <a:off x="6051551" y="5203"/>
            <a:ext cx="805793"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en-US" altLang="ja-JP" sz="1200">
                <a:solidFill>
                  <a:srgbClr val="000000"/>
                </a:solidFill>
                <a:ea typeface="HG創英角ｺﾞｼｯｸUB" pitchFamily="49" charset="-128"/>
              </a:rPr>
              <a:t>【</a:t>
            </a:r>
            <a:r>
              <a:rPr lang="ja-JP" altLang="en-US" sz="1200">
                <a:solidFill>
                  <a:srgbClr val="000000"/>
                </a:solidFill>
                <a:ea typeface="HG創英角ｺﾞｼｯｸUB" pitchFamily="49" charset="-128"/>
              </a:rPr>
              <a:t>別紙１</a:t>
            </a:r>
            <a:r>
              <a:rPr lang="en-US" altLang="ja-JP" sz="1200">
                <a:solidFill>
                  <a:srgbClr val="000000"/>
                </a:solidFill>
                <a:ea typeface="HG創英角ｺﾞｼｯｸUB" pitchFamily="49" charset="-128"/>
              </a:rPr>
              <a:t>】</a:t>
            </a:r>
            <a:endParaRPr lang="ja-JP" altLang="en-US" sz="1200">
              <a:solidFill>
                <a:srgbClr val="000000"/>
              </a:solidFill>
              <a:ea typeface="HG創英角ｺﾞｼｯｸUB" pitchFamily="49" charset="-128"/>
            </a:endParaRPr>
          </a:p>
        </p:txBody>
      </p:sp>
      <p:pic>
        <p:nvPicPr>
          <p:cNvPr id="2" name="図 1"/>
          <p:cNvPicPr>
            <a:picLocks/>
          </p:cNvPicPr>
          <p:nvPr/>
        </p:nvPicPr>
        <p:blipFill>
          <a:blip r:embed="rId3"/>
          <a:stretch>
            <a:fillRect/>
          </a:stretch>
        </p:blipFill>
        <p:spPr>
          <a:xfrm>
            <a:off x="443181" y="7539780"/>
            <a:ext cx="3129836" cy="1287361"/>
          </a:xfrm>
          <a:prstGeom prst="rect">
            <a:avLst/>
          </a:prstGeom>
        </p:spPr>
      </p:pic>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67995" y="5392907"/>
            <a:ext cx="1836698" cy="1695413"/>
          </a:xfrm>
          <a:prstGeom prst="rect">
            <a:avLst/>
          </a:prstGeom>
        </p:spPr>
      </p:pic>
      <p:pic>
        <p:nvPicPr>
          <p:cNvPr id="6" name="図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06462" y="7496633"/>
            <a:ext cx="2574867" cy="1188400"/>
          </a:xfrm>
          <a:prstGeom prst="rect">
            <a:avLst/>
          </a:prstGeom>
        </p:spPr>
      </p:pic>
      <p:sp>
        <p:nvSpPr>
          <p:cNvPr id="7" name="テキスト ボックス 6"/>
          <p:cNvSpPr txBox="1"/>
          <p:nvPr/>
        </p:nvSpPr>
        <p:spPr>
          <a:xfrm>
            <a:off x="1099622" y="7363695"/>
            <a:ext cx="2113355" cy="253916"/>
          </a:xfrm>
          <a:prstGeom prst="rect">
            <a:avLst/>
          </a:prstGeom>
          <a:noFill/>
        </p:spPr>
        <p:txBody>
          <a:bodyPr wrap="square" rtlCol="0">
            <a:spAutoFit/>
          </a:bodyPr>
          <a:lstStyle/>
          <a:p>
            <a:pPr algn="ctr"/>
            <a:r>
              <a:rPr lang="en-US" altLang="ja-JP" sz="1050" dirty="0" smtClean="0">
                <a:solidFill>
                  <a:srgbClr val="000000"/>
                </a:solidFill>
              </a:rPr>
              <a:t>Fig.1</a:t>
            </a:r>
            <a:r>
              <a:rPr lang="ja-JP" altLang="en-US" sz="1050" dirty="0">
                <a:solidFill>
                  <a:srgbClr val="000000"/>
                </a:solidFill>
              </a:rPr>
              <a:t> </a:t>
            </a:r>
            <a:r>
              <a:rPr lang="en-US" altLang="ja-JP" sz="1050" dirty="0" smtClean="0">
                <a:solidFill>
                  <a:srgbClr val="000000"/>
                </a:solidFill>
              </a:rPr>
              <a:t>S/</a:t>
            </a:r>
            <a:r>
              <a:rPr lang="en-US" altLang="ja-JP" sz="1050" dirty="0">
                <a:solidFill>
                  <a:srgbClr val="000000"/>
                </a:solidFill>
              </a:rPr>
              <a:t>O</a:t>
            </a:r>
            <a:r>
              <a:rPr lang="ja-JP" altLang="en-US" sz="1050" dirty="0" smtClean="0">
                <a:solidFill>
                  <a:srgbClr val="000000"/>
                </a:solidFill>
              </a:rPr>
              <a:t>の調</a:t>
            </a:r>
            <a:r>
              <a:rPr lang="ja-JP" altLang="en-US" sz="1050" dirty="0">
                <a:solidFill>
                  <a:srgbClr val="000000"/>
                </a:solidFill>
              </a:rPr>
              <a:t>製</a:t>
            </a:r>
            <a:r>
              <a:rPr lang="ja-JP" altLang="en-US" sz="1050" dirty="0" smtClean="0">
                <a:solidFill>
                  <a:srgbClr val="000000"/>
                </a:solidFill>
              </a:rPr>
              <a:t>方法</a:t>
            </a:r>
            <a:endParaRPr lang="ja-JP" altLang="en-US" sz="1050" dirty="0">
              <a:solidFill>
                <a:srgbClr val="000000"/>
              </a:solidFill>
            </a:endParaRPr>
          </a:p>
        </p:txBody>
      </p:sp>
      <p:sp>
        <p:nvSpPr>
          <p:cNvPr id="18" name="テキスト ボックス 17"/>
          <p:cNvSpPr txBox="1"/>
          <p:nvPr/>
        </p:nvSpPr>
        <p:spPr>
          <a:xfrm>
            <a:off x="931458" y="8827139"/>
            <a:ext cx="2371631" cy="253916"/>
          </a:xfrm>
          <a:prstGeom prst="rect">
            <a:avLst/>
          </a:prstGeom>
          <a:noFill/>
        </p:spPr>
        <p:txBody>
          <a:bodyPr wrap="square" rtlCol="0">
            <a:spAutoFit/>
          </a:bodyPr>
          <a:lstStyle/>
          <a:p>
            <a:pPr algn="ctr"/>
            <a:r>
              <a:rPr lang="en-US" altLang="ja-JP" sz="1050" dirty="0" smtClean="0">
                <a:solidFill>
                  <a:srgbClr val="000000"/>
                </a:solidFill>
              </a:rPr>
              <a:t>Fig.2 </a:t>
            </a:r>
            <a:r>
              <a:rPr lang="ja-JP" altLang="en-US" sz="1050" dirty="0" smtClean="0">
                <a:solidFill>
                  <a:srgbClr val="000000"/>
                </a:solidFill>
              </a:rPr>
              <a:t>ビタミン</a:t>
            </a:r>
            <a:r>
              <a:rPr lang="en-US" altLang="ja-JP" sz="1050" dirty="0" smtClean="0">
                <a:solidFill>
                  <a:srgbClr val="000000"/>
                </a:solidFill>
              </a:rPr>
              <a:t>C S/O</a:t>
            </a:r>
            <a:r>
              <a:rPr lang="ja-JP" altLang="en-US" sz="1050" dirty="0" err="1" smtClean="0">
                <a:solidFill>
                  <a:srgbClr val="000000"/>
                </a:solidFill>
              </a:rPr>
              <a:t>の粒子径</a:t>
            </a:r>
            <a:r>
              <a:rPr lang="ja-JP" altLang="en-US" sz="1050" dirty="0" smtClean="0">
                <a:solidFill>
                  <a:srgbClr val="000000"/>
                </a:solidFill>
              </a:rPr>
              <a:t>分布</a:t>
            </a:r>
            <a:endParaRPr lang="en-US" altLang="ja-JP" sz="1050" dirty="0" smtClean="0">
              <a:solidFill>
                <a:srgbClr val="000000"/>
              </a:solidFill>
            </a:endParaRPr>
          </a:p>
        </p:txBody>
      </p:sp>
      <p:sp>
        <p:nvSpPr>
          <p:cNvPr id="19" name="テキスト ボックス 18"/>
          <p:cNvSpPr txBox="1"/>
          <p:nvPr/>
        </p:nvSpPr>
        <p:spPr>
          <a:xfrm>
            <a:off x="4062518" y="7116370"/>
            <a:ext cx="2318812" cy="415498"/>
          </a:xfrm>
          <a:prstGeom prst="rect">
            <a:avLst/>
          </a:prstGeom>
          <a:noFill/>
        </p:spPr>
        <p:txBody>
          <a:bodyPr wrap="square" rtlCol="0">
            <a:spAutoFit/>
          </a:bodyPr>
          <a:lstStyle/>
          <a:p>
            <a:pPr algn="ctr"/>
            <a:r>
              <a:rPr lang="en-US" altLang="ja-JP" sz="1050" dirty="0" smtClean="0">
                <a:solidFill>
                  <a:srgbClr val="000000"/>
                </a:solidFill>
              </a:rPr>
              <a:t>Fig.3 </a:t>
            </a:r>
            <a:r>
              <a:rPr lang="ja-JP" altLang="en-US" sz="1050" dirty="0" smtClean="0">
                <a:solidFill>
                  <a:srgbClr val="000000"/>
                </a:solidFill>
              </a:rPr>
              <a:t>ヒアルロン酸</a:t>
            </a:r>
            <a:r>
              <a:rPr lang="en-US" altLang="ja-JP" sz="1050" dirty="0" smtClean="0">
                <a:solidFill>
                  <a:srgbClr val="000000"/>
                </a:solidFill>
              </a:rPr>
              <a:t>S/O</a:t>
            </a:r>
            <a:r>
              <a:rPr lang="ja-JP" altLang="en-US" sz="1050" dirty="0" smtClean="0">
                <a:solidFill>
                  <a:srgbClr val="000000"/>
                </a:solidFill>
              </a:rPr>
              <a:t>及び水溶液の　　　　　　皮膚への浸透量</a:t>
            </a:r>
            <a:endParaRPr lang="ja-JP" altLang="en-US" sz="1050" dirty="0">
              <a:solidFill>
                <a:srgbClr val="000000"/>
              </a:solidFill>
            </a:endParaRPr>
          </a:p>
        </p:txBody>
      </p:sp>
      <p:sp>
        <p:nvSpPr>
          <p:cNvPr id="20" name="テキスト ボックス 19"/>
          <p:cNvSpPr txBox="1"/>
          <p:nvPr/>
        </p:nvSpPr>
        <p:spPr>
          <a:xfrm>
            <a:off x="3806462" y="8693074"/>
            <a:ext cx="2646875" cy="415498"/>
          </a:xfrm>
          <a:prstGeom prst="rect">
            <a:avLst/>
          </a:prstGeom>
          <a:noFill/>
        </p:spPr>
        <p:txBody>
          <a:bodyPr wrap="square" rtlCol="0">
            <a:spAutoFit/>
          </a:bodyPr>
          <a:lstStyle/>
          <a:p>
            <a:pPr algn="ctr"/>
            <a:r>
              <a:rPr lang="en-US" altLang="ja-JP" sz="1050" dirty="0" smtClean="0">
                <a:solidFill>
                  <a:srgbClr val="000000"/>
                </a:solidFill>
              </a:rPr>
              <a:t>Fig.4 </a:t>
            </a:r>
            <a:r>
              <a:rPr lang="ja-JP" altLang="en-US" sz="1050" dirty="0" smtClean="0">
                <a:solidFill>
                  <a:srgbClr val="000000"/>
                </a:solidFill>
              </a:rPr>
              <a:t>ヒアルロン</a:t>
            </a:r>
            <a:r>
              <a:rPr lang="ja-JP" altLang="en-US" sz="1050" dirty="0">
                <a:solidFill>
                  <a:srgbClr val="000000"/>
                </a:solidFill>
              </a:rPr>
              <a:t>酸</a:t>
            </a:r>
            <a:r>
              <a:rPr lang="en-US" altLang="ja-JP" sz="1050" dirty="0">
                <a:solidFill>
                  <a:srgbClr val="000000"/>
                </a:solidFill>
              </a:rPr>
              <a:t>S/O</a:t>
            </a:r>
            <a:r>
              <a:rPr lang="ja-JP" altLang="en-US" sz="1050" dirty="0">
                <a:solidFill>
                  <a:srgbClr val="000000"/>
                </a:solidFill>
              </a:rPr>
              <a:t>及び水溶液</a:t>
            </a:r>
            <a:r>
              <a:rPr lang="ja-JP" altLang="en-US" sz="1050" dirty="0" smtClean="0">
                <a:solidFill>
                  <a:srgbClr val="000000"/>
                </a:solidFill>
              </a:rPr>
              <a:t>の</a:t>
            </a:r>
            <a:endParaRPr lang="en-US" altLang="ja-JP" sz="1050" dirty="0" smtClean="0">
              <a:solidFill>
                <a:srgbClr val="000000"/>
              </a:solidFill>
            </a:endParaRPr>
          </a:p>
          <a:p>
            <a:pPr algn="ctr"/>
            <a:r>
              <a:rPr lang="ja-JP" altLang="en-US" sz="1050" dirty="0" smtClean="0">
                <a:solidFill>
                  <a:srgbClr val="000000"/>
                </a:solidFill>
              </a:rPr>
              <a:t>蛍光顕微鏡写真</a:t>
            </a:r>
            <a:endParaRPr lang="ja-JP" altLang="en-US" sz="1050" dirty="0">
              <a:solidFill>
                <a:srgbClr val="000000"/>
              </a:solidFill>
            </a:endParaRPr>
          </a:p>
        </p:txBody>
      </p:sp>
      <p:pic>
        <p:nvPicPr>
          <p:cNvPr id="12" name="図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6525" y="5392907"/>
            <a:ext cx="3261498" cy="1935395"/>
          </a:xfrm>
          <a:prstGeom prst="rect">
            <a:avLst/>
          </a:prstGeom>
        </p:spPr>
      </p:pic>
      <p:sp>
        <p:nvSpPr>
          <p:cNvPr id="21" name="Rectangle 5"/>
          <p:cNvSpPr>
            <a:spLocks noChangeArrowheads="1"/>
          </p:cNvSpPr>
          <p:nvPr/>
        </p:nvSpPr>
        <p:spPr bwMode="auto">
          <a:xfrm>
            <a:off x="476251" y="252047"/>
            <a:ext cx="5876925" cy="199292"/>
          </a:xfrm>
          <a:prstGeom prst="rect">
            <a:avLst/>
          </a:prstGeom>
          <a:gradFill rotWithShape="1">
            <a:gsLst>
              <a:gs pos="0">
                <a:srgbClr val="FFFF0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buFontTx/>
              <a:buNone/>
            </a:pPr>
            <a:r>
              <a:rPr lang="en-US" altLang="ja-JP" sz="1050" i="1" dirty="0">
                <a:solidFill>
                  <a:srgbClr val="000000"/>
                </a:solidFill>
              </a:rPr>
              <a:t>Molecule and Material Synthesis </a:t>
            </a:r>
            <a:r>
              <a:rPr lang="en-US" altLang="ja-JP" sz="1050" i="1" dirty="0" smtClean="0">
                <a:solidFill>
                  <a:srgbClr val="000000"/>
                </a:solidFill>
              </a:rPr>
              <a:t>Platform/</a:t>
            </a:r>
            <a:r>
              <a:rPr lang="en-US" altLang="ja-JP" sz="1050" i="1" dirty="0">
                <a:solidFill>
                  <a:srgbClr val="000000"/>
                </a:solidFill>
              </a:rPr>
              <a:t>K</a:t>
            </a:r>
            <a:r>
              <a:rPr lang="en-US" altLang="ja-JP" sz="1050" i="1" dirty="0" smtClean="0">
                <a:solidFill>
                  <a:srgbClr val="000000"/>
                </a:solidFill>
              </a:rPr>
              <a:t>yushu </a:t>
            </a:r>
            <a:r>
              <a:rPr lang="en-US" altLang="ja-JP" sz="1050" i="1" dirty="0">
                <a:solidFill>
                  <a:srgbClr val="000000"/>
                </a:solidFill>
              </a:rPr>
              <a:t>University Molecule and Material Synthesis Platform</a:t>
            </a:r>
            <a:endParaRPr lang="en-US" altLang="ja-JP" sz="1050" i="1" dirty="0">
              <a:solidFill>
                <a:srgbClr val="808080"/>
              </a:solidFill>
              <a:latin typeface="Lucida Sans Unicode" panose="020B0602030504020204" pitchFamily="34" charset="0"/>
            </a:endParaRPr>
          </a:p>
        </p:txBody>
      </p:sp>
    </p:spTree>
    <p:extLst>
      <p:ext uri="{BB962C8B-B14F-4D97-AF65-F5344CB8AC3E}">
        <p14:creationId xmlns:p14="http://schemas.microsoft.com/office/powerpoint/2010/main" val="177005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Words>
  <Application>Microsoft Office PowerPoint</Application>
  <PresentationFormat>画面に合わせる (4:3)</PresentationFormat>
  <Paragraphs>18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mika inoue</dc:creator>
  <cp:lastModifiedBy>mika inoue</cp:lastModifiedBy>
  <cp:revision>1</cp:revision>
  <dcterms:created xsi:type="dcterms:W3CDTF">2014-06-02T06:05:57Z</dcterms:created>
  <dcterms:modified xsi:type="dcterms:W3CDTF">2014-06-02T06:06:16Z</dcterms:modified>
</cp:coreProperties>
</file>