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83" d="100"/>
          <a:sy n="83" d="100"/>
        </p:scale>
        <p:origin x="-3168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76CBA-3EBC-4035-96FF-874019E27CBF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4BF9A-EB2E-4634-8A23-7390A667F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765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43125" y="685800"/>
            <a:ext cx="257333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4100" name="ヘッダー プレースホルダー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8225" indent="-287779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51115" indent="-23022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11561" indent="-23022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72008" indent="-23022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32454" indent="-23022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92900" indent="-23022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53346" indent="-23022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913792" indent="-23022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ja-JP" altLang="en-US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782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A68C-61F0-4DA1-8C37-66954B6676C2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12E6-2653-44E7-B72A-F4E473373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89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A68C-61F0-4DA1-8C37-66954B6676C2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12E6-2653-44E7-B72A-F4E473373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80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A68C-61F0-4DA1-8C37-66954B6676C2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12E6-2653-44E7-B72A-F4E473373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79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A68C-61F0-4DA1-8C37-66954B6676C2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12E6-2653-44E7-B72A-F4E473373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96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A68C-61F0-4DA1-8C37-66954B6676C2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12E6-2653-44E7-B72A-F4E473373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76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A68C-61F0-4DA1-8C37-66954B6676C2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12E6-2653-44E7-B72A-F4E473373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12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A68C-61F0-4DA1-8C37-66954B6676C2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12E6-2653-44E7-B72A-F4E473373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45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A68C-61F0-4DA1-8C37-66954B6676C2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12E6-2653-44E7-B72A-F4E473373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80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A68C-61F0-4DA1-8C37-66954B6676C2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12E6-2653-44E7-B72A-F4E473373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7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A68C-61F0-4DA1-8C37-66954B6676C2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12E6-2653-44E7-B72A-F4E473373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6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A68C-61F0-4DA1-8C37-66954B6676C2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12E6-2653-44E7-B72A-F4E473373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62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BA68C-61F0-4DA1-8C37-66954B6676C2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212E6-2653-44E7-B72A-F4E473373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26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476251" y="-7985"/>
            <a:ext cx="4388505" cy="206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 smtClean="0">
                <a:solidFill>
                  <a:srgbClr val="000000"/>
                </a:solidFill>
                <a:ea typeface="HG創英角ｺﾞｼｯｸUB" pitchFamily="49" charset="-128"/>
              </a:rPr>
              <a:t>分子・物質合成プラットフォーム</a:t>
            </a:r>
            <a:r>
              <a:rPr lang="ja-JP" altLang="en-US" sz="1200" dirty="0">
                <a:solidFill>
                  <a:srgbClr val="000000"/>
                </a:solidFill>
                <a:ea typeface="HG創英角ｺﾞｼｯｸUB" pitchFamily="49" charset="-128"/>
              </a:rPr>
              <a:t>　</a:t>
            </a:r>
            <a:r>
              <a:rPr lang="ja-JP" altLang="en-US" sz="1200" dirty="0" smtClean="0">
                <a:solidFill>
                  <a:srgbClr val="000000"/>
                </a:solidFill>
                <a:ea typeface="HG創英角ｺﾞｼｯｸUB" pitchFamily="49" charset="-128"/>
              </a:rPr>
              <a:t>（国立大学法人九州 大学）</a:t>
            </a:r>
            <a:endParaRPr lang="ja-JP" altLang="en-US" sz="1200" dirty="0">
              <a:solidFill>
                <a:srgbClr val="000000"/>
              </a:solidFill>
              <a:ea typeface="HG創英角ｺﾞｼｯｸUB" pitchFamily="49" charset="-128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476251" y="252047"/>
            <a:ext cx="5876925" cy="199292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50" i="1" dirty="0">
                <a:solidFill>
                  <a:srgbClr val="000000"/>
                </a:solidFill>
              </a:rPr>
              <a:t>Molecule and Material Synthesis </a:t>
            </a:r>
            <a:r>
              <a:rPr lang="en-US" altLang="ja-JP" sz="1050" i="1" dirty="0" smtClean="0">
                <a:solidFill>
                  <a:srgbClr val="000000"/>
                </a:solidFill>
              </a:rPr>
              <a:t>Platform/</a:t>
            </a:r>
            <a:r>
              <a:rPr lang="en-US" altLang="ja-JP" sz="1050" i="1" dirty="0">
                <a:solidFill>
                  <a:srgbClr val="000000"/>
                </a:solidFill>
              </a:rPr>
              <a:t>K</a:t>
            </a:r>
            <a:r>
              <a:rPr lang="en-US" altLang="ja-JP" sz="1050" i="1" dirty="0" smtClean="0">
                <a:solidFill>
                  <a:srgbClr val="000000"/>
                </a:solidFill>
              </a:rPr>
              <a:t>yushu </a:t>
            </a:r>
            <a:r>
              <a:rPr lang="en-US" altLang="ja-JP" sz="1050" i="1" dirty="0">
                <a:solidFill>
                  <a:srgbClr val="000000"/>
                </a:solidFill>
              </a:rPr>
              <a:t>University Molecule and Material Synthesis Platform</a:t>
            </a:r>
            <a:endParaRPr lang="en-US" altLang="ja-JP" sz="1050" i="1" dirty="0">
              <a:solidFill>
                <a:srgbClr val="808080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3788848" y="459465"/>
            <a:ext cx="2293380" cy="26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</a:rPr>
              <a:t>平成</a:t>
            </a:r>
            <a:r>
              <a:rPr lang="en-US" altLang="ja-JP" sz="160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</a:rPr>
              <a:t>25</a:t>
            </a:r>
            <a:r>
              <a:rPr lang="ja-JP" altLang="en-US" sz="160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</a:rPr>
              <a:t>年度　トピックス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166178" y="791375"/>
            <a:ext cx="4755592" cy="26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dirty="0" smtClean="0">
                <a:solidFill>
                  <a:srgbClr val="000000"/>
                </a:solidFill>
                <a:ea typeface="HG創英角ｺﾞｼｯｸUB" pitchFamily="49" charset="-128"/>
              </a:rPr>
              <a:t>分子・物質合成プラットフォームにおける利用</a:t>
            </a:r>
            <a:r>
              <a:rPr lang="ja-JP" altLang="en-US" sz="1600" dirty="0">
                <a:solidFill>
                  <a:srgbClr val="000000"/>
                </a:solidFill>
                <a:ea typeface="HG創英角ｺﾞｼｯｸUB" pitchFamily="49" charset="-128"/>
              </a:rPr>
              <a:t>成果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88642" y="1049147"/>
            <a:ext cx="6575191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ja-JP" sz="18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フラビン誘導体を</a:t>
            </a:r>
            <a:r>
              <a:rPr lang="ja-JP" altLang="ja-JP" sz="18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用いた</a:t>
            </a:r>
            <a:r>
              <a:rPr lang="ja-JP" altLang="ja-JP" sz="180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金属性</a:t>
            </a:r>
            <a:r>
              <a:rPr lang="ja-JP" altLang="ja-JP" sz="18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単層カーボンナノチューブの</a:t>
            </a:r>
            <a:r>
              <a:rPr lang="ja-JP" altLang="ja-JP" sz="18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濃縮</a:t>
            </a:r>
            <a:endParaRPr lang="en-US" altLang="ja-JP" sz="1800" dirty="0" smtClean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en-US" altLang="ja-JP" sz="1400" dirty="0" smtClean="0">
                <a:solidFill>
                  <a:srgbClr val="0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S-13-KU-0023</a:t>
            </a:r>
            <a:r>
              <a:rPr lang="ja-JP" altLang="en-US" sz="1400" dirty="0" smtClean="0">
                <a:solidFill>
                  <a:srgbClr val="000000"/>
                </a:solidFill>
                <a:latin typeface="MS-Mincho" charset="-128"/>
                <a:ea typeface="HG創英角ｺﾞｼｯｸUB" pitchFamily="49" charset="-128"/>
              </a:rPr>
              <a:t>）</a:t>
            </a:r>
            <a:endParaRPr lang="ja-JP" altLang="en-US" sz="1400" dirty="0">
              <a:solidFill>
                <a:srgbClr val="000000"/>
              </a:solidFill>
              <a:latin typeface="MS-Mincho" charset="-128"/>
              <a:ea typeface="HG創英角ｺﾞｼｯｸUB" pitchFamily="49" charset="-128"/>
            </a:endParaRPr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1124745" y="1780305"/>
            <a:ext cx="4608512" cy="560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 smtClean="0">
                <a:solidFill>
                  <a:srgbClr val="000000"/>
                </a:solidFill>
              </a:rPr>
              <a:t>1)</a:t>
            </a:r>
            <a:r>
              <a:rPr lang="ja-JP" altLang="ja-JP" sz="1400" dirty="0" smtClean="0">
                <a:solidFill>
                  <a:srgbClr val="000000"/>
                </a:solidFill>
              </a:rPr>
              <a:t>沖縄</a:t>
            </a:r>
            <a:r>
              <a:rPr lang="ja-JP" altLang="ja-JP" sz="1400" dirty="0">
                <a:solidFill>
                  <a:srgbClr val="000000"/>
                </a:solidFill>
              </a:rPr>
              <a:t>科学技術大学院</a:t>
            </a:r>
            <a:r>
              <a:rPr lang="ja-JP" altLang="ja-JP" sz="1400" dirty="0" smtClean="0">
                <a:solidFill>
                  <a:srgbClr val="000000"/>
                </a:solidFill>
              </a:rPr>
              <a:t>大学</a:t>
            </a:r>
            <a:endParaRPr lang="ja-JP" altLang="en-US" sz="1400" dirty="0">
              <a:solidFill>
                <a:srgbClr val="000000"/>
              </a:solidFill>
              <a:latin typeface="ＭＳ 明朝" pitchFamily="17" charset="-128"/>
              <a:ea typeface="ＭＳ 明朝" pitchFamily="17" charset="-128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ja-JP" sz="1400" u="sng" dirty="0">
                <a:solidFill>
                  <a:srgbClr val="000000"/>
                </a:solidFill>
              </a:rPr>
              <a:t>加藤　雄一</a:t>
            </a:r>
            <a:r>
              <a:rPr lang="en-US" altLang="ja-JP" sz="1400" u="sng" baseline="30000" dirty="0">
                <a:solidFill>
                  <a:srgbClr val="000000"/>
                </a:solidFill>
              </a:rPr>
              <a:t>1)</a:t>
            </a:r>
            <a:r>
              <a:rPr lang="en-US" altLang="ja-JP" sz="1400" u="sng" dirty="0">
                <a:solidFill>
                  <a:srgbClr val="000000"/>
                </a:solidFill>
              </a:rPr>
              <a:t>,</a:t>
            </a:r>
            <a:r>
              <a:rPr lang="en-US" altLang="ja-JP" sz="1400" dirty="0">
                <a:solidFill>
                  <a:srgbClr val="000000"/>
                </a:solidFill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</a:rPr>
              <a:t>Yabing</a:t>
            </a:r>
            <a:r>
              <a:rPr lang="en-US" altLang="ja-JP" sz="1400" dirty="0">
                <a:solidFill>
                  <a:srgbClr val="000000"/>
                </a:solidFill>
              </a:rPr>
              <a:t> QI</a:t>
            </a:r>
            <a:r>
              <a:rPr lang="en-US" altLang="ja-JP" sz="1400" baseline="30000" dirty="0">
                <a:solidFill>
                  <a:srgbClr val="000000"/>
                </a:solidFill>
              </a:rPr>
              <a:t> 1</a:t>
            </a:r>
            <a:r>
              <a:rPr lang="en-US" altLang="ja-JP" sz="1400" baseline="30000" dirty="0" smtClean="0">
                <a:solidFill>
                  <a:srgbClr val="000000"/>
                </a:solidFill>
              </a:rPr>
              <a:t>)</a:t>
            </a:r>
            <a:endParaRPr lang="en-US" altLang="ja-JP" sz="1400" dirty="0">
              <a:solidFill>
                <a:srgbClr val="000000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404664" y="2245588"/>
            <a:ext cx="6192838" cy="126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>
                <a:solidFill>
                  <a:srgbClr val="000000"/>
                </a:solidFill>
              </a:rPr>
              <a:t>【</a:t>
            </a:r>
            <a:r>
              <a:rPr lang="ja-JP" altLang="en-US" sz="1400" b="1" dirty="0">
                <a:solidFill>
                  <a:srgbClr val="000000"/>
                </a:solidFill>
              </a:rPr>
              <a:t>目　　的</a:t>
            </a:r>
            <a:r>
              <a:rPr lang="en-US" altLang="ja-JP" sz="1400" b="1" dirty="0">
                <a:solidFill>
                  <a:srgbClr val="000000"/>
                </a:solidFill>
              </a:rPr>
              <a:t>】</a:t>
            </a:r>
          </a:p>
          <a:p>
            <a:pPr>
              <a:buFontTx/>
              <a:buNone/>
            </a:pPr>
            <a:r>
              <a:rPr lang="ja-JP" altLang="en-US" sz="1200" dirty="0" smtClean="0">
                <a:solidFill>
                  <a:srgbClr val="000000"/>
                </a:solidFill>
              </a:rPr>
              <a:t>　　次世代型透明電極材料として有望な金属性カーボンナノチューブの精製をめざし、</a:t>
            </a:r>
            <a:r>
              <a:rPr lang="ja-JP" altLang="ja-JP" sz="1200" dirty="0" smtClean="0">
                <a:solidFill>
                  <a:srgbClr val="000000"/>
                </a:solidFill>
              </a:rPr>
              <a:t>フラビン</a:t>
            </a:r>
            <a:r>
              <a:rPr lang="ja-JP" altLang="ja-JP" sz="1200" dirty="0">
                <a:solidFill>
                  <a:srgbClr val="000000"/>
                </a:solidFill>
              </a:rPr>
              <a:t>誘導体に</a:t>
            </a:r>
            <a:r>
              <a:rPr lang="ja-JP" altLang="ja-JP" sz="1200" dirty="0" smtClean="0">
                <a:solidFill>
                  <a:srgbClr val="000000"/>
                </a:solidFill>
              </a:rPr>
              <a:t>よ</a:t>
            </a:r>
            <a:r>
              <a:rPr lang="ja-JP" altLang="en-US" sz="1200" dirty="0" smtClean="0">
                <a:solidFill>
                  <a:srgbClr val="000000"/>
                </a:solidFill>
              </a:rPr>
              <a:t>るカーボンナノチューブの可溶化法に着目した</a:t>
            </a:r>
            <a:r>
              <a:rPr lang="ja-JP" altLang="ja-JP" sz="1200" dirty="0" smtClean="0">
                <a:solidFill>
                  <a:srgbClr val="000000"/>
                </a:solidFill>
              </a:rPr>
              <a:t>。</a:t>
            </a:r>
            <a:r>
              <a:rPr lang="ja-JP" altLang="ja-JP" sz="1200" dirty="0">
                <a:solidFill>
                  <a:srgbClr val="000000"/>
                </a:solidFill>
              </a:rPr>
              <a:t>フラビン誘導体に</a:t>
            </a:r>
            <a:r>
              <a:rPr lang="ja-JP" altLang="ja-JP" sz="1200" dirty="0" smtClean="0">
                <a:solidFill>
                  <a:srgbClr val="000000"/>
                </a:solidFill>
              </a:rPr>
              <a:t>よって半導体性</a:t>
            </a:r>
            <a:r>
              <a:rPr lang="ja-JP" altLang="ja-JP" sz="1200" dirty="0">
                <a:solidFill>
                  <a:srgbClr val="000000"/>
                </a:solidFill>
              </a:rPr>
              <a:t>カーボンナノチューブ</a:t>
            </a:r>
            <a:r>
              <a:rPr lang="ja-JP" altLang="ja-JP" sz="1200" dirty="0" smtClean="0">
                <a:solidFill>
                  <a:srgbClr val="000000"/>
                </a:solidFill>
              </a:rPr>
              <a:t>が</a:t>
            </a:r>
            <a:r>
              <a:rPr lang="ja-JP" altLang="en-US" sz="1200" dirty="0" smtClean="0">
                <a:solidFill>
                  <a:srgbClr val="000000"/>
                </a:solidFill>
              </a:rPr>
              <a:t>選択的に</a:t>
            </a:r>
            <a:r>
              <a:rPr lang="ja-JP" altLang="ja-JP" sz="1200" dirty="0" smtClean="0">
                <a:solidFill>
                  <a:srgbClr val="000000"/>
                </a:solidFill>
              </a:rPr>
              <a:t>抽出される</a:t>
            </a:r>
            <a:r>
              <a:rPr lang="ja-JP" altLang="en-US" sz="1200" dirty="0" smtClean="0">
                <a:solidFill>
                  <a:srgbClr val="000000"/>
                </a:solidFill>
              </a:rPr>
              <a:t>が、これを繰り返すことで</a:t>
            </a:r>
            <a:r>
              <a:rPr lang="ja-JP" altLang="ja-JP" sz="1200" dirty="0" smtClean="0">
                <a:solidFill>
                  <a:srgbClr val="000000"/>
                </a:solidFill>
              </a:rPr>
              <a:t>、金属性</a:t>
            </a:r>
            <a:r>
              <a:rPr lang="ja-JP" altLang="ja-JP" sz="1200" dirty="0">
                <a:solidFill>
                  <a:srgbClr val="000000"/>
                </a:solidFill>
              </a:rPr>
              <a:t>の割合を高めた</a:t>
            </a:r>
            <a:r>
              <a:rPr lang="ja-JP" altLang="ja-JP" sz="1200" dirty="0" smtClean="0">
                <a:solidFill>
                  <a:srgbClr val="000000"/>
                </a:solidFill>
              </a:rPr>
              <a:t>カーボンナノチューブ</a:t>
            </a:r>
            <a:r>
              <a:rPr lang="ja-JP" altLang="en-US" sz="1200" dirty="0" smtClean="0">
                <a:solidFill>
                  <a:srgbClr val="000000"/>
                </a:solidFill>
              </a:rPr>
              <a:t>を同時に得ることができる</a:t>
            </a:r>
            <a:r>
              <a:rPr lang="ja-JP" altLang="ja-JP" sz="1200" dirty="0" smtClean="0">
                <a:solidFill>
                  <a:srgbClr val="000000"/>
                </a:solidFill>
              </a:rPr>
              <a:t>と期待</a:t>
            </a:r>
            <a:r>
              <a:rPr lang="ja-JP" altLang="en-US" sz="1200" dirty="0" smtClean="0">
                <a:solidFill>
                  <a:srgbClr val="000000"/>
                </a:solidFill>
              </a:rPr>
              <a:t>される</a:t>
            </a:r>
            <a:r>
              <a:rPr lang="ja-JP" altLang="ja-JP" sz="1200" dirty="0" smtClean="0">
                <a:solidFill>
                  <a:srgbClr val="000000"/>
                </a:solidFill>
              </a:rPr>
              <a:t>。</a:t>
            </a:r>
            <a:r>
              <a:rPr lang="ja-JP" altLang="en-US" sz="1200" dirty="0" smtClean="0">
                <a:solidFill>
                  <a:srgbClr val="000000"/>
                </a:solidFill>
              </a:rPr>
              <a:t>本研究では、フラビン誘導体による半導体性カーボンナノチューブの選択的除去を検討した。</a:t>
            </a:r>
            <a:endParaRPr lang="ja-JP" altLang="ja-JP" sz="1200" dirty="0">
              <a:solidFill>
                <a:srgbClr val="000000"/>
              </a:solidFill>
            </a:endParaRPr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404665" y="3574968"/>
            <a:ext cx="6265118" cy="244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>
                <a:solidFill>
                  <a:srgbClr val="000000"/>
                </a:solidFill>
              </a:rPr>
              <a:t>【</a:t>
            </a:r>
            <a:r>
              <a:rPr lang="ja-JP" altLang="en-US" sz="1400" b="1" dirty="0">
                <a:solidFill>
                  <a:srgbClr val="000000"/>
                </a:solidFill>
              </a:rPr>
              <a:t>成　　果</a:t>
            </a:r>
            <a:r>
              <a:rPr lang="en-US" altLang="ja-JP" sz="1400" b="1" dirty="0">
                <a:solidFill>
                  <a:srgbClr val="000000"/>
                </a:solidFill>
              </a:rPr>
              <a:t>】</a:t>
            </a:r>
          </a:p>
          <a:p>
            <a:pPr>
              <a:buFontTx/>
              <a:buNone/>
            </a:pPr>
            <a:r>
              <a:rPr lang="ja-JP" altLang="en-US" sz="1200" dirty="0" smtClean="0">
                <a:solidFill>
                  <a:srgbClr val="000000"/>
                </a:solidFill>
              </a:rPr>
              <a:t>　　</a:t>
            </a:r>
            <a:r>
              <a:rPr lang="ja-JP" altLang="ja-JP" sz="1200" dirty="0" smtClean="0">
                <a:solidFill>
                  <a:srgbClr val="000000"/>
                </a:solidFill>
              </a:rPr>
              <a:t>半導体性</a:t>
            </a:r>
            <a:r>
              <a:rPr lang="ja-JP" altLang="ja-JP" sz="1200" dirty="0">
                <a:solidFill>
                  <a:srgbClr val="000000"/>
                </a:solidFill>
              </a:rPr>
              <a:t>の</a:t>
            </a:r>
            <a:r>
              <a:rPr lang="ja-JP" altLang="ja-JP" sz="1200" dirty="0" smtClean="0">
                <a:solidFill>
                  <a:srgbClr val="000000"/>
                </a:solidFill>
              </a:rPr>
              <a:t>カーボンナノチューブを</a:t>
            </a:r>
            <a:r>
              <a:rPr lang="ja-JP" altLang="ja-JP" sz="1200" dirty="0">
                <a:solidFill>
                  <a:srgbClr val="000000"/>
                </a:solidFill>
              </a:rPr>
              <a:t>選択的に抽出させるフラビン誘導体</a:t>
            </a:r>
            <a:r>
              <a:rPr lang="en-US" altLang="ja-JP" sz="1200" dirty="0">
                <a:solidFill>
                  <a:srgbClr val="000000"/>
                </a:solidFill>
              </a:rPr>
              <a:t>10-Dodecyl-7,8-dimethyl-10H-benzo[g]pteridine-2,4-</a:t>
            </a:r>
            <a:r>
              <a:rPr lang="en-US" altLang="ja-JP" sz="1200" dirty="0" smtClean="0">
                <a:solidFill>
                  <a:srgbClr val="000000"/>
                </a:solidFill>
              </a:rPr>
              <a:t>dione </a:t>
            </a:r>
            <a:r>
              <a:rPr lang="ja-JP" altLang="en-US" sz="1200" dirty="0" smtClean="0">
                <a:solidFill>
                  <a:srgbClr val="000000"/>
                </a:solidFill>
              </a:rPr>
              <a:t>（図</a:t>
            </a:r>
            <a:r>
              <a:rPr lang="en-US" altLang="ja-JP" sz="1200" dirty="0" smtClean="0">
                <a:solidFill>
                  <a:srgbClr val="000000"/>
                </a:solidFill>
              </a:rPr>
              <a:t>1</a:t>
            </a:r>
            <a:r>
              <a:rPr lang="ja-JP" altLang="en-US" sz="1200" dirty="0" smtClean="0">
                <a:solidFill>
                  <a:srgbClr val="000000"/>
                </a:solidFill>
              </a:rPr>
              <a:t>）</a:t>
            </a:r>
            <a:r>
              <a:rPr lang="ja-JP" altLang="ja-JP" sz="1200" dirty="0" smtClean="0">
                <a:solidFill>
                  <a:srgbClr val="000000"/>
                </a:solidFill>
              </a:rPr>
              <a:t>は</a:t>
            </a:r>
            <a:r>
              <a:rPr lang="ja-JP" altLang="ja-JP" sz="1200" dirty="0">
                <a:solidFill>
                  <a:srgbClr val="000000"/>
                </a:solidFill>
              </a:rPr>
              <a:t>市販されていない</a:t>
            </a:r>
            <a:r>
              <a:rPr lang="ja-JP" altLang="ja-JP" sz="1200" dirty="0" smtClean="0">
                <a:solidFill>
                  <a:srgbClr val="000000"/>
                </a:solidFill>
              </a:rPr>
              <a:t>ため</a:t>
            </a:r>
            <a:r>
              <a:rPr lang="ja-JP" altLang="en-US" sz="1200" dirty="0" smtClean="0">
                <a:solidFill>
                  <a:srgbClr val="000000"/>
                </a:solidFill>
              </a:rPr>
              <a:t>、</a:t>
            </a:r>
            <a:r>
              <a:rPr lang="en-US" altLang="ja-JP" sz="1200" dirty="0" smtClean="0">
                <a:solidFill>
                  <a:srgbClr val="000000"/>
                </a:solidFill>
              </a:rPr>
              <a:t>2</a:t>
            </a:r>
            <a:r>
              <a:rPr lang="ja-JP" altLang="ja-JP" sz="1200" dirty="0">
                <a:solidFill>
                  <a:srgbClr val="000000"/>
                </a:solidFill>
              </a:rPr>
              <a:t>段階</a:t>
            </a:r>
            <a:r>
              <a:rPr lang="ja-JP" altLang="ja-JP" sz="1200" dirty="0" smtClean="0">
                <a:solidFill>
                  <a:srgbClr val="000000"/>
                </a:solidFill>
              </a:rPr>
              <a:t>の有機合成</a:t>
            </a:r>
            <a:r>
              <a:rPr lang="ja-JP" altLang="en-US" sz="1200" dirty="0" smtClean="0">
                <a:solidFill>
                  <a:srgbClr val="000000"/>
                </a:solidFill>
              </a:rPr>
              <a:t>により準備した</a:t>
            </a:r>
            <a:r>
              <a:rPr lang="ja-JP" altLang="ja-JP" sz="1200" dirty="0" smtClean="0">
                <a:solidFill>
                  <a:srgbClr val="000000"/>
                </a:solidFill>
              </a:rPr>
              <a:t>。化合物</a:t>
            </a:r>
            <a:r>
              <a:rPr lang="ja-JP" altLang="ja-JP" sz="1200" dirty="0">
                <a:solidFill>
                  <a:srgbClr val="000000"/>
                </a:solidFill>
              </a:rPr>
              <a:t>の</a:t>
            </a:r>
            <a:r>
              <a:rPr lang="ja-JP" altLang="ja-JP" sz="1200" dirty="0" smtClean="0">
                <a:solidFill>
                  <a:srgbClr val="000000"/>
                </a:solidFill>
              </a:rPr>
              <a:t>同定</a:t>
            </a:r>
            <a:r>
              <a:rPr lang="ja-JP" altLang="en-US" sz="1200" dirty="0" smtClean="0">
                <a:solidFill>
                  <a:srgbClr val="000000"/>
                </a:solidFill>
              </a:rPr>
              <a:t>を</a:t>
            </a:r>
            <a:r>
              <a:rPr lang="en-US" altLang="ja-JP" sz="1200" dirty="0" smtClean="0">
                <a:solidFill>
                  <a:srgbClr val="000000"/>
                </a:solidFill>
              </a:rPr>
              <a:t>MALDI</a:t>
            </a:r>
            <a:r>
              <a:rPr lang="en-US" altLang="ja-JP" sz="1200" dirty="0">
                <a:solidFill>
                  <a:srgbClr val="000000"/>
                </a:solidFill>
              </a:rPr>
              <a:t>-TOF</a:t>
            </a:r>
            <a:r>
              <a:rPr lang="ja-JP" altLang="ja-JP" sz="1200" dirty="0">
                <a:solidFill>
                  <a:srgbClr val="000000"/>
                </a:solidFill>
              </a:rPr>
              <a:t>質量分析</a:t>
            </a:r>
            <a:r>
              <a:rPr lang="ja-JP" altLang="ja-JP" sz="1200" dirty="0" smtClean="0">
                <a:solidFill>
                  <a:srgbClr val="000000"/>
                </a:solidFill>
              </a:rPr>
              <a:t>装置</a:t>
            </a:r>
            <a:r>
              <a:rPr lang="ja-JP" altLang="en-US" sz="1200" dirty="0" smtClean="0">
                <a:solidFill>
                  <a:srgbClr val="000000"/>
                </a:solidFill>
              </a:rPr>
              <a:t>、</a:t>
            </a:r>
            <a:r>
              <a:rPr lang="ja-JP" altLang="ja-JP" sz="1200" dirty="0" smtClean="0">
                <a:solidFill>
                  <a:srgbClr val="000000"/>
                </a:solidFill>
              </a:rPr>
              <a:t>核</a:t>
            </a:r>
            <a:r>
              <a:rPr lang="ja-JP" altLang="ja-JP" sz="1200" dirty="0">
                <a:solidFill>
                  <a:srgbClr val="000000"/>
                </a:solidFill>
              </a:rPr>
              <a:t>磁気共鳴測定</a:t>
            </a:r>
            <a:r>
              <a:rPr lang="ja-JP" altLang="ja-JP" sz="1200" dirty="0" smtClean="0">
                <a:solidFill>
                  <a:srgbClr val="000000"/>
                </a:solidFill>
              </a:rPr>
              <a:t>装置</a:t>
            </a:r>
            <a:r>
              <a:rPr lang="ja-JP" altLang="en-US" sz="1200" dirty="0" smtClean="0">
                <a:solidFill>
                  <a:srgbClr val="000000"/>
                </a:solidFill>
              </a:rPr>
              <a:t>により行った。さらに、フラビン誘導体を用いた</a:t>
            </a:r>
            <a:r>
              <a:rPr lang="ja-JP" altLang="ja-JP" sz="1200" dirty="0" smtClean="0">
                <a:solidFill>
                  <a:srgbClr val="000000"/>
                </a:solidFill>
              </a:rPr>
              <a:t>カーボンナノチューブ</a:t>
            </a:r>
            <a:r>
              <a:rPr lang="ja-JP" altLang="en-US" sz="1200" dirty="0" smtClean="0">
                <a:solidFill>
                  <a:srgbClr val="000000"/>
                </a:solidFill>
              </a:rPr>
              <a:t>の選択的可溶化の評価を、</a:t>
            </a:r>
            <a:r>
              <a:rPr lang="ja-JP" altLang="ja-JP" sz="1200" dirty="0" smtClean="0">
                <a:solidFill>
                  <a:srgbClr val="000000"/>
                </a:solidFill>
              </a:rPr>
              <a:t>紫外</a:t>
            </a:r>
            <a:r>
              <a:rPr lang="ja-JP" altLang="ja-JP" sz="1200" dirty="0">
                <a:solidFill>
                  <a:srgbClr val="000000"/>
                </a:solidFill>
              </a:rPr>
              <a:t>可視近赤外分光測定</a:t>
            </a:r>
            <a:r>
              <a:rPr lang="ja-JP" altLang="ja-JP" sz="1200" dirty="0" smtClean="0">
                <a:solidFill>
                  <a:srgbClr val="000000"/>
                </a:solidFill>
              </a:rPr>
              <a:t>装置</a:t>
            </a:r>
            <a:r>
              <a:rPr lang="ja-JP" altLang="en-US" sz="1200" dirty="0" smtClean="0">
                <a:solidFill>
                  <a:srgbClr val="000000"/>
                </a:solidFill>
              </a:rPr>
              <a:t>を利用して</a:t>
            </a:r>
            <a:r>
              <a:rPr lang="ja-JP" altLang="ja-JP" sz="1200" dirty="0" smtClean="0">
                <a:solidFill>
                  <a:srgbClr val="000000"/>
                </a:solidFill>
              </a:rPr>
              <a:t>行った。</a:t>
            </a:r>
            <a:endParaRPr lang="en-US" altLang="ja-JP" sz="800" dirty="0" smtClean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ja-JP" altLang="en-US" sz="1200" dirty="0" smtClean="0">
                <a:solidFill>
                  <a:srgbClr val="000000"/>
                </a:solidFill>
              </a:rPr>
              <a:t>　　合成されたフラビン誘導体を用いて、単層カーボンナノチューブの可溶化を行ったところ、図</a:t>
            </a:r>
            <a:r>
              <a:rPr lang="en-US" altLang="ja-JP" sz="1200" dirty="0" smtClean="0">
                <a:solidFill>
                  <a:srgbClr val="000000"/>
                </a:solidFill>
              </a:rPr>
              <a:t>2</a:t>
            </a:r>
            <a:r>
              <a:rPr lang="ja-JP" altLang="en-US" sz="1200" dirty="0" smtClean="0">
                <a:solidFill>
                  <a:srgbClr val="000000"/>
                </a:solidFill>
              </a:rPr>
              <a:t>に示すとおり、半導体性のカーボンナノチューブを選択的に</a:t>
            </a:r>
            <a:r>
              <a:rPr lang="ja-JP" altLang="en-US" sz="1200" dirty="0">
                <a:solidFill>
                  <a:srgbClr val="000000"/>
                </a:solidFill>
              </a:rPr>
              <a:t>溶液中に</a:t>
            </a:r>
            <a:r>
              <a:rPr lang="ja-JP" altLang="en-US" sz="1200" dirty="0" smtClean="0">
                <a:solidFill>
                  <a:srgbClr val="000000"/>
                </a:solidFill>
              </a:rPr>
              <a:t>抽出することに成功した。この半導体性カーボンナノチューブの選択的抽出を繰り返すことで、沈殿層には金属性カーボンナノチューブが濃縮されると考えられる。今後、濃縮された金属性カーボンナノチューブの純度、および特性の評価を行い、透明電極を作製する予定である。</a:t>
            </a:r>
            <a:endParaRPr lang="en-US" altLang="ja-JP" sz="1200" dirty="0" smtClean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buFontTx/>
              <a:buNone/>
            </a:pPr>
            <a:endParaRPr lang="ja-JP" altLang="ja-JP" sz="12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064" name="Text Box 4"/>
          <p:cNvSpPr txBox="1">
            <a:spLocks noChangeArrowheads="1"/>
          </p:cNvSpPr>
          <p:nvPr/>
        </p:nvSpPr>
        <p:spPr bwMode="auto">
          <a:xfrm>
            <a:off x="6051551" y="5203"/>
            <a:ext cx="805793" cy="206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solidFill>
                  <a:srgbClr val="000000"/>
                </a:solidFill>
                <a:ea typeface="HG創英角ｺﾞｼｯｸUB" pitchFamily="49" charset="-128"/>
              </a:rPr>
              <a:t>【</a:t>
            </a:r>
            <a:r>
              <a:rPr lang="ja-JP" altLang="en-US" sz="1200">
                <a:solidFill>
                  <a:srgbClr val="000000"/>
                </a:solidFill>
                <a:ea typeface="HG創英角ｺﾞｼｯｸUB" pitchFamily="49" charset="-128"/>
              </a:rPr>
              <a:t>別紙１</a:t>
            </a:r>
            <a:r>
              <a:rPr lang="en-US" altLang="ja-JP" sz="1200">
                <a:solidFill>
                  <a:srgbClr val="000000"/>
                </a:solidFill>
                <a:ea typeface="HG創英角ｺﾞｼｯｸUB" pitchFamily="49" charset="-128"/>
              </a:rPr>
              <a:t>】</a:t>
            </a:r>
            <a:endParaRPr lang="ja-JP" altLang="en-US" sz="1200">
              <a:solidFill>
                <a:srgbClr val="000000"/>
              </a:solidFill>
              <a:ea typeface="HG創英角ｺﾞｼｯｸUB" pitchFamily="49" charset="-128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548681" y="7563101"/>
            <a:ext cx="216024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/>
            <a:r>
              <a:rPr lang="ja-JP" altLang="en-US" sz="1000" dirty="0" smtClean="0">
                <a:solidFill>
                  <a:srgbClr val="000000"/>
                </a:solidFill>
                <a:latin typeface="Times New Roman" charset="0"/>
                <a:ea typeface="ＭＳ 明朝" charset="0"/>
              </a:rPr>
              <a:t>図</a:t>
            </a:r>
            <a:r>
              <a:rPr lang="en-US" altLang="ja-JP" sz="1000" dirty="0" smtClean="0">
                <a:solidFill>
                  <a:srgbClr val="000000"/>
                </a:solidFill>
                <a:latin typeface="Times New Roman" charset="0"/>
                <a:ea typeface="ＭＳ 明朝" charset="0"/>
              </a:rPr>
              <a:t>1.</a:t>
            </a:r>
            <a:r>
              <a:rPr lang="en-US" altLang="ja-JP" sz="1000" dirty="0" smtClean="0">
                <a:solidFill>
                  <a:srgbClr val="000000"/>
                </a:solidFill>
                <a:latin typeface="Century" charset="0"/>
                <a:ea typeface="ＭＳ 明朝" charset="0"/>
              </a:rPr>
              <a:t> </a:t>
            </a:r>
            <a:r>
              <a:rPr lang="ja-JP" altLang="en-US" sz="1000" dirty="0" smtClean="0">
                <a:solidFill>
                  <a:srgbClr val="000000"/>
                </a:solidFill>
                <a:latin typeface="Century" charset="0"/>
                <a:ea typeface="ＭＳ 明朝" charset="0"/>
              </a:rPr>
              <a:t>フラビン誘導体</a:t>
            </a:r>
            <a:r>
              <a:rPr lang="en-US" altLang="ja-JP" sz="1000" dirty="0" smtClean="0">
                <a:solidFill>
                  <a:srgbClr val="000000"/>
                </a:solidFill>
                <a:latin typeface="Century" charset="0"/>
                <a:ea typeface="ＭＳ 明朝" charset="0"/>
              </a:rPr>
              <a:t>10</a:t>
            </a:r>
            <a:r>
              <a:rPr lang="en-US" altLang="ja-JP" sz="1000" dirty="0">
                <a:solidFill>
                  <a:srgbClr val="000000"/>
                </a:solidFill>
                <a:latin typeface="Century" charset="0"/>
                <a:ea typeface="ＭＳ 明朝" charset="0"/>
              </a:rPr>
              <a:t>-Dodecyl-7,8-dimethyl-10</a:t>
            </a:r>
            <a:r>
              <a:rPr lang="en-US" altLang="ja-JP" sz="1000" i="1" dirty="0">
                <a:solidFill>
                  <a:srgbClr val="000000"/>
                </a:solidFill>
                <a:latin typeface="Century" charset="0"/>
                <a:ea typeface="ＭＳ 明朝" charset="0"/>
              </a:rPr>
              <a:t>H</a:t>
            </a:r>
            <a:r>
              <a:rPr lang="en-US" altLang="ja-JP" sz="1000" dirty="0">
                <a:solidFill>
                  <a:srgbClr val="000000"/>
                </a:solidFill>
                <a:latin typeface="Century" charset="0"/>
                <a:ea typeface="ＭＳ 明朝" charset="0"/>
              </a:rPr>
              <a:t>-benzo[g]pteridine-2,4-</a:t>
            </a:r>
            <a:r>
              <a:rPr lang="en-US" altLang="ja-JP" sz="1000" dirty="0" smtClean="0">
                <a:solidFill>
                  <a:srgbClr val="000000"/>
                </a:solidFill>
                <a:latin typeface="Century" charset="0"/>
                <a:ea typeface="ＭＳ 明朝" charset="0"/>
              </a:rPr>
              <a:t>dione</a:t>
            </a:r>
            <a:r>
              <a:rPr lang="ja-JP" altLang="en-US" sz="1000" dirty="0" smtClean="0">
                <a:solidFill>
                  <a:srgbClr val="000000"/>
                </a:solidFill>
                <a:latin typeface="Times New Roman" charset="0"/>
                <a:ea typeface="ＭＳ 明朝" charset="0"/>
              </a:rPr>
              <a:t>の化学構造式</a:t>
            </a:r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705" y="6499599"/>
            <a:ext cx="1728192" cy="1024475"/>
          </a:xfrm>
          <a:prstGeom prst="rect">
            <a:avLst/>
          </a:prstGeom>
        </p:spPr>
      </p:pic>
      <p:grpSp>
        <p:nvGrpSpPr>
          <p:cNvPr id="4" name="図形グループ 3"/>
          <p:cNvGrpSpPr/>
          <p:nvPr/>
        </p:nvGrpSpPr>
        <p:grpSpPr>
          <a:xfrm>
            <a:off x="2852937" y="6034317"/>
            <a:ext cx="3456384" cy="2357864"/>
            <a:chOff x="2852937" y="6537176"/>
            <a:chExt cx="3456384" cy="2554353"/>
          </a:xfrm>
        </p:grpSpPr>
        <p:grpSp>
          <p:nvGrpSpPr>
            <p:cNvPr id="12" name="図形グループ 11"/>
            <p:cNvGrpSpPr/>
            <p:nvPr/>
          </p:nvGrpSpPr>
          <p:grpSpPr>
            <a:xfrm>
              <a:off x="2852937" y="6537176"/>
              <a:ext cx="3456384" cy="2554353"/>
              <a:chOff x="908720" y="4448944"/>
              <a:chExt cx="3723307" cy="2842385"/>
            </a:xfrm>
          </p:grpSpPr>
          <p:pic>
            <p:nvPicPr>
              <p:cNvPr id="20" name="図 19" descr="C:\Users\fukuzawa\Desktop\exp_data\IGOR\UV_vis_NIR\20131111\dimethyl_fc12_after_centrifugation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8720" y="4448944"/>
                <a:ext cx="3723307" cy="284238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9" name="テキスト ボックス 28"/>
              <p:cNvSpPr txBox="1"/>
              <p:nvPr/>
            </p:nvSpPr>
            <p:spPr>
              <a:xfrm>
                <a:off x="3068960" y="4592960"/>
                <a:ext cx="1296144" cy="432048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ja-JP" altLang="en-US" sz="900" kern="100" dirty="0">
                    <a:solidFill>
                      <a:srgbClr val="FFFFFF"/>
                    </a:solidFill>
                    <a:ea typeface="ＭＳ 明朝"/>
                    <a:cs typeface="Times New Roman"/>
                  </a:rPr>
                  <a:t>金属性由来</a:t>
                </a:r>
                <a:endParaRPr lang="en-US" sz="1050" kern="100" dirty="0">
                  <a:solidFill>
                    <a:srgbClr val="FFFFFF"/>
                  </a:solidFill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28" name="テキスト ボックス 27"/>
            <p:cNvSpPr txBox="1"/>
            <p:nvPr/>
          </p:nvSpPr>
          <p:spPr>
            <a:xfrm>
              <a:off x="3717032" y="6609184"/>
              <a:ext cx="1235710" cy="36004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altLang="en-US" sz="900" kern="100" dirty="0" smtClean="0">
                  <a:solidFill>
                    <a:srgbClr val="000000"/>
                  </a:solidFill>
                  <a:ea typeface="ＭＳ 明朝"/>
                  <a:cs typeface="Times New Roman"/>
                </a:rPr>
                <a:t>金属性ナノチューブ</a:t>
              </a:r>
              <a:endParaRPr lang="en-US" altLang="ja-JP" sz="900" kern="100" dirty="0" smtClean="0">
                <a:solidFill>
                  <a:srgbClr val="000000"/>
                </a:solidFill>
                <a:ea typeface="ＭＳ 明朝"/>
                <a:cs typeface="Times New Roman"/>
              </a:endParaRPr>
            </a:p>
            <a:p>
              <a:pPr algn="just">
                <a:spcAft>
                  <a:spcPts val="0"/>
                </a:spcAft>
              </a:pPr>
              <a:r>
                <a:rPr lang="ja-JP" altLang="en-US" sz="900" kern="100" dirty="0" smtClean="0">
                  <a:solidFill>
                    <a:srgbClr val="000000"/>
                  </a:solidFill>
                  <a:ea typeface="ＭＳ 明朝"/>
                  <a:cs typeface="Times New Roman"/>
                </a:rPr>
                <a:t>由来の領域</a:t>
              </a:r>
              <a:endParaRPr lang="en-US" sz="1050" kern="100" dirty="0">
                <a:solidFill>
                  <a:srgbClr val="000000"/>
                </a:solidFill>
                <a:ea typeface="ＭＳ 明朝"/>
                <a:cs typeface="Times New Roman"/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3519714" y="6649357"/>
              <a:ext cx="190500" cy="2007227"/>
            </a:xfrm>
            <a:prstGeom prst="rect">
              <a:avLst/>
            </a:prstGeom>
            <a:solidFill>
              <a:srgbClr val="0070C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solidFill>
                  <a:srgbClr val="FFFFFF"/>
                </a:solidFill>
              </a:endParaRPr>
            </a:p>
          </p:txBody>
        </p:sp>
        <p:cxnSp>
          <p:nvCxnSpPr>
            <p:cNvPr id="32" name="直線矢印コネクタ 31"/>
            <p:cNvCxnSpPr/>
            <p:nvPr/>
          </p:nvCxnSpPr>
          <p:spPr>
            <a:xfrm flipH="1">
              <a:off x="3573016" y="6969224"/>
              <a:ext cx="504056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正方形/長方形 20"/>
            <p:cNvSpPr/>
            <p:nvPr/>
          </p:nvSpPr>
          <p:spPr>
            <a:xfrm>
              <a:off x="3717032" y="7329264"/>
              <a:ext cx="2376264" cy="1368152"/>
            </a:xfrm>
            <a:prstGeom prst="rect">
              <a:avLst/>
            </a:prstGeom>
            <a:solidFill>
              <a:srgbClr val="C06259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861048" y="7329264"/>
              <a:ext cx="2232248" cy="21602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altLang="en-US" sz="900" kern="100" dirty="0" smtClean="0">
                  <a:solidFill>
                    <a:srgbClr val="000000"/>
                  </a:solidFill>
                  <a:ea typeface="ＭＳ 明朝"/>
                  <a:cs typeface="Times New Roman"/>
                </a:rPr>
                <a:t>半導体性ナノチューブ由来のピーク</a:t>
              </a:r>
              <a:endParaRPr lang="en-US" sz="1050" kern="100" dirty="0">
                <a:solidFill>
                  <a:srgbClr val="000000"/>
                </a:solidFill>
                <a:ea typeface="ＭＳ 明朝"/>
                <a:cs typeface="Times New Roman"/>
              </a:endParaRPr>
            </a:p>
          </p:txBody>
        </p:sp>
      </p:grpSp>
      <p:sp>
        <p:nvSpPr>
          <p:cNvPr id="36" name="Text Box 1"/>
          <p:cNvSpPr txBox="1">
            <a:spLocks noChangeArrowheads="1"/>
          </p:cNvSpPr>
          <p:nvPr/>
        </p:nvSpPr>
        <p:spPr bwMode="auto">
          <a:xfrm>
            <a:off x="3284984" y="8360729"/>
            <a:ext cx="3024336" cy="332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/>
            <a:r>
              <a:rPr lang="ja-JP" altLang="en-US" sz="1000" dirty="0" smtClean="0">
                <a:solidFill>
                  <a:srgbClr val="000000"/>
                </a:solidFill>
                <a:latin typeface="Times New Roman" charset="0"/>
                <a:ea typeface="ＭＳ 明朝" charset="0"/>
              </a:rPr>
              <a:t>図</a:t>
            </a:r>
            <a:r>
              <a:rPr lang="en-US" altLang="ja-JP" sz="1000" dirty="0" smtClean="0">
                <a:solidFill>
                  <a:srgbClr val="000000"/>
                </a:solidFill>
                <a:latin typeface="Times New Roman" charset="0"/>
                <a:ea typeface="ＭＳ 明朝" charset="0"/>
              </a:rPr>
              <a:t>2.</a:t>
            </a:r>
            <a:r>
              <a:rPr lang="ja-JP" altLang="en-US" sz="1000" dirty="0" smtClean="0">
                <a:solidFill>
                  <a:srgbClr val="000000"/>
                </a:solidFill>
                <a:latin typeface="Times New Roman" charset="0"/>
                <a:ea typeface="ＭＳ 明朝" charset="0"/>
              </a:rPr>
              <a:t>　フラビン誘導体により抽出された半導体性カーボンナノチューブの吸収スペクトル</a:t>
            </a:r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553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mika inoue</dc:creator>
  <cp:lastModifiedBy>mika inoue</cp:lastModifiedBy>
  <cp:revision>1</cp:revision>
  <dcterms:created xsi:type="dcterms:W3CDTF">2014-06-02T06:10:11Z</dcterms:created>
  <dcterms:modified xsi:type="dcterms:W3CDTF">2014-06-02T06:10:30Z</dcterms:modified>
</cp:coreProperties>
</file>