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316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E0948-EF95-466C-ABEA-18A149833BBD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8DF34-BC9C-4897-9103-C9480F8E16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6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333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8225" indent="-287779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51115" indent="-23022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11561" indent="-23022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72008" indent="-23022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32454" indent="-2302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92900" indent="-2302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53346" indent="-2302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913792" indent="-23022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30E1515E-623E-4075-B584-671F69D71F22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86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9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47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8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8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3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69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9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AD306-2EBA-4A79-9880-46F63A45335C}" type="datetimeFigureOut">
              <a:rPr kumimoji="1" lang="ja-JP" altLang="en-US" smtClean="0"/>
              <a:t>2014/6/2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E84E-6BE3-4031-AB69-8C3BDBE63F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76250" y="-7985"/>
            <a:ext cx="3772952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ea typeface="HG創英角ｺﾞｼｯｸUB" pitchFamily="49" charset="-128"/>
              </a:rPr>
              <a:t>分子・物質合成プラットフォーム （分子科学研究所）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4343401" y="393523"/>
            <a:ext cx="2254250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>
                <a:latin typeface="HG創英角ｺﾞｼｯｸUB" pitchFamily="49" charset="-128"/>
                <a:ea typeface="HG創英角ｺﾞｼｯｸUB" pitchFamily="49" charset="-128"/>
              </a:rPr>
              <a:t>平成</a:t>
            </a:r>
            <a:r>
              <a:rPr lang="en-US" altLang="ja-JP" sz="1600">
                <a:latin typeface="HG創英角ｺﾞｼｯｸUB" pitchFamily="49" charset="-128"/>
                <a:ea typeface="HG創英角ｺﾞｼｯｸUB" pitchFamily="49" charset="-128"/>
              </a:rPr>
              <a:t>25</a:t>
            </a:r>
            <a:r>
              <a:rPr lang="ja-JP" altLang="en-US" sz="1600">
                <a:latin typeface="HG創英角ｺﾞｼｯｸUB" pitchFamily="49" charset="-128"/>
                <a:ea typeface="HG創英角ｺﾞｼｯｸUB" pitchFamily="49" charset="-128"/>
              </a:rPr>
              <a:t>年度トピックス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79413" y="907074"/>
            <a:ext cx="5929312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800" b="1" dirty="0"/>
              <a:t>内包フラーレン分子錯体の特徴的分子磁性の</a:t>
            </a:r>
            <a:r>
              <a:rPr lang="en-US" altLang="ja-JP" sz="1800" b="1" dirty="0"/>
              <a:t>ESR</a:t>
            </a:r>
            <a:r>
              <a:rPr lang="ja-JP" altLang="en-US" sz="1800" b="1" dirty="0"/>
              <a:t>測定</a:t>
            </a:r>
            <a:r>
              <a:rPr lang="ja-JP" altLang="ja-JP" sz="1800" b="1" dirty="0"/>
              <a:t> </a:t>
            </a:r>
            <a:endParaRPr lang="en-US" altLang="ja-JP" sz="1800" b="1" dirty="0" smtClean="0"/>
          </a:p>
          <a:p>
            <a:pPr algn="ctr" eaLnBrk="1" hangingPunct="1">
              <a:lnSpc>
                <a:spcPts val="800"/>
              </a:lnSpc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MS-Mincho" charset="-128"/>
                <a:ea typeface="HG創英角ｺﾞｼｯｸUB" pitchFamily="49" charset="-128"/>
              </a:rPr>
              <a:t>（課題番号：</a:t>
            </a:r>
            <a:r>
              <a:rPr lang="en-US" altLang="ja-JP" sz="1400" dirty="0" smtClea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S-13-MS-1035</a:t>
            </a:r>
            <a:r>
              <a:rPr lang="ja-JP" altLang="en-US" sz="1400" dirty="0" smtClean="0">
                <a:solidFill>
                  <a:srgbClr val="000000"/>
                </a:solidFill>
                <a:latin typeface="MS-Mincho" charset="-128"/>
                <a:ea typeface="HG創英角ｺﾞｼｯｸUB" pitchFamily="49" charset="-128"/>
              </a:rPr>
              <a:t>）</a:t>
            </a:r>
            <a:endParaRPr lang="ja-JP" altLang="en-US" sz="1800" b="1" dirty="0">
              <a:latin typeface="MS-Mincho" charset="-128"/>
              <a:ea typeface="HG創英角ｺﾞｼｯｸUB" pitchFamily="49" charset="-128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23826" y="1365740"/>
            <a:ext cx="6689725" cy="17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aseline="30000" dirty="0"/>
              <a:t>1</a:t>
            </a:r>
            <a:r>
              <a:rPr lang="en-US" altLang="ja-JP" sz="1400" dirty="0"/>
              <a:t> Institute for Chemical Research, Kyoto University. </a:t>
            </a:r>
            <a:r>
              <a:rPr lang="en-US" altLang="ja-JP" sz="1400" baseline="30000" dirty="0"/>
              <a:t>2</a:t>
            </a:r>
            <a:r>
              <a:rPr lang="en-US" altLang="ja-JP" sz="1400" dirty="0"/>
              <a:t> Life Science Center of Tsukuba Advanced Research Alliance, University of Tsukuba. </a:t>
            </a:r>
            <a:r>
              <a:rPr lang="en-US" altLang="ja-JP" sz="1400" baseline="30000" dirty="0"/>
              <a:t>3</a:t>
            </a:r>
            <a:r>
              <a:rPr lang="en-US" altLang="ja-JP" sz="1400" dirty="0"/>
              <a:t> Institute for Molecular Science. </a:t>
            </a:r>
            <a:r>
              <a:rPr lang="en-US" altLang="ja-JP" sz="1400" baseline="30000" dirty="0"/>
              <a:t>4</a:t>
            </a:r>
            <a:r>
              <a:rPr lang="en-US" altLang="ja-JP" sz="1400" dirty="0"/>
              <a:t> Institute for the Promotion of Excellence in Higher Education, Kyoto University. </a:t>
            </a:r>
            <a:r>
              <a:rPr lang="en-US" altLang="ja-JP" sz="1400" baseline="30000" dirty="0"/>
              <a:t>5</a:t>
            </a:r>
            <a:r>
              <a:rPr lang="en-US" altLang="ja-JP" sz="1400" dirty="0"/>
              <a:t> Fukui Institute for Fundamental Chemistry, Kyoto University. </a:t>
            </a:r>
            <a:r>
              <a:rPr lang="en-US" altLang="ja-JP" sz="1400" baseline="30000" dirty="0"/>
              <a:t>6</a:t>
            </a:r>
            <a:r>
              <a:rPr lang="en-US" altLang="ja-JP" sz="1400" dirty="0"/>
              <a:t> JST, PRESTO.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err="1"/>
              <a:t>Yuta</a:t>
            </a:r>
            <a:r>
              <a:rPr lang="en-US" altLang="ja-JP" sz="1400" b="1" dirty="0"/>
              <a:t> Morinaka</a:t>
            </a:r>
            <a:r>
              <a:rPr lang="en-US" altLang="ja-JP" sz="1400" b="1" baseline="30000" dirty="0"/>
              <a:t>1</a:t>
            </a:r>
            <a:r>
              <a:rPr lang="en-US" altLang="ja-JP" sz="1400" b="1" dirty="0"/>
              <a:t>, Satoru Sato</a:t>
            </a:r>
            <a:r>
              <a:rPr lang="en-US" altLang="ja-JP" sz="1400" b="1" baseline="30000" dirty="0"/>
              <a:t>2</a:t>
            </a:r>
            <a:r>
              <a:rPr lang="en-US" altLang="ja-JP" sz="1400" b="1" dirty="0"/>
              <a:t>, Atsushi Wakamiya</a:t>
            </a:r>
            <a:r>
              <a:rPr lang="en-US" altLang="ja-JP" sz="1400" b="1" baseline="30000" dirty="0"/>
              <a:t>1</a:t>
            </a:r>
            <a:r>
              <a:rPr lang="en-US" altLang="ja-JP" sz="1400" b="1" dirty="0"/>
              <a:t>, </a:t>
            </a:r>
            <a:r>
              <a:rPr lang="en-US" altLang="ja-JP" sz="1400" b="1" dirty="0" err="1"/>
              <a:t>Hidefumi</a:t>
            </a:r>
            <a:r>
              <a:rPr lang="en-US" altLang="ja-JP" sz="1400" b="1" dirty="0"/>
              <a:t> Nikawa</a:t>
            </a:r>
            <a:r>
              <a:rPr lang="en-US" altLang="ja-JP" sz="1400" b="1" baseline="30000" dirty="0"/>
              <a:t>2</a:t>
            </a:r>
            <a:r>
              <a:rPr lang="en-US" altLang="ja-JP" sz="1400" b="1" dirty="0"/>
              <a:t>, Naomi Mizorogi</a:t>
            </a:r>
            <a:r>
              <a:rPr lang="en-US" altLang="ja-JP" sz="1400" b="1" baseline="30000" dirty="0"/>
              <a:t>2</a:t>
            </a:r>
            <a:r>
              <a:rPr lang="en-US" altLang="ja-JP" sz="1400" b="1" dirty="0"/>
              <a:t>, </a:t>
            </a:r>
            <a:r>
              <a:rPr lang="en-US" altLang="ja-JP" sz="1400" b="1" dirty="0" err="1"/>
              <a:t>Fumiyuki</a:t>
            </a:r>
            <a:r>
              <a:rPr lang="en-US" altLang="ja-JP" sz="1400" b="1" dirty="0"/>
              <a:t> Tanabe</a:t>
            </a:r>
            <a:r>
              <a:rPr lang="en-US" altLang="ja-JP" sz="1400" b="1" baseline="30000" dirty="0"/>
              <a:t>1</a:t>
            </a:r>
            <a:r>
              <a:rPr lang="en-US" altLang="ja-JP" sz="1400" b="1" dirty="0"/>
              <a:t>, </a:t>
            </a:r>
            <a:r>
              <a:rPr lang="en-US" altLang="ja-JP" sz="1400" b="1" dirty="0" err="1"/>
              <a:t>Michihisa</a:t>
            </a:r>
            <a:r>
              <a:rPr lang="en-US" altLang="ja-JP" sz="1400" b="1" dirty="0"/>
              <a:t> Murata</a:t>
            </a:r>
            <a:r>
              <a:rPr lang="en-US" altLang="ja-JP" sz="1400" b="1" baseline="30000" dirty="0"/>
              <a:t>1</a:t>
            </a:r>
            <a:r>
              <a:rPr lang="en-US" altLang="ja-JP" sz="1400" b="1" dirty="0"/>
              <a:t>, Koichi Komatsu</a:t>
            </a:r>
            <a:r>
              <a:rPr lang="en-US" altLang="ja-JP" sz="1400" b="1" baseline="30000" dirty="0"/>
              <a:t>1</a:t>
            </a:r>
            <a:r>
              <a:rPr lang="en-US" altLang="ja-JP" sz="1400" b="1" dirty="0"/>
              <a:t>, </a:t>
            </a:r>
            <a:r>
              <a:rPr lang="en-US" altLang="ja-JP" sz="1400" b="1" dirty="0" err="1"/>
              <a:t>Ko</a:t>
            </a:r>
            <a:r>
              <a:rPr lang="en-US" altLang="ja-JP" sz="1400" b="1" dirty="0"/>
              <a:t> Furukawa</a:t>
            </a:r>
            <a:r>
              <a:rPr lang="en-US" altLang="ja-JP" sz="1400" b="1" baseline="30000" dirty="0"/>
              <a:t>3</a:t>
            </a:r>
            <a:r>
              <a:rPr lang="en-US" altLang="ja-JP" sz="1400" b="1" dirty="0"/>
              <a:t>, </a:t>
            </a:r>
            <a:r>
              <a:rPr lang="en-US" altLang="ja-JP" sz="1400" b="1" u="sng" dirty="0" err="1"/>
              <a:t>Tatsuhisa</a:t>
            </a:r>
            <a:r>
              <a:rPr lang="en-US" altLang="ja-JP" sz="1400" b="1" u="sng" dirty="0"/>
              <a:t> Kato</a:t>
            </a:r>
            <a:r>
              <a:rPr lang="en-US" altLang="ja-JP" sz="1400" b="1" baseline="30000" dirty="0"/>
              <a:t>4</a:t>
            </a:r>
            <a:r>
              <a:rPr lang="en-US" altLang="ja-JP" sz="1400" b="1" dirty="0"/>
              <a:t>, Shigeru Nagase</a:t>
            </a:r>
            <a:r>
              <a:rPr lang="en-US" altLang="ja-JP" sz="1400" b="1" baseline="30000" dirty="0"/>
              <a:t>5</a:t>
            </a:r>
            <a:r>
              <a:rPr lang="en-US" altLang="ja-JP" sz="1400" b="1" dirty="0"/>
              <a:t>, Takeshi Akasaka</a:t>
            </a:r>
            <a:r>
              <a:rPr lang="en-US" altLang="ja-JP" sz="1400" b="1" baseline="30000" dirty="0"/>
              <a:t>2</a:t>
            </a:r>
            <a:r>
              <a:rPr lang="en-US" altLang="ja-JP" sz="1400" b="1" dirty="0"/>
              <a:t>, </a:t>
            </a:r>
            <a:r>
              <a:rPr lang="en-US" altLang="ja-JP" sz="1400" b="1" dirty="0" err="1"/>
              <a:t>Yasujiro</a:t>
            </a:r>
            <a:r>
              <a:rPr lang="en-US" altLang="ja-JP" sz="1400" b="1" dirty="0"/>
              <a:t> Murata</a:t>
            </a:r>
            <a:r>
              <a:rPr lang="en-US" altLang="ja-JP" sz="1400" b="1" baseline="30000" dirty="0"/>
              <a:t>1,6</a:t>
            </a:r>
            <a:r>
              <a:rPr lang="en-US" altLang="ja-JP" sz="1400" b="1" dirty="0"/>
              <a:t> 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0" y="3043607"/>
            <a:ext cx="6858000" cy="100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/>
              <a:t>【</a:t>
            </a:r>
            <a:r>
              <a:rPr lang="ja-JP" altLang="en-US" sz="1400" b="1" dirty="0"/>
              <a:t>研究目的</a:t>
            </a:r>
            <a:r>
              <a:rPr lang="en-US" altLang="ja-JP" sz="1400" b="1" dirty="0"/>
              <a:t>】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ja-JP" altLang="en-US" sz="1200" dirty="0"/>
              <a:t>　</a:t>
            </a:r>
            <a:r>
              <a:rPr lang="en-US" altLang="ja-JP" sz="1200" dirty="0">
                <a:latin typeface="ＭＳ Ｐゴシック" pitchFamily="50" charset="-128"/>
              </a:rPr>
              <a:t>C</a:t>
            </a:r>
            <a:r>
              <a:rPr lang="en-US" altLang="ja-JP" sz="1200" baseline="-25000" dirty="0">
                <a:latin typeface="ＭＳ Ｐゴシック" pitchFamily="50" charset="-128"/>
              </a:rPr>
              <a:t>60</a:t>
            </a:r>
            <a:r>
              <a:rPr lang="ja-JP" altLang="en-US" sz="1200" dirty="0">
                <a:latin typeface="ＭＳ Ｐゴシック" pitchFamily="50" charset="-128"/>
              </a:rPr>
              <a:t>ケージ分子の開包合成法で得たヘリウム内包</a:t>
            </a:r>
            <a:r>
              <a:rPr lang="en-US" altLang="ja-JP" sz="1200" dirty="0">
                <a:latin typeface="ＭＳ Ｐゴシック" pitchFamily="50" charset="-128"/>
              </a:rPr>
              <a:t>C</a:t>
            </a:r>
            <a:r>
              <a:rPr lang="en-US" altLang="ja-JP" sz="1200" baseline="-25000" dirty="0">
                <a:latin typeface="ＭＳ Ｐゴシック" pitchFamily="50" charset="-128"/>
              </a:rPr>
              <a:t>60</a:t>
            </a:r>
            <a:r>
              <a:rPr lang="ja-JP" altLang="en-US" sz="1200" dirty="0">
                <a:latin typeface="ＭＳ Ｐゴシック" pitchFamily="50" charset="-128"/>
              </a:rPr>
              <a:t>（</a:t>
            </a:r>
            <a:r>
              <a:rPr lang="en-US" altLang="ja-JP" sz="1200" dirty="0">
                <a:latin typeface="ＭＳ Ｐゴシック" pitchFamily="50" charset="-128"/>
              </a:rPr>
              <a:t>He</a:t>
            </a:r>
            <a:r>
              <a:rPr lang="ja-JP" altLang="en-US" sz="1200" dirty="0">
                <a:latin typeface="ＭＳ Ｐゴシック" pitchFamily="50" charset="-128"/>
              </a:rPr>
              <a:t>＠</a:t>
            </a:r>
            <a:r>
              <a:rPr lang="en-US" altLang="ja-JP" sz="1200" dirty="0">
                <a:latin typeface="ＭＳ Ｐゴシック" pitchFamily="50" charset="-128"/>
              </a:rPr>
              <a:t>C</a:t>
            </a:r>
            <a:r>
              <a:rPr lang="en-US" altLang="ja-JP" sz="1200" baseline="-25000" dirty="0">
                <a:latin typeface="ＭＳ Ｐゴシック" pitchFamily="50" charset="-128"/>
              </a:rPr>
              <a:t>60</a:t>
            </a:r>
            <a:r>
              <a:rPr lang="en-US" altLang="ja-JP" sz="1200" dirty="0">
                <a:latin typeface="ＭＳ Ｐゴシック" pitchFamily="50" charset="-128"/>
              </a:rPr>
              <a:t>)</a:t>
            </a:r>
            <a:r>
              <a:rPr lang="ja-JP" altLang="en-US" sz="1200" dirty="0">
                <a:latin typeface="ＭＳ Ｐゴシック" pitchFamily="50" charset="-128"/>
              </a:rPr>
              <a:t>を</a:t>
            </a:r>
            <a:r>
              <a:rPr lang="en-US" altLang="ja-JP" sz="1200" dirty="0">
                <a:latin typeface="ＭＳ Ｐゴシック" pitchFamily="50" charset="-128"/>
              </a:rPr>
              <a:t>X-</a:t>
            </a:r>
            <a:r>
              <a:rPr lang="ja-JP" altLang="en-US" sz="1200" dirty="0">
                <a:latin typeface="ＭＳ Ｐゴシック" pitchFamily="50" charset="-128"/>
              </a:rPr>
              <a:t>線回折測定して</a:t>
            </a:r>
            <a:r>
              <a:rPr lang="en-US" altLang="ja-JP" sz="1200" dirty="0">
                <a:latin typeface="ＭＳ Ｐゴシック" pitchFamily="50" charset="-128"/>
              </a:rPr>
              <a:t>He</a:t>
            </a:r>
            <a:r>
              <a:rPr lang="ja-JP" altLang="en-US" sz="1200" dirty="0">
                <a:latin typeface="ＭＳ Ｐゴシック" pitchFamily="50" charset="-128"/>
              </a:rPr>
              <a:t>原子像を得たうえで，窒素プラズマ法による更なる窒素原子注入を電子スピン共鳴（</a:t>
            </a:r>
            <a:r>
              <a:rPr lang="en-US" altLang="ja-JP" sz="1200" dirty="0">
                <a:latin typeface="ＭＳ Ｐゴシック" pitchFamily="50" charset="-128"/>
              </a:rPr>
              <a:t>ESR)</a:t>
            </a:r>
            <a:r>
              <a:rPr lang="ja-JP" altLang="en-US" sz="1200" dirty="0">
                <a:latin typeface="ＭＳ Ｐゴシック" pitchFamily="50" charset="-128"/>
              </a:rPr>
              <a:t>測定で確認することを目的とした</a:t>
            </a:r>
            <a:r>
              <a:rPr lang="en-US" altLang="ja-JP" sz="1200" dirty="0">
                <a:latin typeface="ＭＳ Ｐゴシック" pitchFamily="50" charset="-128"/>
              </a:rPr>
              <a:t>｡</a:t>
            </a:r>
            <a:endParaRPr lang="ja-JP" altLang="en-US" sz="1200" dirty="0">
              <a:latin typeface="ＭＳ Ｐゴシック" pitchFamily="50" charset="-128"/>
              <a:ea typeface="ＭＳ 明朝" pitchFamily="17" charset="-128"/>
            </a:endParaRP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5877" y="3906716"/>
            <a:ext cx="6842125" cy="182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1400" b="1"/>
              <a:t>【</a:t>
            </a:r>
            <a:r>
              <a:rPr lang="ja-JP" altLang="en-US" sz="1400" b="1"/>
              <a:t>成　　　果</a:t>
            </a:r>
            <a:r>
              <a:rPr lang="en-US" altLang="ja-JP" sz="1400" b="1"/>
              <a:t>】</a:t>
            </a:r>
          </a:p>
          <a:p>
            <a:pPr algn="just" eaLnBrk="1" hangingPunct="1">
              <a:lnSpc>
                <a:spcPct val="105000"/>
              </a:lnSpc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X-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線回折による鮮明な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He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原子像を世界で初めて撮影することに成功した．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2.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参照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この鮮明な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He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の原子像は，開包合成法でケージ状分子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C</a:t>
            </a:r>
            <a:r>
              <a:rPr lang="en-US" altLang="ja-JP" sz="1200" baseline="-25000">
                <a:latin typeface="ＭＳ 明朝" pitchFamily="17" charset="-128"/>
                <a:ea typeface="ＭＳ 明朝" pitchFamily="17" charset="-128"/>
              </a:rPr>
              <a:t>60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に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He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原子を内包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(He@C</a:t>
            </a:r>
            <a:r>
              <a:rPr lang="en-US" altLang="ja-JP" sz="1200" baseline="-25000">
                <a:latin typeface="ＭＳ 明朝" pitchFamily="17" charset="-128"/>
                <a:ea typeface="ＭＳ 明朝" pitchFamily="17" charset="-128"/>
              </a:rPr>
              <a:t>60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することで始めて得られた．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C</a:t>
            </a:r>
            <a:r>
              <a:rPr lang="en-US" altLang="ja-JP" sz="1200" baseline="-25000">
                <a:latin typeface="ＭＳ 明朝" pitchFamily="17" charset="-128"/>
                <a:ea typeface="ＭＳ 明朝" pitchFamily="17" charset="-128"/>
              </a:rPr>
              <a:t>60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に窒素プラズマを照射すると窒素原子がケージ内に侵入することが知られているので，同じ手法を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He@C</a:t>
            </a:r>
            <a:r>
              <a:rPr lang="en-US" altLang="ja-JP" sz="1200" baseline="-25000">
                <a:latin typeface="ＭＳ 明朝" pitchFamily="17" charset="-128"/>
                <a:ea typeface="ＭＳ 明朝" pitchFamily="17" charset="-128"/>
              </a:rPr>
              <a:t>60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に対して行い，得られた試料溶液を施設利用機器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ESR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装置で測定し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He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に加えて窒素原子も安定に注入されたことを確かめた．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1.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参照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この結果は理論計算からも支持された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. (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3.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参照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) 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以上の成果は，国際的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 Web Journal(</a:t>
            </a:r>
            <a:r>
              <a:rPr lang="en-US" altLang="ja-JP" sz="1200">
                <a:ea typeface="ＭＳ 明朝" pitchFamily="17" charset="-128"/>
              </a:rPr>
              <a:t>NATURE COMMUNICATIONS | DOI: 10.1038/ncomms2574 |www.nature.com/naturecommunications</a:t>
            </a:r>
            <a:r>
              <a:rPr lang="en-US" altLang="ja-JP" sz="120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sz="1200">
                <a:latin typeface="ＭＳ 明朝" pitchFamily="17" charset="-128"/>
                <a:ea typeface="ＭＳ 明朝" pitchFamily="17" charset="-128"/>
              </a:rPr>
              <a:t>に掲載された．</a:t>
            </a:r>
            <a:endParaRPr lang="en-US" altLang="ja-JP" sz="120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057" name="Rectangle 18"/>
          <p:cNvSpPr>
            <a:spLocks noChangeArrowheads="1"/>
          </p:cNvSpPr>
          <p:nvPr/>
        </p:nvSpPr>
        <p:spPr bwMode="auto">
          <a:xfrm>
            <a:off x="3644900" y="7164266"/>
            <a:ext cx="2855913" cy="3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3741739" y="8692665"/>
            <a:ext cx="2782887" cy="29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図</a:t>
            </a:r>
            <a:r>
              <a:rPr lang="en-US" altLang="ja-JP" sz="1200"/>
              <a:t>3. NHe@C</a:t>
            </a:r>
            <a:r>
              <a:rPr lang="en-US" altLang="ja-JP" sz="1200" baseline="-25000"/>
              <a:t>60</a:t>
            </a:r>
            <a:r>
              <a:rPr lang="ja-JP" altLang="en-US" sz="1200"/>
              <a:t>分子の理論計算で得られた最安定構造</a:t>
            </a:r>
            <a:endParaRPr lang="en-US" altLang="ja-JP" sz="1200"/>
          </a:p>
        </p:txBody>
      </p:sp>
      <p:sp>
        <p:nvSpPr>
          <p:cNvPr id="2059" name="Rectangle 18"/>
          <p:cNvSpPr>
            <a:spLocks noChangeArrowheads="1"/>
          </p:cNvSpPr>
          <p:nvPr/>
        </p:nvSpPr>
        <p:spPr bwMode="auto">
          <a:xfrm>
            <a:off x="260350" y="8560776"/>
            <a:ext cx="3240088" cy="46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図</a:t>
            </a:r>
            <a:r>
              <a:rPr lang="en-US" altLang="ja-JP" sz="1200"/>
              <a:t>1. He@C</a:t>
            </a:r>
            <a:r>
              <a:rPr lang="en-US" altLang="ja-JP" sz="1200" baseline="-25000"/>
              <a:t>70</a:t>
            </a:r>
            <a:r>
              <a:rPr lang="ja-JP" altLang="en-US" sz="1200"/>
              <a:t>と</a:t>
            </a:r>
            <a:r>
              <a:rPr lang="en-US" altLang="ja-JP" sz="1200"/>
              <a:t>He@C</a:t>
            </a:r>
            <a:r>
              <a:rPr lang="en-US" altLang="ja-JP" sz="1200" baseline="-25000"/>
              <a:t>60</a:t>
            </a:r>
            <a:r>
              <a:rPr lang="ja-JP" altLang="en-US" sz="1200"/>
              <a:t>に窒素プラズマを照射して得られた試料の</a:t>
            </a:r>
            <a:r>
              <a:rPr lang="en-US" altLang="ja-JP" sz="1200"/>
              <a:t>ESR</a:t>
            </a:r>
            <a:r>
              <a:rPr lang="ja-JP" altLang="en-US" sz="1200"/>
              <a:t>スペクトル</a:t>
            </a:r>
            <a:endParaRPr lang="en-US" altLang="ja-JP" sz="1200"/>
          </a:p>
        </p:txBody>
      </p:sp>
      <p:pic>
        <p:nvPicPr>
          <p:cNvPr id="2060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9" y="5502520"/>
            <a:ext cx="3611562" cy="288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5635871"/>
            <a:ext cx="2254250" cy="141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7496910"/>
            <a:ext cx="2655888" cy="119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テキスト ボックス 4"/>
          <p:cNvSpPr txBox="1">
            <a:spLocks noChangeArrowheads="1"/>
          </p:cNvSpPr>
          <p:nvPr/>
        </p:nvSpPr>
        <p:spPr bwMode="auto">
          <a:xfrm>
            <a:off x="3644902" y="7098326"/>
            <a:ext cx="299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図</a:t>
            </a:r>
            <a:r>
              <a:rPr lang="en-US" altLang="ja-JP" sz="1200"/>
              <a:t>2</a:t>
            </a:r>
            <a:r>
              <a:rPr lang="ja-JP" altLang="en-US" sz="1200"/>
              <a:t>．</a:t>
            </a:r>
            <a:r>
              <a:rPr lang="en-US" altLang="ja-JP" sz="1200"/>
              <a:t> </a:t>
            </a:r>
            <a:r>
              <a:rPr lang="ja-JP" altLang="en-US" sz="1200"/>
              <a:t>ニッケルポルフィリンに挟まれて結晶化した</a:t>
            </a:r>
            <a:r>
              <a:rPr lang="en-US" altLang="ja-JP" sz="1200"/>
              <a:t>He@C</a:t>
            </a:r>
            <a:r>
              <a:rPr lang="en-US" altLang="ja-JP" sz="1200" baseline="-25000"/>
              <a:t>60</a:t>
            </a:r>
            <a:r>
              <a:rPr lang="ja-JP" altLang="en-US" sz="1200"/>
              <a:t>の</a:t>
            </a:r>
            <a:r>
              <a:rPr lang="en-US" altLang="ja-JP" sz="1200"/>
              <a:t>X-</a:t>
            </a:r>
            <a:r>
              <a:rPr lang="ja-JP" altLang="en-US" sz="1200"/>
              <a:t>線回折像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04813" y="252047"/>
            <a:ext cx="5876925" cy="199292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Lucida Sans Unicode" pitchFamily="34" charset="0"/>
              </a:rPr>
              <a:t>Molecular &amp; Material Synthesis Platform/ Institute for Molecular Science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051551" y="5203"/>
            <a:ext cx="805793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1200" dirty="0">
                <a:ea typeface="HG創英角ｺﾞｼｯｸUB" pitchFamily="49" charset="-128"/>
              </a:rPr>
              <a:t>【</a:t>
            </a:r>
            <a:r>
              <a:rPr lang="ja-JP" altLang="en-US" sz="1200" dirty="0">
                <a:ea typeface="HG創英角ｺﾞｼｯｸUB" pitchFamily="49" charset="-128"/>
              </a:rPr>
              <a:t>別紙１</a:t>
            </a:r>
            <a:r>
              <a:rPr lang="en-US" altLang="ja-JP" sz="1200" dirty="0">
                <a:ea typeface="HG創英角ｺﾞｼｯｸUB" pitchFamily="49" charset="-128"/>
              </a:rPr>
              <a:t>】</a:t>
            </a:r>
            <a:endParaRPr lang="ja-JP" altLang="en-US" sz="1200" dirty="0">
              <a:ea typeface="HG創英角ｺﾞｼｯｸUB" pitchFamily="49" charset="-128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74663" y="632211"/>
            <a:ext cx="4755592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 smtClean="0">
                <a:ea typeface="HG創英角ｺﾞｼｯｸUB" pitchFamily="49" charset="-128"/>
              </a:rPr>
              <a:t>分子</a:t>
            </a:r>
            <a:r>
              <a:rPr lang="ja-JP" altLang="en-US" sz="1600" dirty="0">
                <a:ea typeface="HG創英角ｺﾞｼｯｸUB" pitchFamily="49" charset="-128"/>
              </a:rPr>
              <a:t>・物質合成プラットフォームにおける利用成果</a:t>
            </a:r>
          </a:p>
        </p:txBody>
      </p:sp>
    </p:spTree>
    <p:extLst>
      <p:ext uri="{BB962C8B-B14F-4D97-AF65-F5344CB8AC3E}">
        <p14:creationId xmlns:p14="http://schemas.microsoft.com/office/powerpoint/2010/main" val="63134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mika inoue</dc:creator>
  <cp:lastModifiedBy>mika inoue</cp:lastModifiedBy>
  <cp:revision>1</cp:revision>
  <dcterms:created xsi:type="dcterms:W3CDTF">2014-06-02T05:09:29Z</dcterms:created>
  <dcterms:modified xsi:type="dcterms:W3CDTF">2014-06-02T05:09:50Z</dcterms:modified>
</cp:coreProperties>
</file>