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83" d="100"/>
          <a:sy n="83" d="100"/>
        </p:scale>
        <p:origin x="-3168" y="-96"/>
      </p:cViewPr>
      <p:guideLst>
        <p:guide orient="horz" pos="2880"/>
        <p:guide pos="2160"/>
      </p:guideLst>
    </p:cSldViewPr>
  </p:slideViewPr>
  <p:notesTextViewPr>
    <p:cViewPr>
      <p:scale>
        <a:sx n="1" d="1"/>
        <a:sy n="1" d="1"/>
      </p:scale>
      <p:origin x="0" y="0"/>
    </p:cViewPr>
  </p:notesText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A6857D-7A5D-41A7-9FDF-11A1D77DB128}" type="datetimeFigureOut">
              <a:rPr kumimoji="1" lang="ja-JP" altLang="en-US" smtClean="0"/>
              <a:t>2014/6/2</a:t>
            </a:fld>
            <a:endParaRPr kumimoji="1" lang="ja-JP" altLang="en-US"/>
          </a:p>
        </p:txBody>
      </p:sp>
      <p:sp>
        <p:nvSpPr>
          <p:cNvPr id="4" name="スライド イメージ プレースホルダー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CCBDA6-9339-459C-8250-261CFB9672D4}" type="slidenum">
              <a:rPr kumimoji="1" lang="ja-JP" altLang="en-US" smtClean="0"/>
              <a:t>‹#›</a:t>
            </a:fld>
            <a:endParaRPr kumimoji="1" lang="ja-JP" altLang="en-US"/>
          </a:p>
        </p:txBody>
      </p:sp>
    </p:spTree>
    <p:extLst>
      <p:ext uri="{BB962C8B-B14F-4D97-AF65-F5344CB8AC3E}">
        <p14:creationId xmlns:p14="http://schemas.microsoft.com/office/powerpoint/2010/main" val="2951602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2143125" y="685800"/>
            <a:ext cx="2573338"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itchFamily="34" charset="0"/>
                <a:ea typeface="ＭＳ Ｐゴシック" pitchFamily="50" charset="-128"/>
              </a:defRPr>
            </a:lvl1pPr>
            <a:lvl2pPr marL="748225" indent="-287779">
              <a:spcBef>
                <a:spcPct val="30000"/>
              </a:spcBef>
              <a:defRPr kumimoji="1" sz="1200">
                <a:solidFill>
                  <a:schemeClr val="tx1"/>
                </a:solidFill>
                <a:latin typeface="Calibri" pitchFamily="34" charset="0"/>
                <a:ea typeface="ＭＳ Ｐゴシック" pitchFamily="50" charset="-128"/>
              </a:defRPr>
            </a:lvl2pPr>
            <a:lvl3pPr marL="1151115" indent="-230223">
              <a:spcBef>
                <a:spcPct val="30000"/>
              </a:spcBef>
              <a:defRPr kumimoji="1" sz="1200">
                <a:solidFill>
                  <a:schemeClr val="tx1"/>
                </a:solidFill>
                <a:latin typeface="Calibri" pitchFamily="34" charset="0"/>
                <a:ea typeface="ＭＳ Ｐゴシック" pitchFamily="50" charset="-128"/>
              </a:defRPr>
            </a:lvl3pPr>
            <a:lvl4pPr marL="1611561" indent="-230223">
              <a:spcBef>
                <a:spcPct val="30000"/>
              </a:spcBef>
              <a:defRPr kumimoji="1" sz="1200">
                <a:solidFill>
                  <a:schemeClr val="tx1"/>
                </a:solidFill>
                <a:latin typeface="Calibri" pitchFamily="34" charset="0"/>
                <a:ea typeface="ＭＳ Ｐゴシック" pitchFamily="50" charset="-128"/>
              </a:defRPr>
            </a:lvl4pPr>
            <a:lvl5pPr marL="2072008" indent="-230223">
              <a:spcBef>
                <a:spcPct val="30000"/>
              </a:spcBef>
              <a:defRPr kumimoji="1" sz="1200">
                <a:solidFill>
                  <a:schemeClr val="tx1"/>
                </a:solidFill>
                <a:latin typeface="Calibri" pitchFamily="34" charset="0"/>
                <a:ea typeface="ＭＳ Ｐゴシック" pitchFamily="50" charset="-128"/>
              </a:defRPr>
            </a:lvl5pPr>
            <a:lvl6pPr marL="2532454"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6pPr>
            <a:lvl7pPr marL="2992900"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7pPr>
            <a:lvl8pPr marL="3453346"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8pPr>
            <a:lvl9pPr marL="3913792" indent="-230223" eaLnBrk="0" fontAlgn="base" hangingPunct="0">
              <a:spcBef>
                <a:spcPct val="30000"/>
              </a:spcBef>
              <a:spcAft>
                <a:spcPct val="0"/>
              </a:spcAft>
              <a:defRPr kumimoji="1" sz="1200">
                <a:solidFill>
                  <a:schemeClr val="tx1"/>
                </a:solidFill>
                <a:latin typeface="Calibri" pitchFamily="34" charset="0"/>
                <a:ea typeface="ＭＳ Ｐゴシック" pitchFamily="50" charset="-128"/>
              </a:defRPr>
            </a:lvl9pPr>
          </a:lstStyle>
          <a:p>
            <a:pPr>
              <a:spcBef>
                <a:spcPct val="0"/>
              </a:spcBef>
            </a:pPr>
            <a:fld id="{4FD8A5CD-487B-4939-9939-59AACBFB1873}" type="slidenum">
              <a:rPr lang="en-US" altLang="ja-JP">
                <a:latin typeface="Arial" pitchFamily="34" charset="0"/>
              </a:rPr>
              <a:pPr>
                <a:spcBef>
                  <a:spcPct val="0"/>
                </a:spcBef>
              </a:pPr>
              <a:t>1</a:t>
            </a:fld>
            <a:endParaRPr lang="en-US" altLang="ja-JP">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205433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1950946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2572703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140929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357651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385744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4059521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4059361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523364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1360541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52E6D2-C913-4284-9820-AEC98C78A422}" type="datetimeFigureOut">
              <a:rPr kumimoji="1" lang="ja-JP" altLang="en-US" smtClean="0"/>
              <a:t>2014/6/2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109073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D52E6D2-C913-4284-9820-AEC98C78A422}" type="datetimeFigureOut">
              <a:rPr kumimoji="1" lang="ja-JP" altLang="en-US" smtClean="0"/>
              <a:t>2014/6/2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5CC2F24-9292-4915-9E73-71149003C33B}" type="slidenum">
              <a:rPr kumimoji="1" lang="ja-JP" altLang="en-US" smtClean="0"/>
              <a:t>‹#›</a:t>
            </a:fld>
            <a:endParaRPr kumimoji="1" lang="ja-JP" altLang="en-US"/>
          </a:p>
        </p:txBody>
      </p:sp>
    </p:spTree>
    <p:extLst>
      <p:ext uri="{BB962C8B-B14F-4D97-AF65-F5344CB8AC3E}">
        <p14:creationId xmlns:p14="http://schemas.microsoft.com/office/powerpoint/2010/main" val="3047178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476250" y="-7985"/>
            <a:ext cx="3772952"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200">
                <a:ea typeface="HG創英角ｺﾞｼｯｸUB" pitchFamily="49" charset="-128"/>
              </a:rPr>
              <a:t>分子・物質合成プラットフォーム （分子科学研究所）</a:t>
            </a:r>
          </a:p>
        </p:txBody>
      </p:sp>
      <p:sp>
        <p:nvSpPr>
          <p:cNvPr id="2051" name="Text Box 6"/>
          <p:cNvSpPr txBox="1">
            <a:spLocks noChangeArrowheads="1"/>
          </p:cNvSpPr>
          <p:nvPr/>
        </p:nvSpPr>
        <p:spPr bwMode="auto">
          <a:xfrm>
            <a:off x="4198939" y="459465"/>
            <a:ext cx="2254250"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600">
                <a:latin typeface="HG創英角ｺﾞｼｯｸUB" pitchFamily="49" charset="-128"/>
                <a:ea typeface="HG創英角ｺﾞｼｯｸUB" pitchFamily="49" charset="-128"/>
              </a:rPr>
              <a:t>平成</a:t>
            </a:r>
            <a:r>
              <a:rPr lang="en-US" altLang="ja-JP" sz="1600">
                <a:latin typeface="HG創英角ｺﾞｼｯｸUB" pitchFamily="49" charset="-128"/>
                <a:ea typeface="HG創英角ｺﾞｼｯｸUB" pitchFamily="49" charset="-128"/>
              </a:rPr>
              <a:t>25</a:t>
            </a:r>
            <a:r>
              <a:rPr lang="ja-JP" altLang="en-US" sz="1600">
                <a:latin typeface="HG創英角ｺﾞｼｯｸUB" pitchFamily="49" charset="-128"/>
                <a:ea typeface="HG創英角ｺﾞｼｯｸUB" pitchFamily="49" charset="-128"/>
              </a:rPr>
              <a:t>年度トピックス</a:t>
            </a:r>
          </a:p>
        </p:txBody>
      </p:sp>
      <p:sp>
        <p:nvSpPr>
          <p:cNvPr id="2053" name="Text Box 8"/>
          <p:cNvSpPr txBox="1">
            <a:spLocks noChangeArrowheads="1"/>
          </p:cNvSpPr>
          <p:nvPr/>
        </p:nvSpPr>
        <p:spPr bwMode="auto">
          <a:xfrm>
            <a:off x="404813" y="1049218"/>
            <a:ext cx="6337300"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ctr" eaLnBrk="1" hangingPunct="1">
              <a:spcBef>
                <a:spcPct val="50000"/>
              </a:spcBef>
              <a:buFontTx/>
              <a:buNone/>
            </a:pPr>
            <a:r>
              <a:rPr lang="ja-JP" altLang="en-US" sz="1800" dirty="0">
                <a:latin typeface="MS-Mincho" charset="-128"/>
                <a:ea typeface="HG創英角ｺﾞｼｯｸUB" pitchFamily="49" charset="-128"/>
              </a:rPr>
              <a:t>ディラック電子系分子性導体への静電キャリア注入を目的とした電界効果トランジスタの作製および物性</a:t>
            </a:r>
            <a:r>
              <a:rPr lang="ja-JP" altLang="en-US" sz="1800" dirty="0" smtClean="0">
                <a:latin typeface="MS-Mincho" charset="-128"/>
                <a:ea typeface="HG創英角ｺﾞｼｯｸUB" pitchFamily="49" charset="-128"/>
              </a:rPr>
              <a:t>評価</a:t>
            </a:r>
            <a:endParaRPr lang="en-US" altLang="ja-JP" sz="1800" dirty="0" smtClean="0">
              <a:latin typeface="MS-Mincho" charset="-128"/>
              <a:ea typeface="HG創英角ｺﾞｼｯｸUB" pitchFamily="49" charset="-128"/>
            </a:endParaRPr>
          </a:p>
          <a:p>
            <a:pPr algn="ctr" eaLnBrk="1" hangingPunct="1">
              <a:lnSpc>
                <a:spcPts val="1200"/>
              </a:lnSpc>
              <a:spcBef>
                <a:spcPct val="50000"/>
              </a:spcBef>
              <a:buFontTx/>
              <a:buNone/>
            </a:pPr>
            <a:r>
              <a:rPr lang="ja-JP" altLang="en-US" sz="1400" dirty="0" smtClean="0">
                <a:solidFill>
                  <a:srgbClr val="000000"/>
                </a:solidFill>
                <a:latin typeface="MS-Mincho" charset="-128"/>
                <a:ea typeface="HG創英角ｺﾞｼｯｸUB" pitchFamily="49" charset="-128"/>
              </a:rPr>
              <a:t>（</a:t>
            </a:r>
            <a:r>
              <a:rPr lang="ja-JP" altLang="en-US" sz="1400" dirty="0">
                <a:solidFill>
                  <a:srgbClr val="000000"/>
                </a:solidFill>
                <a:latin typeface="MS-Mincho" charset="-128"/>
                <a:ea typeface="HG創英角ｺﾞｼｯｸUB" pitchFamily="49" charset="-128"/>
              </a:rPr>
              <a:t>課題番号：</a:t>
            </a:r>
            <a:r>
              <a:rPr lang="en-US" altLang="ja-JP" sz="1400" dirty="0" smtClean="0">
                <a:solidFill>
                  <a:srgbClr val="000000"/>
                </a:solidFill>
                <a:latin typeface="HG創英角ｺﾞｼｯｸUB" panose="020B0909000000000000" pitchFamily="49" charset="-128"/>
                <a:ea typeface="HG創英角ｺﾞｼｯｸUB" panose="020B0909000000000000" pitchFamily="49" charset="-128"/>
              </a:rPr>
              <a:t>S-13-MS-0005</a:t>
            </a:r>
            <a:r>
              <a:rPr lang="ja-JP" altLang="en-US" sz="1400" dirty="0" smtClean="0">
                <a:solidFill>
                  <a:srgbClr val="000000"/>
                </a:solidFill>
                <a:latin typeface="MS-Mincho" charset="-128"/>
                <a:ea typeface="HG創英角ｺﾞｼｯｸUB" pitchFamily="49" charset="-128"/>
              </a:rPr>
              <a:t>）</a:t>
            </a:r>
            <a:endParaRPr lang="ja-JP" altLang="en-US" sz="1800" dirty="0">
              <a:latin typeface="MS-Mincho" charset="-128"/>
              <a:ea typeface="HG創英角ｺﾞｼｯｸUB" pitchFamily="49" charset="-128"/>
            </a:endParaRPr>
          </a:p>
        </p:txBody>
      </p:sp>
      <p:sp>
        <p:nvSpPr>
          <p:cNvPr id="2054" name="Text Box 9"/>
          <p:cNvSpPr txBox="1">
            <a:spLocks noChangeArrowheads="1"/>
          </p:cNvSpPr>
          <p:nvPr/>
        </p:nvSpPr>
        <p:spPr bwMode="auto">
          <a:xfrm>
            <a:off x="2276475" y="1846775"/>
            <a:ext cx="4465638" cy="775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en-US" altLang="ja-JP" sz="1400" baseline="30000" dirty="0">
                <a:solidFill>
                  <a:srgbClr val="000000"/>
                </a:solidFill>
                <a:latin typeface="ＭＳ 明朝" pitchFamily="17" charset="-128"/>
                <a:ea typeface="ＭＳ 明朝" pitchFamily="17" charset="-128"/>
              </a:rPr>
              <a:t>a</a:t>
            </a:r>
            <a:r>
              <a:rPr lang="ja-JP" altLang="en-US" sz="1400" dirty="0">
                <a:solidFill>
                  <a:srgbClr val="000000"/>
                </a:solidFill>
                <a:latin typeface="ＭＳ 明朝" pitchFamily="17" charset="-128"/>
                <a:ea typeface="ＭＳ 明朝" pitchFamily="17" charset="-128"/>
              </a:rPr>
              <a:t>東邦大学</a:t>
            </a:r>
            <a:r>
              <a:rPr lang="en-US" altLang="ja-JP" sz="1400" dirty="0">
                <a:solidFill>
                  <a:srgbClr val="000000"/>
                </a:solidFill>
                <a:latin typeface="ＭＳ 明朝" pitchFamily="17" charset="-128"/>
                <a:ea typeface="ＭＳ 明朝" pitchFamily="17" charset="-128"/>
              </a:rPr>
              <a:t>,</a:t>
            </a:r>
            <a:r>
              <a:rPr lang="en-US" altLang="ja-JP" sz="1400" baseline="30000" dirty="0">
                <a:solidFill>
                  <a:srgbClr val="000000"/>
                </a:solidFill>
                <a:latin typeface="ＭＳ 明朝" pitchFamily="17" charset="-128"/>
                <a:ea typeface="ＭＳ 明朝" pitchFamily="17" charset="-128"/>
              </a:rPr>
              <a:t>b</a:t>
            </a:r>
            <a:r>
              <a:rPr lang="ja-JP" altLang="en-US" sz="1400" dirty="0">
                <a:solidFill>
                  <a:srgbClr val="000000"/>
                </a:solidFill>
                <a:latin typeface="ＭＳ 明朝" pitchFamily="17" charset="-128"/>
                <a:ea typeface="ＭＳ 明朝" pitchFamily="17" charset="-128"/>
              </a:rPr>
              <a:t>理化学研究所</a:t>
            </a:r>
            <a:r>
              <a:rPr lang="en-US" altLang="ja-JP" sz="1400" dirty="0">
                <a:solidFill>
                  <a:srgbClr val="000000"/>
                </a:solidFill>
                <a:latin typeface="ＭＳ 明朝" pitchFamily="17" charset="-128"/>
                <a:ea typeface="ＭＳ 明朝" pitchFamily="17" charset="-128"/>
              </a:rPr>
              <a:t>, </a:t>
            </a:r>
            <a:r>
              <a:rPr lang="en-US" altLang="ja-JP" sz="1400" baseline="30000" dirty="0">
                <a:solidFill>
                  <a:srgbClr val="000000"/>
                </a:solidFill>
                <a:latin typeface="ＭＳ 明朝" pitchFamily="17" charset="-128"/>
                <a:ea typeface="ＭＳ 明朝" pitchFamily="17" charset="-128"/>
              </a:rPr>
              <a:t>c</a:t>
            </a:r>
            <a:r>
              <a:rPr lang="ja-JP" altLang="en-US" sz="1400" dirty="0">
                <a:solidFill>
                  <a:srgbClr val="000000"/>
                </a:solidFill>
                <a:latin typeface="ＭＳ 明朝" pitchFamily="17" charset="-128"/>
                <a:ea typeface="ＭＳ 明朝" pitchFamily="17" charset="-128"/>
              </a:rPr>
              <a:t>分子科学研究所</a:t>
            </a:r>
          </a:p>
          <a:p>
            <a:pPr eaLnBrk="1" hangingPunct="1">
              <a:spcBef>
                <a:spcPct val="50000"/>
              </a:spcBef>
              <a:buFontTx/>
              <a:buNone/>
            </a:pPr>
            <a:r>
              <a:rPr lang="ja-JP" altLang="en-US" sz="1400" u="sng" dirty="0">
                <a:solidFill>
                  <a:srgbClr val="000000"/>
                </a:solidFill>
                <a:latin typeface="ＭＳ 明朝" pitchFamily="17" charset="-128"/>
                <a:ea typeface="ＭＳ 明朝" pitchFamily="17" charset="-128"/>
              </a:rPr>
              <a:t>田嶋尚也</a:t>
            </a:r>
            <a:r>
              <a:rPr lang="en-US" altLang="ja-JP" sz="1400" baseline="30000" dirty="0" err="1">
                <a:solidFill>
                  <a:srgbClr val="000000"/>
                </a:solidFill>
                <a:latin typeface="ＭＳ 明朝" pitchFamily="17" charset="-128"/>
                <a:ea typeface="ＭＳ 明朝" pitchFamily="17" charset="-128"/>
              </a:rPr>
              <a:t>a,b</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山内貴弘</a:t>
            </a:r>
            <a:r>
              <a:rPr lang="en-US" altLang="ja-JP" sz="1400" baseline="30000" dirty="0">
                <a:solidFill>
                  <a:srgbClr val="000000"/>
                </a:solidFill>
                <a:latin typeface="ＭＳ 明朝" pitchFamily="17" charset="-128"/>
                <a:ea typeface="ＭＳ 明朝" pitchFamily="17" charset="-128"/>
              </a:rPr>
              <a:t>a</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山口達也</a:t>
            </a:r>
            <a:r>
              <a:rPr lang="en-US" altLang="ja-JP" sz="1400" baseline="30000" dirty="0">
                <a:solidFill>
                  <a:srgbClr val="000000"/>
                </a:solidFill>
                <a:latin typeface="ＭＳ 明朝" pitchFamily="17" charset="-128"/>
                <a:ea typeface="ＭＳ 明朝" pitchFamily="17" charset="-128"/>
              </a:rPr>
              <a:t>a</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須田理行</a:t>
            </a:r>
            <a:r>
              <a:rPr lang="en-US" altLang="ja-JP" sz="1400" baseline="30000" dirty="0">
                <a:solidFill>
                  <a:srgbClr val="000000"/>
                </a:solidFill>
                <a:latin typeface="ＭＳ 明朝" pitchFamily="17" charset="-128"/>
                <a:ea typeface="ＭＳ 明朝" pitchFamily="17" charset="-128"/>
              </a:rPr>
              <a:t>c</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川椙義高</a:t>
            </a:r>
            <a:r>
              <a:rPr lang="en-US" altLang="ja-JP" sz="1400" baseline="30000" dirty="0">
                <a:solidFill>
                  <a:srgbClr val="000000"/>
                </a:solidFill>
                <a:latin typeface="ＭＳ 明朝" pitchFamily="17" charset="-128"/>
                <a:ea typeface="ＭＳ 明朝" pitchFamily="17" charset="-128"/>
              </a:rPr>
              <a:t>b</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山本浩史</a:t>
            </a:r>
            <a:r>
              <a:rPr lang="en-US" altLang="ja-JP" sz="1400" baseline="30000" dirty="0" err="1">
                <a:solidFill>
                  <a:srgbClr val="000000"/>
                </a:solidFill>
                <a:latin typeface="ＭＳ 明朝" pitchFamily="17" charset="-128"/>
                <a:ea typeface="ＭＳ 明朝" pitchFamily="17" charset="-128"/>
              </a:rPr>
              <a:t>b,c</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加藤礼三</a:t>
            </a:r>
            <a:r>
              <a:rPr lang="en-US" altLang="ja-JP" sz="1400" baseline="30000" dirty="0">
                <a:solidFill>
                  <a:srgbClr val="000000"/>
                </a:solidFill>
                <a:latin typeface="ＭＳ 明朝" pitchFamily="17" charset="-128"/>
                <a:ea typeface="ＭＳ 明朝" pitchFamily="17" charset="-128"/>
              </a:rPr>
              <a:t>b,</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西尾豊</a:t>
            </a:r>
            <a:r>
              <a:rPr lang="en-US" altLang="ja-JP" sz="1400" baseline="30000" dirty="0">
                <a:solidFill>
                  <a:srgbClr val="000000"/>
                </a:solidFill>
                <a:latin typeface="ＭＳ 明朝" pitchFamily="17" charset="-128"/>
                <a:ea typeface="ＭＳ 明朝" pitchFamily="17" charset="-128"/>
              </a:rPr>
              <a:t>a</a:t>
            </a:r>
            <a:r>
              <a:rPr lang="en-US" altLang="ja-JP" sz="1400" dirty="0">
                <a:solidFill>
                  <a:srgbClr val="000000"/>
                </a:solidFill>
                <a:latin typeface="ＭＳ 明朝" pitchFamily="17" charset="-128"/>
                <a:ea typeface="ＭＳ 明朝" pitchFamily="17" charset="-128"/>
              </a:rPr>
              <a:t>,</a:t>
            </a:r>
            <a:r>
              <a:rPr lang="ja-JP" altLang="en-US" sz="1400" dirty="0">
                <a:solidFill>
                  <a:srgbClr val="000000"/>
                </a:solidFill>
                <a:latin typeface="ＭＳ 明朝" pitchFamily="17" charset="-128"/>
                <a:ea typeface="ＭＳ 明朝" pitchFamily="17" charset="-128"/>
              </a:rPr>
              <a:t>梶田晃示</a:t>
            </a:r>
            <a:r>
              <a:rPr lang="en-US" altLang="ja-JP" sz="1400" baseline="30000" dirty="0">
                <a:solidFill>
                  <a:srgbClr val="000000"/>
                </a:solidFill>
                <a:latin typeface="ＭＳ 明朝" pitchFamily="17" charset="-128"/>
                <a:ea typeface="ＭＳ 明朝" pitchFamily="17" charset="-128"/>
              </a:rPr>
              <a:t>a</a:t>
            </a:r>
            <a:endParaRPr lang="en-US" altLang="ja-JP" sz="1400" baseline="30000" dirty="0">
              <a:latin typeface="ＭＳ 明朝" pitchFamily="17" charset="-128"/>
              <a:ea typeface="ＭＳ 明朝" pitchFamily="17" charset="-128"/>
            </a:endParaRPr>
          </a:p>
        </p:txBody>
      </p:sp>
      <p:sp>
        <p:nvSpPr>
          <p:cNvPr id="2055" name="Text Box 10"/>
          <p:cNvSpPr txBox="1">
            <a:spLocks noChangeArrowheads="1"/>
          </p:cNvSpPr>
          <p:nvPr/>
        </p:nvSpPr>
        <p:spPr bwMode="auto">
          <a:xfrm>
            <a:off x="476250" y="2445729"/>
            <a:ext cx="6192838" cy="1588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r>
              <a:rPr lang="en-US" altLang="ja-JP" sz="1200" b="1">
                <a:latin typeface="Times New Roman" pitchFamily="18" charset="0"/>
                <a:cs typeface="Times New Roman" pitchFamily="18" charset="0"/>
              </a:rPr>
              <a:t>【</a:t>
            </a:r>
            <a:r>
              <a:rPr lang="ja-JP" altLang="en-US" sz="1200" b="1">
                <a:latin typeface="Times New Roman" pitchFamily="18" charset="0"/>
                <a:cs typeface="Times New Roman" pitchFamily="18" charset="0"/>
              </a:rPr>
              <a:t>研究目的</a:t>
            </a:r>
            <a:r>
              <a:rPr lang="en-US" altLang="ja-JP" sz="1200" b="1">
                <a:latin typeface="Times New Roman" pitchFamily="18" charset="0"/>
                <a:cs typeface="Times New Roman" pitchFamily="18" charset="0"/>
              </a:rPr>
              <a:t>】</a:t>
            </a:r>
          </a:p>
          <a:p>
            <a:pPr algn="just" eaLnBrk="1" hangingPunct="1">
              <a:lnSpc>
                <a:spcPct val="110000"/>
              </a:lnSpc>
              <a:spcBef>
                <a:spcPct val="50000"/>
              </a:spcBef>
              <a:buFontTx/>
              <a:buNone/>
            </a:pPr>
            <a:r>
              <a:rPr lang="ja-JP" altLang="en-US" sz="1200">
                <a:latin typeface="Times New Roman" pitchFamily="18" charset="0"/>
                <a:cs typeface="Times New Roman" pitchFamily="18" charset="0"/>
              </a:rPr>
              <a:t>　</a:t>
            </a:r>
            <a:r>
              <a:rPr lang="ja-JP" altLang="en-US" sz="1200">
                <a:solidFill>
                  <a:srgbClr val="000000"/>
                </a:solidFill>
                <a:latin typeface="Times New Roman" pitchFamily="18" charset="0"/>
                <a:ea typeface="ＭＳ 明朝" pitchFamily="17" charset="-128"/>
                <a:cs typeface="Times New Roman" pitchFamily="18" charset="0"/>
              </a:rPr>
              <a:t>高圧力下にある</a:t>
            </a:r>
            <a:r>
              <a:rPr lang="en-US" altLang="ja-JP" sz="1200">
                <a:solidFill>
                  <a:srgbClr val="000000"/>
                </a:solidFill>
                <a:latin typeface="Times New Roman" pitchFamily="18" charset="0"/>
                <a:ea typeface="ＭＳ 明朝" pitchFamily="17" charset="-128"/>
                <a:cs typeface="Times New Roman" pitchFamily="18" charset="0"/>
              </a:rPr>
              <a:t>2</a:t>
            </a:r>
            <a:r>
              <a:rPr lang="ja-JP" altLang="en-US" sz="1200">
                <a:solidFill>
                  <a:srgbClr val="000000"/>
                </a:solidFill>
                <a:latin typeface="Times New Roman" pitchFamily="18" charset="0"/>
                <a:ea typeface="ＭＳ 明朝" pitchFamily="17" charset="-128"/>
                <a:cs typeface="Times New Roman" pitchFamily="18" charset="0"/>
              </a:rPr>
              <a:t>次元層状構造の有機導体</a:t>
            </a:r>
            <a:r>
              <a:rPr lang="ja-JP" altLang="en-US" sz="1200">
                <a:solidFill>
                  <a:srgbClr val="000000"/>
                </a:solidFill>
                <a:latin typeface="Symbol" pitchFamily="18" charset="2"/>
                <a:ea typeface="ＭＳ 明朝" pitchFamily="17" charset="-128"/>
                <a:cs typeface="Times New Roman" pitchFamily="18" charset="0"/>
              </a:rPr>
              <a:t></a:t>
            </a:r>
            <a:r>
              <a:rPr lang="en-US" altLang="ja-JP" sz="1200">
                <a:solidFill>
                  <a:srgbClr val="000000"/>
                </a:solidFill>
                <a:latin typeface="Times New Roman" pitchFamily="18" charset="0"/>
                <a:ea typeface="ＭＳ 明朝" pitchFamily="17" charset="-128"/>
                <a:cs typeface="Times New Roman" pitchFamily="18" charset="0"/>
              </a:rPr>
              <a:t>-(BEDT-TTF)</a:t>
            </a:r>
            <a:r>
              <a:rPr lang="en-US" altLang="ja-JP" sz="1200" baseline="-25000">
                <a:solidFill>
                  <a:srgbClr val="000000"/>
                </a:solidFill>
                <a:latin typeface="Times New Roman" pitchFamily="18" charset="0"/>
                <a:ea typeface="ＭＳ 明朝" pitchFamily="17" charset="-128"/>
                <a:cs typeface="Times New Roman" pitchFamily="18" charset="0"/>
              </a:rPr>
              <a:t>2</a:t>
            </a:r>
            <a:r>
              <a:rPr lang="en-US" altLang="ja-JP" sz="1200">
                <a:solidFill>
                  <a:srgbClr val="000000"/>
                </a:solidFill>
                <a:latin typeface="Times New Roman" pitchFamily="18" charset="0"/>
                <a:ea typeface="ＭＳ 明朝" pitchFamily="17" charset="-128"/>
                <a:cs typeface="Times New Roman" pitchFamily="18" charset="0"/>
              </a:rPr>
              <a:t>I</a:t>
            </a:r>
            <a:r>
              <a:rPr lang="en-US" altLang="ja-JP" sz="1200" baseline="-25000">
                <a:solidFill>
                  <a:srgbClr val="000000"/>
                </a:solidFill>
                <a:latin typeface="Times New Roman" pitchFamily="18" charset="0"/>
                <a:ea typeface="ＭＳ 明朝" pitchFamily="17" charset="-128"/>
                <a:cs typeface="Times New Roman" pitchFamily="18" charset="0"/>
              </a:rPr>
              <a:t>3</a:t>
            </a:r>
            <a:r>
              <a:rPr lang="ja-JP" altLang="en-US" sz="1200">
                <a:solidFill>
                  <a:srgbClr val="000000"/>
                </a:solidFill>
                <a:latin typeface="Times New Roman" pitchFamily="18" charset="0"/>
                <a:ea typeface="ＭＳ 明朝" pitchFamily="17" charset="-128"/>
                <a:cs typeface="Times New Roman" pitchFamily="18" charset="0"/>
              </a:rPr>
              <a:t>がゼロギャップ電子系である。世界で最初にバルク（多層構造）で実現した</a:t>
            </a:r>
            <a:r>
              <a:rPr lang="en-US" altLang="ja-JP" sz="1200">
                <a:solidFill>
                  <a:srgbClr val="000000"/>
                </a:solidFill>
                <a:latin typeface="Times New Roman" pitchFamily="18" charset="0"/>
                <a:ea typeface="ＭＳ 明朝" pitchFamily="17" charset="-128"/>
                <a:cs typeface="Times New Roman" pitchFamily="18" charset="0"/>
              </a:rPr>
              <a:t>2</a:t>
            </a:r>
            <a:r>
              <a:rPr lang="ja-JP" altLang="en-US" sz="1200">
                <a:solidFill>
                  <a:srgbClr val="000000"/>
                </a:solidFill>
                <a:latin typeface="Times New Roman" pitchFamily="18" charset="0"/>
                <a:ea typeface="ＭＳ 明朝" pitchFamily="17" charset="-128"/>
                <a:cs typeface="Times New Roman" pitchFamily="18" charset="0"/>
              </a:rPr>
              <a:t>次元ゼロギャップ電気伝導体である。最近、わずかに負に帯電した</a:t>
            </a:r>
            <a:r>
              <a:rPr lang="en-US" altLang="ja-JP" sz="1200">
                <a:solidFill>
                  <a:srgbClr val="000000"/>
                </a:solidFill>
                <a:latin typeface="Times New Roman" pitchFamily="18" charset="0"/>
                <a:ea typeface="ＭＳ 明朝" pitchFamily="17" charset="-128"/>
                <a:cs typeface="Times New Roman" pitchFamily="18" charset="0"/>
              </a:rPr>
              <a:t>PEN</a:t>
            </a:r>
            <a:r>
              <a:rPr lang="ja-JP" altLang="en-US" sz="1200">
                <a:solidFill>
                  <a:srgbClr val="000000"/>
                </a:solidFill>
                <a:latin typeface="Times New Roman" pitchFamily="18" charset="0"/>
                <a:ea typeface="ＭＳ 明朝" pitchFamily="17" charset="-128"/>
                <a:cs typeface="Times New Roman" pitchFamily="18" charset="0"/>
              </a:rPr>
              <a:t>（</a:t>
            </a:r>
            <a:r>
              <a:rPr lang="en-US" altLang="ja-JP" sz="1200">
                <a:solidFill>
                  <a:srgbClr val="000000"/>
                </a:solidFill>
                <a:latin typeface="Times New Roman" pitchFamily="18" charset="0"/>
                <a:ea typeface="ＭＳ 明朝" pitchFamily="17" charset="-128"/>
                <a:cs typeface="Times New Roman" pitchFamily="18" charset="0"/>
              </a:rPr>
              <a:t>Polyethylene Naphthalate</a:t>
            </a:r>
            <a:r>
              <a:rPr lang="ja-JP" altLang="en-US" sz="1200">
                <a:solidFill>
                  <a:srgbClr val="000000"/>
                </a:solidFill>
                <a:latin typeface="Times New Roman" pitchFamily="18" charset="0"/>
                <a:ea typeface="ＭＳ 明朝" pitchFamily="17" charset="-128"/>
                <a:cs typeface="Times New Roman" pitchFamily="18" charset="0"/>
              </a:rPr>
              <a:t>）基板に試料を固定しただけで、接触帯電法で正孔を注入することに成功したのである。本研究では、バルクな（多層状）ディラック電子系の物理を展開することを目的に、</a:t>
            </a:r>
            <a:r>
              <a:rPr lang="en-US" altLang="ja-JP" sz="1200">
                <a:solidFill>
                  <a:srgbClr val="000000"/>
                </a:solidFill>
                <a:latin typeface="Times New Roman" pitchFamily="18" charset="0"/>
                <a:ea typeface="ＭＳ 明朝" pitchFamily="17" charset="-128"/>
                <a:cs typeface="Times New Roman" pitchFamily="18" charset="0"/>
              </a:rPr>
              <a:t>PEN</a:t>
            </a:r>
            <a:r>
              <a:rPr lang="ja-JP" altLang="en-US" sz="1200">
                <a:solidFill>
                  <a:srgbClr val="000000"/>
                </a:solidFill>
                <a:latin typeface="Times New Roman" pitchFamily="18" charset="0"/>
                <a:ea typeface="ＭＳ 明朝" pitchFamily="17" charset="-128"/>
                <a:cs typeface="Times New Roman" pitchFamily="18" charset="0"/>
              </a:rPr>
              <a:t>基板デバイスを作製して明瞭な量子磁気抵抗振動と量子ホール効果観測を行った。</a:t>
            </a:r>
            <a:r>
              <a:rPr lang="ja-JP" altLang="en-US" sz="1200">
                <a:latin typeface="Times New Roman" pitchFamily="18" charset="0"/>
                <a:ea typeface="ＭＳ 明朝" pitchFamily="17" charset="-128"/>
                <a:cs typeface="Times New Roman" pitchFamily="18" charset="0"/>
              </a:rPr>
              <a:t> </a:t>
            </a:r>
          </a:p>
        </p:txBody>
      </p:sp>
      <p:sp>
        <p:nvSpPr>
          <p:cNvPr id="2056" name="Text Box 11"/>
          <p:cNvSpPr txBox="1">
            <a:spLocks noChangeArrowheads="1"/>
          </p:cNvSpPr>
          <p:nvPr/>
        </p:nvSpPr>
        <p:spPr bwMode="auto">
          <a:xfrm>
            <a:off x="476250" y="3906717"/>
            <a:ext cx="6192838" cy="2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eaLnBrk="1" hangingPunct="1">
              <a:spcBef>
                <a:spcPct val="0"/>
              </a:spcBef>
              <a:buFontTx/>
              <a:buNone/>
            </a:pPr>
            <a:r>
              <a:rPr lang="en-US" altLang="ja-JP" sz="1200" b="1">
                <a:latin typeface="Times New Roman" pitchFamily="18" charset="0"/>
                <a:cs typeface="Times New Roman" pitchFamily="18" charset="0"/>
              </a:rPr>
              <a:t>【</a:t>
            </a:r>
            <a:r>
              <a:rPr lang="ja-JP" altLang="en-US" sz="1200" b="1">
                <a:latin typeface="Times New Roman" pitchFamily="18" charset="0"/>
                <a:cs typeface="Times New Roman" pitchFamily="18" charset="0"/>
              </a:rPr>
              <a:t>成　　　果</a:t>
            </a:r>
            <a:r>
              <a:rPr lang="en-US" altLang="ja-JP" sz="1200" b="1">
                <a:latin typeface="Times New Roman" pitchFamily="18" charset="0"/>
                <a:cs typeface="Times New Roman" pitchFamily="18" charset="0"/>
              </a:rPr>
              <a:t>】</a:t>
            </a:r>
          </a:p>
          <a:p>
            <a:pPr algn="just" eaLnBrk="1" hangingPunct="1">
              <a:lnSpc>
                <a:spcPct val="105000"/>
              </a:lnSpc>
              <a:spcBef>
                <a:spcPct val="50000"/>
              </a:spcBef>
              <a:buFontTx/>
              <a:buNone/>
            </a:pPr>
            <a:r>
              <a:rPr lang="ja-JP" altLang="en-US" sz="1200">
                <a:latin typeface="Times New Roman" pitchFamily="18" charset="0"/>
                <a:ea typeface="ＭＳ 明朝" pitchFamily="17" charset="-128"/>
                <a:cs typeface="Times New Roman" pitchFamily="18" charset="0"/>
              </a:rPr>
              <a:t>　基板として</a:t>
            </a:r>
            <a:r>
              <a:rPr lang="en-US" altLang="ja-JP" sz="1200">
                <a:latin typeface="Times New Roman" pitchFamily="18" charset="0"/>
                <a:ea typeface="ＭＳ 明朝" pitchFamily="17" charset="-128"/>
                <a:cs typeface="Times New Roman" pitchFamily="18" charset="0"/>
              </a:rPr>
              <a:t>PEN</a:t>
            </a:r>
            <a:r>
              <a:rPr lang="ja-JP" altLang="en-US" sz="1200">
                <a:latin typeface="Times New Roman" pitchFamily="18" charset="0"/>
                <a:ea typeface="ＭＳ 明朝" pitchFamily="17" charset="-128"/>
                <a:cs typeface="Times New Roman" pitchFamily="18" charset="0"/>
              </a:rPr>
              <a:t>を用いたところ、基板と</a:t>
            </a:r>
            <a:r>
              <a:rPr lang="ja-JP" altLang="en-US" sz="1200">
                <a:solidFill>
                  <a:srgbClr val="000000"/>
                </a:solidFill>
                <a:latin typeface="Symbol" pitchFamily="18" charset="2"/>
                <a:ea typeface="ＭＳ 明朝" pitchFamily="17" charset="-128"/>
                <a:cs typeface="Times New Roman" pitchFamily="18" charset="0"/>
              </a:rPr>
              <a:t></a:t>
            </a:r>
            <a:r>
              <a:rPr lang="en-US" altLang="ja-JP" sz="1200">
                <a:solidFill>
                  <a:srgbClr val="000000"/>
                </a:solidFill>
                <a:latin typeface="Times New Roman" pitchFamily="18" charset="0"/>
                <a:ea typeface="ＭＳ 明朝" pitchFamily="17" charset="-128"/>
                <a:cs typeface="Times New Roman" pitchFamily="18" charset="0"/>
              </a:rPr>
              <a:t>-(BEDT-TTF)</a:t>
            </a:r>
            <a:r>
              <a:rPr lang="en-US" altLang="ja-JP" sz="1200" baseline="-25000">
                <a:solidFill>
                  <a:srgbClr val="000000"/>
                </a:solidFill>
                <a:latin typeface="Times New Roman" pitchFamily="18" charset="0"/>
                <a:ea typeface="ＭＳ 明朝" pitchFamily="17" charset="-128"/>
                <a:cs typeface="Times New Roman" pitchFamily="18" charset="0"/>
              </a:rPr>
              <a:t>2</a:t>
            </a:r>
            <a:r>
              <a:rPr lang="en-US" altLang="ja-JP" sz="1200">
                <a:solidFill>
                  <a:srgbClr val="000000"/>
                </a:solidFill>
                <a:latin typeface="Times New Roman" pitchFamily="18" charset="0"/>
                <a:ea typeface="ＭＳ 明朝" pitchFamily="17" charset="-128"/>
                <a:cs typeface="Times New Roman" pitchFamily="18" charset="0"/>
              </a:rPr>
              <a:t>I</a:t>
            </a:r>
            <a:r>
              <a:rPr lang="en-US" altLang="ja-JP" sz="1200" baseline="-25000">
                <a:solidFill>
                  <a:srgbClr val="000000"/>
                </a:solidFill>
                <a:latin typeface="Times New Roman" pitchFamily="18" charset="0"/>
                <a:ea typeface="ＭＳ 明朝" pitchFamily="17" charset="-128"/>
                <a:cs typeface="Times New Roman" pitchFamily="18" charset="0"/>
              </a:rPr>
              <a:t>3</a:t>
            </a:r>
            <a:r>
              <a:rPr lang="ja-JP" altLang="en-US" sz="1200">
                <a:latin typeface="Times New Roman" pitchFamily="18" charset="0"/>
                <a:ea typeface="ＭＳ 明朝" pitchFamily="17" charset="-128"/>
                <a:cs typeface="Times New Roman" pitchFamily="18" charset="0"/>
              </a:rPr>
              <a:t>との仕事関数の違いによる電荷移動が起きることによって、自然に界面キャリアドープが起きることを明らかにし、明瞭な量子ホール効果とシュブニコフ・ドハース振動の観測に成功した。量子振動現象の指数解析から、</a:t>
            </a:r>
            <a:r>
              <a:rPr lang="ja-JP" altLang="en-US" sz="1200">
                <a:solidFill>
                  <a:srgbClr val="000000"/>
                </a:solidFill>
                <a:latin typeface="Symbol" pitchFamily="18" charset="2"/>
                <a:ea typeface="ＭＳ 明朝" pitchFamily="17" charset="-128"/>
                <a:cs typeface="Times New Roman" pitchFamily="18" charset="0"/>
              </a:rPr>
              <a:t> </a:t>
            </a:r>
            <a:r>
              <a:rPr lang="en-US" altLang="ja-JP" sz="1200">
                <a:solidFill>
                  <a:srgbClr val="000000"/>
                </a:solidFill>
                <a:latin typeface="Times New Roman" pitchFamily="18" charset="0"/>
                <a:ea typeface="ＭＳ 明朝" pitchFamily="17" charset="-128"/>
                <a:cs typeface="Times New Roman" pitchFamily="18" charset="0"/>
              </a:rPr>
              <a:t>-(BEDT-TTF)</a:t>
            </a:r>
            <a:r>
              <a:rPr lang="en-US" altLang="ja-JP" sz="1200" baseline="-25000">
                <a:solidFill>
                  <a:srgbClr val="000000"/>
                </a:solidFill>
                <a:latin typeface="Times New Roman" pitchFamily="18" charset="0"/>
                <a:ea typeface="ＭＳ 明朝" pitchFamily="17" charset="-128"/>
                <a:cs typeface="Times New Roman" pitchFamily="18" charset="0"/>
              </a:rPr>
              <a:t>2</a:t>
            </a:r>
            <a:r>
              <a:rPr lang="en-US" altLang="ja-JP" sz="1200">
                <a:solidFill>
                  <a:srgbClr val="000000"/>
                </a:solidFill>
                <a:latin typeface="Times New Roman" pitchFamily="18" charset="0"/>
                <a:ea typeface="ＭＳ 明朝" pitchFamily="17" charset="-128"/>
                <a:cs typeface="Times New Roman" pitchFamily="18" charset="0"/>
              </a:rPr>
              <a:t>I</a:t>
            </a:r>
            <a:r>
              <a:rPr lang="en-US" altLang="ja-JP" sz="1200" baseline="-25000">
                <a:solidFill>
                  <a:srgbClr val="000000"/>
                </a:solidFill>
                <a:latin typeface="Times New Roman" pitchFamily="18" charset="0"/>
                <a:ea typeface="ＭＳ 明朝" pitchFamily="17" charset="-128"/>
                <a:cs typeface="Times New Roman" pitchFamily="18" charset="0"/>
              </a:rPr>
              <a:t>3</a:t>
            </a:r>
            <a:r>
              <a:rPr lang="ja-JP" altLang="en-US" sz="1200">
                <a:latin typeface="Times New Roman" pitchFamily="18" charset="0"/>
                <a:ea typeface="ＭＳ 明朝" pitchFamily="17" charset="-128"/>
                <a:cs typeface="Times New Roman" pitchFamily="18" charset="0"/>
              </a:rPr>
              <a:t>は傾いたディラックコーンを有するマスレスディラック電子系であることを直接実証した。さらに、このデバイスのエネルギーダイアグラムを明らかにし、多層系における量子ホール状態の特徴を見出した。今回の成果は、分子性ゼロギャップ伝導体を用いた電子デバイス開発に向けた大きな第一歩である。今後この成果を基にして、この系へのキャリア注入制御を確立することで新たな分子性電子デバイスの展開が期待される。</a:t>
            </a:r>
          </a:p>
        </p:txBody>
      </p:sp>
      <p:sp>
        <p:nvSpPr>
          <p:cNvPr id="2057" name="Rectangle 18"/>
          <p:cNvSpPr>
            <a:spLocks noChangeArrowheads="1"/>
          </p:cNvSpPr>
          <p:nvPr/>
        </p:nvSpPr>
        <p:spPr bwMode="auto">
          <a:xfrm>
            <a:off x="4292602" y="6698275"/>
            <a:ext cx="2449513" cy="665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r>
              <a:rPr lang="en-US" altLang="ja-JP" sz="900">
                <a:latin typeface="Times New Roman" pitchFamily="18" charset="0"/>
                <a:cs typeface="Times New Roman" pitchFamily="18" charset="0"/>
              </a:rPr>
              <a:t>0.5 K</a:t>
            </a:r>
            <a:r>
              <a:rPr lang="ja-JP" altLang="ja-JP" sz="900">
                <a:latin typeface="Times New Roman" pitchFamily="18" charset="0"/>
                <a:cs typeface="Times New Roman" pitchFamily="18" charset="0"/>
              </a:rPr>
              <a:t>における電気抵抗</a:t>
            </a:r>
            <a:r>
              <a:rPr lang="en-US" altLang="ja-JP" sz="900" i="1">
                <a:latin typeface="Times New Roman" pitchFamily="18" charset="0"/>
                <a:cs typeface="Times New Roman" pitchFamily="18" charset="0"/>
              </a:rPr>
              <a:t>R</a:t>
            </a:r>
            <a:r>
              <a:rPr lang="en-US" altLang="ja-JP" sz="900" i="1" baseline="-25000">
                <a:latin typeface="Times New Roman" pitchFamily="18" charset="0"/>
                <a:cs typeface="Times New Roman" pitchFamily="18" charset="0"/>
              </a:rPr>
              <a:t>xx</a:t>
            </a:r>
            <a:r>
              <a:rPr lang="ja-JP" altLang="ja-JP" sz="900">
                <a:latin typeface="Times New Roman" pitchFamily="18" charset="0"/>
                <a:cs typeface="Times New Roman" pitchFamily="18" charset="0"/>
              </a:rPr>
              <a:t>とホール抵抗</a:t>
            </a:r>
            <a:r>
              <a:rPr lang="en-US" altLang="ja-JP" sz="900" i="1">
                <a:latin typeface="Times New Roman" pitchFamily="18" charset="0"/>
                <a:cs typeface="Times New Roman" pitchFamily="18" charset="0"/>
              </a:rPr>
              <a:t>R</a:t>
            </a:r>
            <a:r>
              <a:rPr lang="en-US" altLang="ja-JP" sz="900" i="1" baseline="-25000">
                <a:latin typeface="Times New Roman" pitchFamily="18" charset="0"/>
                <a:cs typeface="Times New Roman" pitchFamily="18" charset="0"/>
              </a:rPr>
              <a:t>x</a:t>
            </a:r>
            <a:r>
              <a:rPr lang="ja-JP" altLang="ja-JP" sz="900" i="1" baseline="-25000">
                <a:latin typeface="Times New Roman" pitchFamily="18" charset="0"/>
                <a:cs typeface="Times New Roman" pitchFamily="18" charset="0"/>
              </a:rPr>
              <a:t>ｙ</a:t>
            </a:r>
            <a:r>
              <a:rPr lang="ja-JP" altLang="ja-JP" sz="900">
                <a:latin typeface="Times New Roman" pitchFamily="18" charset="0"/>
                <a:cs typeface="Times New Roman" pitchFamily="18" charset="0"/>
              </a:rPr>
              <a:t>の磁場依存性</a:t>
            </a:r>
            <a:r>
              <a:rPr lang="ja-JP" altLang="en-US" sz="900">
                <a:latin typeface="Times New Roman" pitchFamily="18" charset="0"/>
                <a:cs typeface="Times New Roman" pitchFamily="18" charset="0"/>
              </a:rPr>
              <a:t>。</a:t>
            </a:r>
            <a:r>
              <a:rPr lang="en-US" altLang="ja-JP" sz="900" i="1">
                <a:latin typeface="Times New Roman" pitchFamily="18" charset="0"/>
                <a:cs typeface="Times New Roman" pitchFamily="18" charset="0"/>
              </a:rPr>
              <a:t>R</a:t>
            </a:r>
            <a:r>
              <a:rPr lang="en-US" altLang="ja-JP" sz="900" i="1" baseline="-25000">
                <a:latin typeface="Times New Roman" pitchFamily="18" charset="0"/>
                <a:cs typeface="Times New Roman" pitchFamily="18" charset="0"/>
              </a:rPr>
              <a:t>xx</a:t>
            </a:r>
            <a:r>
              <a:rPr lang="ja-JP" altLang="ja-JP" sz="900">
                <a:latin typeface="Times New Roman" pitchFamily="18" charset="0"/>
                <a:cs typeface="Times New Roman" pitchFamily="18" charset="0"/>
              </a:rPr>
              <a:t>に見られる振動はシュブニコフ・ド・ハース振動である。</a:t>
            </a:r>
            <a:r>
              <a:rPr lang="en-US" altLang="ja-JP" sz="900" i="1">
                <a:latin typeface="Times New Roman" pitchFamily="18" charset="0"/>
                <a:cs typeface="Times New Roman" pitchFamily="18" charset="0"/>
              </a:rPr>
              <a:t> R</a:t>
            </a:r>
            <a:r>
              <a:rPr lang="en-US" altLang="ja-JP" sz="900" i="1" baseline="-25000">
                <a:latin typeface="Times New Roman" pitchFamily="18" charset="0"/>
                <a:cs typeface="Times New Roman" pitchFamily="18" charset="0"/>
              </a:rPr>
              <a:t>xx</a:t>
            </a:r>
            <a:r>
              <a:rPr lang="ja-JP" altLang="ja-JP" sz="900">
                <a:latin typeface="Times New Roman" pitchFamily="18" charset="0"/>
                <a:cs typeface="Times New Roman" pitchFamily="18" charset="0"/>
              </a:rPr>
              <a:t>が極小になるところで</a:t>
            </a:r>
            <a:r>
              <a:rPr lang="en-US" altLang="ja-JP" sz="900" i="1">
                <a:latin typeface="Times New Roman" pitchFamily="18" charset="0"/>
                <a:cs typeface="Times New Roman" pitchFamily="18" charset="0"/>
              </a:rPr>
              <a:t>R</a:t>
            </a:r>
            <a:r>
              <a:rPr lang="en-US" altLang="ja-JP" sz="900" i="1" baseline="-25000">
                <a:latin typeface="Times New Roman" pitchFamily="18" charset="0"/>
                <a:cs typeface="Times New Roman" pitchFamily="18" charset="0"/>
              </a:rPr>
              <a:t>xy</a:t>
            </a:r>
            <a:r>
              <a:rPr lang="ja-JP" altLang="ja-JP" sz="900">
                <a:latin typeface="Times New Roman" pitchFamily="18" charset="0"/>
                <a:cs typeface="Times New Roman" pitchFamily="18" charset="0"/>
              </a:rPr>
              <a:t>のプラトー</a:t>
            </a:r>
            <a:r>
              <a:rPr lang="en-US" altLang="ja-JP" sz="900">
                <a:latin typeface="Times New Roman" pitchFamily="18" charset="0"/>
                <a:cs typeface="Times New Roman" pitchFamily="18" charset="0"/>
              </a:rPr>
              <a:t>(3.5 T</a:t>
            </a:r>
            <a:r>
              <a:rPr lang="ja-JP" altLang="ja-JP" sz="900">
                <a:latin typeface="Times New Roman" pitchFamily="18" charset="0"/>
                <a:cs typeface="Times New Roman" pitchFamily="18" charset="0"/>
              </a:rPr>
              <a:t>と</a:t>
            </a:r>
            <a:r>
              <a:rPr lang="en-US" altLang="ja-JP" sz="900">
                <a:latin typeface="Times New Roman" pitchFamily="18" charset="0"/>
                <a:cs typeface="Times New Roman" pitchFamily="18" charset="0"/>
              </a:rPr>
              <a:t>5.5 T</a:t>
            </a:r>
            <a:r>
              <a:rPr lang="ja-JP" altLang="ja-JP" sz="900">
                <a:latin typeface="Times New Roman" pitchFamily="18" charset="0"/>
                <a:cs typeface="Times New Roman" pitchFamily="18" charset="0"/>
              </a:rPr>
              <a:t>近傍</a:t>
            </a:r>
            <a:r>
              <a:rPr lang="en-US" altLang="ja-JP" sz="900">
                <a:latin typeface="Times New Roman" pitchFamily="18" charset="0"/>
                <a:cs typeface="Times New Roman" pitchFamily="18" charset="0"/>
              </a:rPr>
              <a:t>)</a:t>
            </a:r>
            <a:r>
              <a:rPr lang="ja-JP" altLang="ja-JP" sz="900">
                <a:latin typeface="Times New Roman" pitchFamily="18" charset="0"/>
                <a:cs typeface="Times New Roman" pitchFamily="18" charset="0"/>
              </a:rPr>
              <a:t>が見られるが、これが量子ホール効果の特徴である。</a:t>
            </a:r>
            <a:endParaRPr lang="en-US" altLang="ja-JP" sz="1800">
              <a:latin typeface="Times New Roman" pitchFamily="18" charset="0"/>
              <a:cs typeface="Times New Roman" pitchFamily="18" charset="0"/>
            </a:endParaRPr>
          </a:p>
        </p:txBody>
      </p:sp>
      <p:sp>
        <p:nvSpPr>
          <p:cNvPr id="2058" name="Rectangle 18"/>
          <p:cNvSpPr>
            <a:spLocks noChangeArrowheads="1"/>
          </p:cNvSpPr>
          <p:nvPr/>
        </p:nvSpPr>
        <p:spPr bwMode="auto">
          <a:xfrm>
            <a:off x="4797426" y="7762144"/>
            <a:ext cx="1944688" cy="1329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r>
              <a:rPr lang="en-US" altLang="ja-JP" sz="900">
                <a:latin typeface="Times New Roman" pitchFamily="18" charset="0"/>
                <a:cs typeface="Times New Roman" pitchFamily="18" charset="0"/>
              </a:rPr>
              <a:t>PEN</a:t>
            </a:r>
            <a:r>
              <a:rPr lang="ja-JP" altLang="ja-JP" sz="900">
                <a:latin typeface="Times New Roman" pitchFamily="18" charset="0"/>
                <a:cs typeface="Times New Roman" pitchFamily="18" charset="0"/>
              </a:rPr>
              <a:t>デバイスのキャリア濃度分布とエネルギーダイアグラムの略図</a:t>
            </a:r>
            <a:r>
              <a:rPr lang="en-US" altLang="ja-JP" sz="900">
                <a:latin typeface="Times New Roman" pitchFamily="18" charset="0"/>
                <a:cs typeface="Times New Roman" pitchFamily="18" charset="0"/>
              </a:rPr>
              <a:t>(</a:t>
            </a:r>
            <a:r>
              <a:rPr lang="ja-JP" altLang="ja-JP" sz="900">
                <a:latin typeface="Times New Roman" pitchFamily="18" charset="0"/>
                <a:cs typeface="Times New Roman" pitchFamily="18" charset="0"/>
              </a:rPr>
              <a:t>挿入図</a:t>
            </a:r>
            <a:r>
              <a:rPr lang="en-US" altLang="ja-JP" sz="900">
                <a:latin typeface="Times New Roman" pitchFamily="18" charset="0"/>
                <a:cs typeface="Times New Roman" pitchFamily="18" charset="0"/>
              </a:rPr>
              <a:t>)</a:t>
            </a:r>
            <a:r>
              <a:rPr lang="ja-JP" altLang="en-US" sz="900">
                <a:latin typeface="Times New Roman" pitchFamily="18" charset="0"/>
                <a:cs typeface="Times New Roman" pitchFamily="18" charset="0"/>
              </a:rPr>
              <a:t>。</a:t>
            </a:r>
            <a:r>
              <a:rPr lang="ja-JP" altLang="ja-JP" sz="900">
                <a:latin typeface="Times New Roman" pitchFamily="18" charset="0"/>
                <a:cs typeface="Times New Roman" pitchFamily="18" charset="0"/>
              </a:rPr>
              <a:t>図</a:t>
            </a:r>
            <a:r>
              <a:rPr lang="en-US" altLang="ja-JP" sz="900">
                <a:latin typeface="Times New Roman" pitchFamily="18" charset="0"/>
                <a:cs typeface="Times New Roman" pitchFamily="18" charset="0"/>
              </a:rPr>
              <a:t>1</a:t>
            </a:r>
            <a:r>
              <a:rPr lang="ja-JP" altLang="ja-JP" sz="900">
                <a:latin typeface="Times New Roman" pitchFamily="18" charset="0"/>
                <a:cs typeface="Times New Roman" pitchFamily="18" charset="0"/>
              </a:rPr>
              <a:t>に示した</a:t>
            </a:r>
            <a:r>
              <a:rPr lang="en-US" altLang="ja-JP" sz="900">
                <a:latin typeface="Times New Roman" pitchFamily="18" charset="0"/>
                <a:cs typeface="Times New Roman" pitchFamily="18" charset="0"/>
              </a:rPr>
              <a:t>BEDT-TTF</a:t>
            </a:r>
            <a:r>
              <a:rPr lang="ja-JP" altLang="ja-JP" sz="900">
                <a:latin typeface="Times New Roman" pitchFamily="18" charset="0"/>
                <a:cs typeface="Times New Roman" pitchFamily="18" charset="0"/>
              </a:rPr>
              <a:t>分子層と</a:t>
            </a:r>
            <a:r>
              <a:rPr lang="en-US" altLang="ja-JP" sz="900">
                <a:latin typeface="Times New Roman" pitchFamily="18" charset="0"/>
                <a:cs typeface="Times New Roman" pitchFamily="18" charset="0"/>
              </a:rPr>
              <a:t>I3-</a:t>
            </a:r>
            <a:r>
              <a:rPr lang="ja-JP" altLang="ja-JP" sz="900">
                <a:latin typeface="Times New Roman" pitchFamily="18" charset="0"/>
                <a:cs typeface="Times New Roman" pitchFamily="18" charset="0"/>
              </a:rPr>
              <a:t>アニオン層のペアを</a:t>
            </a:r>
            <a:r>
              <a:rPr lang="en-US" altLang="ja-JP" sz="900">
                <a:latin typeface="Times New Roman" pitchFamily="18" charset="0"/>
                <a:cs typeface="Times New Roman" pitchFamily="18" charset="0"/>
              </a:rPr>
              <a:t>1</a:t>
            </a:r>
            <a:r>
              <a:rPr lang="ja-JP" altLang="ja-JP" sz="900">
                <a:latin typeface="Times New Roman" pitchFamily="18" charset="0"/>
                <a:cs typeface="Times New Roman" pitchFamily="18" charset="0"/>
              </a:rPr>
              <a:t>組の層として、キャリア濃度は</a:t>
            </a:r>
            <a:r>
              <a:rPr lang="en-US" altLang="ja-JP" sz="900">
                <a:latin typeface="Times New Roman" pitchFamily="18" charset="0"/>
                <a:cs typeface="Times New Roman" pitchFamily="18" charset="0"/>
              </a:rPr>
              <a:t>PEN</a:t>
            </a:r>
            <a:r>
              <a:rPr lang="ja-JP" altLang="ja-JP" sz="900">
                <a:latin typeface="Times New Roman" pitchFamily="18" charset="0"/>
                <a:cs typeface="Times New Roman" pitchFamily="18" charset="0"/>
              </a:rPr>
              <a:t>基板からの層数に対してプロットしてある。エネルギーダイアグラムは、キャリア濃度分布を基にそれぞれの層に関するエネルギースペクトル</a:t>
            </a:r>
            <a:r>
              <a:rPr lang="en-US" altLang="ja-JP" sz="900">
                <a:latin typeface="Times New Roman" pitchFamily="18" charset="0"/>
                <a:cs typeface="Times New Roman" pitchFamily="18" charset="0"/>
              </a:rPr>
              <a:t>(</a:t>
            </a:r>
            <a:r>
              <a:rPr lang="ja-JP" altLang="ja-JP" sz="900">
                <a:latin typeface="Times New Roman" pitchFamily="18" charset="0"/>
                <a:cs typeface="Times New Roman" pitchFamily="18" charset="0"/>
              </a:rPr>
              <a:t>ディラックコーン</a:t>
            </a:r>
            <a:r>
              <a:rPr lang="en-US" altLang="ja-JP" sz="900">
                <a:latin typeface="Times New Roman" pitchFamily="18" charset="0"/>
                <a:cs typeface="Times New Roman" pitchFamily="18" charset="0"/>
              </a:rPr>
              <a:t>)</a:t>
            </a:r>
            <a:r>
              <a:rPr lang="ja-JP" altLang="ja-JP" sz="900">
                <a:latin typeface="Times New Roman" pitchFamily="18" charset="0"/>
                <a:cs typeface="Times New Roman" pitchFamily="18" charset="0"/>
              </a:rPr>
              <a:t>が描かれてある。</a:t>
            </a:r>
            <a:endParaRPr lang="en-US" altLang="ja-JP" sz="1800">
              <a:latin typeface="Times New Roman" pitchFamily="18" charset="0"/>
              <a:cs typeface="Times New Roman" pitchFamily="18" charset="0"/>
            </a:endParaRPr>
          </a:p>
        </p:txBody>
      </p:sp>
      <p:sp>
        <p:nvSpPr>
          <p:cNvPr id="2059" name="Rectangle 18"/>
          <p:cNvSpPr>
            <a:spLocks noChangeArrowheads="1"/>
          </p:cNvSpPr>
          <p:nvPr/>
        </p:nvSpPr>
        <p:spPr bwMode="auto">
          <a:xfrm>
            <a:off x="65088" y="8294077"/>
            <a:ext cx="2500312" cy="619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tIns="9000" bIns="36000"/>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algn="just"/>
            <a:r>
              <a:rPr lang="ja-JP" altLang="ja-JP" sz="900">
                <a:latin typeface="Times New Roman" pitchFamily="18" charset="0"/>
                <a:cs typeface="Times New Roman" pitchFamily="18" charset="0"/>
              </a:rPr>
              <a:t>有機導体</a:t>
            </a:r>
            <a:r>
              <a:rPr lang="en-US" altLang="ja-JP" sz="900">
                <a:latin typeface="Symbol" pitchFamily="18" charset="2"/>
                <a:cs typeface="Times New Roman" pitchFamily="18" charset="0"/>
              </a:rPr>
              <a:t>a</a:t>
            </a:r>
            <a:r>
              <a:rPr lang="en-US" altLang="ja-JP" sz="900">
                <a:latin typeface="Times New Roman" pitchFamily="18" charset="0"/>
                <a:cs typeface="Times New Roman" pitchFamily="18" charset="0"/>
              </a:rPr>
              <a:t>-(BEDT-TTF)</a:t>
            </a:r>
            <a:r>
              <a:rPr lang="en-US" altLang="ja-JP" sz="900" baseline="-25000">
                <a:latin typeface="Times New Roman" pitchFamily="18" charset="0"/>
                <a:cs typeface="Times New Roman" pitchFamily="18" charset="0"/>
              </a:rPr>
              <a:t>2</a:t>
            </a:r>
            <a:r>
              <a:rPr lang="en-US" altLang="ja-JP" sz="900">
                <a:latin typeface="Times New Roman" pitchFamily="18" charset="0"/>
                <a:cs typeface="Times New Roman" pitchFamily="18" charset="0"/>
              </a:rPr>
              <a:t>I</a:t>
            </a:r>
            <a:r>
              <a:rPr lang="en-US" altLang="ja-JP" sz="900" baseline="-25000">
                <a:latin typeface="Times New Roman" pitchFamily="18" charset="0"/>
                <a:cs typeface="Times New Roman" pitchFamily="18" charset="0"/>
              </a:rPr>
              <a:t>3</a:t>
            </a:r>
            <a:r>
              <a:rPr lang="ja-JP" altLang="ja-JP" sz="900">
                <a:latin typeface="Times New Roman" pitchFamily="18" charset="0"/>
                <a:cs typeface="Times New Roman" pitchFamily="18" charset="0"/>
              </a:rPr>
              <a:t>の結晶構造とプラスチック</a:t>
            </a:r>
            <a:r>
              <a:rPr lang="en-US" altLang="ja-JP" sz="900">
                <a:latin typeface="Times New Roman" pitchFamily="18" charset="0"/>
                <a:cs typeface="Times New Roman" pitchFamily="18" charset="0"/>
              </a:rPr>
              <a:t>PEN</a:t>
            </a:r>
            <a:r>
              <a:rPr lang="ja-JP" altLang="ja-JP" sz="900">
                <a:latin typeface="Times New Roman" pitchFamily="18" charset="0"/>
                <a:cs typeface="Times New Roman" pitchFamily="18" charset="0"/>
              </a:rPr>
              <a:t>デバイス</a:t>
            </a:r>
            <a:r>
              <a:rPr lang="ja-JP" altLang="en-US" sz="900">
                <a:latin typeface="Times New Roman" pitchFamily="18" charset="0"/>
                <a:cs typeface="Times New Roman" pitchFamily="18" charset="0"/>
              </a:rPr>
              <a:t>。</a:t>
            </a:r>
            <a:r>
              <a:rPr lang="ja-JP" altLang="ja-JP" sz="900">
                <a:latin typeface="Times New Roman" pitchFamily="18" charset="0"/>
                <a:cs typeface="Times New Roman" pitchFamily="18" charset="0"/>
              </a:rPr>
              <a:t>負に帯電した</a:t>
            </a:r>
            <a:r>
              <a:rPr lang="en-US" altLang="ja-JP" sz="900">
                <a:latin typeface="Times New Roman" pitchFamily="18" charset="0"/>
                <a:cs typeface="Times New Roman" pitchFamily="18" charset="0"/>
              </a:rPr>
              <a:t>PEN</a:t>
            </a:r>
            <a:r>
              <a:rPr lang="ja-JP" altLang="ja-JP" sz="900">
                <a:latin typeface="Times New Roman" pitchFamily="18" charset="0"/>
                <a:cs typeface="Times New Roman" pitchFamily="18" charset="0"/>
              </a:rPr>
              <a:t>基板上に試料を固定することで、正孔を注入することに成功した。このキャリア注入方法を接触帯電法という。</a:t>
            </a:r>
            <a:endParaRPr lang="en-US" altLang="ja-JP" sz="1800">
              <a:latin typeface="Times New Roman" pitchFamily="18" charset="0"/>
              <a:cs typeface="Times New Roman" pitchFamily="18" charset="0"/>
            </a:endParaRPr>
          </a:p>
        </p:txBody>
      </p:sp>
      <p:sp>
        <p:nvSpPr>
          <p:cNvPr id="2060" name="Rectangle 20"/>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800"/>
          </a:p>
        </p:txBody>
      </p:sp>
      <p:sp>
        <p:nvSpPr>
          <p:cNvPr id="2061" name="Rectangle 2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200">
                <a:solidFill>
                  <a:schemeClr val="tx1"/>
                </a:solidFill>
                <a:latin typeface="Arial" pitchFamily="34" charset="0"/>
                <a:ea typeface="ＭＳ Ｐゴシック" pitchFamily="50" charset="-128"/>
              </a:defRPr>
            </a:lvl1pPr>
            <a:lvl2pPr marL="742950" indent="-285750">
              <a:spcBef>
                <a:spcPct val="20000"/>
              </a:spcBef>
              <a:buChar char="–"/>
              <a:defRPr kumimoji="1" sz="2800">
                <a:solidFill>
                  <a:schemeClr val="tx1"/>
                </a:solidFill>
                <a:latin typeface="Arial" pitchFamily="34" charset="0"/>
                <a:ea typeface="ＭＳ Ｐゴシック" pitchFamily="50" charset="-128"/>
              </a:defRPr>
            </a:lvl2pPr>
            <a:lvl3pPr marL="1143000" indent="-228600">
              <a:spcBef>
                <a:spcPct val="20000"/>
              </a:spcBef>
              <a:buChar char="•"/>
              <a:defRPr kumimoji="1" sz="2400">
                <a:solidFill>
                  <a:schemeClr val="tx1"/>
                </a:solidFill>
                <a:latin typeface="Arial" pitchFamily="34" charset="0"/>
                <a:ea typeface="ＭＳ Ｐゴシック" pitchFamily="50" charset="-128"/>
              </a:defRPr>
            </a:lvl3pPr>
            <a:lvl4pPr marL="1600200" indent="-228600">
              <a:spcBef>
                <a:spcPct val="20000"/>
              </a:spcBef>
              <a:buChar char="–"/>
              <a:defRPr kumimoji="1" sz="2000">
                <a:solidFill>
                  <a:schemeClr val="tx1"/>
                </a:solidFill>
                <a:latin typeface="Arial" pitchFamily="34" charset="0"/>
                <a:ea typeface="ＭＳ Ｐゴシック" pitchFamily="50" charset="-128"/>
              </a:defRPr>
            </a:lvl4pPr>
            <a:lvl5pPr marL="2057400" indent="-22860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0"/>
              </a:spcBef>
              <a:buFontTx/>
              <a:buNone/>
            </a:pPr>
            <a:endParaRPr lang="ja-JP" altLang="en-US" sz="1800"/>
          </a:p>
        </p:txBody>
      </p:sp>
      <p:grpSp>
        <p:nvGrpSpPr>
          <p:cNvPr id="2062" name="グループ化 25"/>
          <p:cNvGrpSpPr>
            <a:grpSpLocks noChangeAspect="1"/>
          </p:cNvGrpSpPr>
          <p:nvPr/>
        </p:nvGrpSpPr>
        <p:grpSpPr bwMode="auto">
          <a:xfrm>
            <a:off x="2565401" y="7496908"/>
            <a:ext cx="2303463" cy="1585547"/>
            <a:chOff x="323529" y="836715"/>
            <a:chExt cx="6115903" cy="4494596"/>
          </a:xfrm>
        </p:grpSpPr>
        <p:pic>
          <p:nvPicPr>
            <p:cNvPr id="2066" name="Picture 2"/>
            <p:cNvPicPr>
              <a:picLocks noChangeAspect="1" noChangeArrowheads="1"/>
            </p:cNvPicPr>
            <p:nvPr/>
          </p:nvPicPr>
          <p:blipFill>
            <a:blip r:embed="rId3">
              <a:extLst>
                <a:ext uri="{28A0092B-C50C-407E-A947-70E740481C1C}">
                  <a14:useLocalDpi xmlns:a14="http://schemas.microsoft.com/office/drawing/2010/main" val="0"/>
                </a:ext>
              </a:extLst>
            </a:blip>
            <a:srcRect t="2" b="3961"/>
            <a:stretch>
              <a:fillRect/>
            </a:stretch>
          </p:blipFill>
          <p:spPr bwMode="auto">
            <a:xfrm>
              <a:off x="323529" y="836715"/>
              <a:ext cx="5533224" cy="4494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9767" y="980728"/>
              <a:ext cx="3219665" cy="298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06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08275" y="5767754"/>
            <a:ext cx="1651000" cy="1841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989" y="5971443"/>
            <a:ext cx="2554287" cy="2256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Rectangle 5"/>
          <p:cNvSpPr>
            <a:spLocks noChangeArrowheads="1"/>
          </p:cNvSpPr>
          <p:nvPr/>
        </p:nvSpPr>
        <p:spPr bwMode="auto">
          <a:xfrm>
            <a:off x="404813" y="252047"/>
            <a:ext cx="5876925" cy="199292"/>
          </a:xfrm>
          <a:prstGeom prst="rect">
            <a:avLst/>
          </a:prstGeom>
          <a:gradFill rotWithShape="1">
            <a:gsLst>
              <a:gs pos="0">
                <a:srgbClr val="FFFF00"/>
              </a:gs>
              <a:gs pos="100000">
                <a:srgbClr val="FFFFFF"/>
              </a:gs>
            </a:gsLst>
            <a:lin ang="0" scaled="1"/>
          </a:gradFill>
          <a:ln w="9525">
            <a:noFill/>
            <a:miter lim="800000"/>
            <a:headEnd/>
            <a:tailEnd/>
          </a:ln>
        </p:spPr>
        <p:txBody>
          <a:bodyPr wrap="none" anchor="ctr"/>
          <a:lstStyle/>
          <a:p>
            <a:pPr>
              <a:defRPr/>
            </a:pPr>
            <a:r>
              <a:rPr lang="en-US" altLang="ja-JP" sz="1200" i="1" dirty="0">
                <a:solidFill>
                  <a:schemeClr val="bg1">
                    <a:lumMod val="50000"/>
                  </a:schemeClr>
                </a:solidFill>
                <a:latin typeface="Lucida Sans Unicode" pitchFamily="34" charset="0"/>
              </a:rPr>
              <a:t>Molecular &amp; Material Synthesis Platform/ Institute for Molecular Science</a:t>
            </a:r>
          </a:p>
        </p:txBody>
      </p:sp>
      <p:sp>
        <p:nvSpPr>
          <p:cNvPr id="21" name="Text Box 4"/>
          <p:cNvSpPr txBox="1">
            <a:spLocks noChangeArrowheads="1"/>
          </p:cNvSpPr>
          <p:nvPr/>
        </p:nvSpPr>
        <p:spPr bwMode="auto">
          <a:xfrm>
            <a:off x="6051551" y="5203"/>
            <a:ext cx="805793" cy="2064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a:defRPr kumimoji="1" sz="2400">
                <a:solidFill>
                  <a:schemeClr val="tx1"/>
                </a:solidFill>
                <a:latin typeface="Arial" pitchFamily="34" charset="0"/>
                <a:ea typeface="ＭＳ Ｐゴシック" pitchFamily="50" charset="-128"/>
              </a:defRPr>
            </a:lvl1pPr>
            <a:lvl2pPr marL="742950" indent="-285750">
              <a:defRPr kumimoji="1" sz="2400">
                <a:solidFill>
                  <a:schemeClr val="tx1"/>
                </a:solidFill>
                <a:latin typeface="Arial" pitchFamily="34" charset="0"/>
                <a:ea typeface="ＭＳ Ｐゴシック" pitchFamily="50" charset="-128"/>
              </a:defRPr>
            </a:lvl2pPr>
            <a:lvl3pPr marL="1143000" indent="-228600">
              <a:defRPr kumimoji="1" sz="2400">
                <a:solidFill>
                  <a:schemeClr val="tx1"/>
                </a:solidFill>
                <a:latin typeface="Arial" pitchFamily="34" charset="0"/>
                <a:ea typeface="ＭＳ Ｐゴシック" pitchFamily="50" charset="-128"/>
              </a:defRPr>
            </a:lvl3pPr>
            <a:lvl4pPr marL="1600200" indent="-228600">
              <a:defRPr kumimoji="1" sz="2400">
                <a:solidFill>
                  <a:schemeClr val="tx1"/>
                </a:solidFill>
                <a:latin typeface="Arial" pitchFamily="34" charset="0"/>
                <a:ea typeface="ＭＳ Ｐゴシック" pitchFamily="50" charset="-128"/>
              </a:defRPr>
            </a:lvl4pPr>
            <a:lvl5pPr marL="2057400" indent="-228600">
              <a:defRPr kumimoji="1" sz="2400">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sz="2400">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sz="2400">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sz="2400">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sz="2400">
                <a:solidFill>
                  <a:schemeClr val="tx1"/>
                </a:solidFill>
                <a:latin typeface="Arial" pitchFamily="34" charset="0"/>
                <a:ea typeface="ＭＳ Ｐゴシック" pitchFamily="50" charset="-128"/>
              </a:defRPr>
            </a:lvl9pPr>
          </a:lstStyle>
          <a:p>
            <a:pPr>
              <a:spcBef>
                <a:spcPct val="50000"/>
              </a:spcBef>
            </a:pPr>
            <a:r>
              <a:rPr lang="en-US" altLang="ja-JP" sz="1200" dirty="0">
                <a:ea typeface="HG創英角ｺﾞｼｯｸUB" pitchFamily="49" charset="-128"/>
              </a:rPr>
              <a:t>【</a:t>
            </a:r>
            <a:r>
              <a:rPr lang="ja-JP" altLang="en-US" sz="1200" dirty="0">
                <a:ea typeface="HG創英角ｺﾞｼｯｸUB" pitchFamily="49" charset="-128"/>
              </a:rPr>
              <a:t>別紙１</a:t>
            </a:r>
            <a:r>
              <a:rPr lang="en-US" altLang="ja-JP" sz="1200" dirty="0">
                <a:ea typeface="HG創英角ｺﾞｼｯｸUB" pitchFamily="49" charset="-128"/>
              </a:rPr>
              <a:t>】</a:t>
            </a:r>
            <a:endParaRPr lang="ja-JP" altLang="en-US" sz="1200" dirty="0">
              <a:ea typeface="HG創英角ｺﾞｼｯｸUB" pitchFamily="49" charset="-128"/>
            </a:endParaRPr>
          </a:p>
        </p:txBody>
      </p:sp>
      <p:sp>
        <p:nvSpPr>
          <p:cNvPr id="22" name="Text Box 7"/>
          <p:cNvSpPr txBox="1">
            <a:spLocks noChangeArrowheads="1"/>
          </p:cNvSpPr>
          <p:nvPr/>
        </p:nvSpPr>
        <p:spPr bwMode="auto">
          <a:xfrm>
            <a:off x="474663" y="791375"/>
            <a:ext cx="4755592" cy="26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8000" tIns="10800" rIns="18000" bIns="10800" anchor="ctr">
            <a:spAutoFit/>
          </a:bodyPr>
          <a:lstStyle>
            <a:lvl1pPr eaLnBrk="0" hangingPunct="0">
              <a:spcBef>
                <a:spcPct val="20000"/>
              </a:spcBef>
              <a:buChar char="•"/>
              <a:defRPr kumimoji="1" sz="3200">
                <a:solidFill>
                  <a:schemeClr val="tx1"/>
                </a:solidFill>
                <a:latin typeface="Arial" pitchFamily="34" charset="0"/>
                <a:ea typeface="ＭＳ Ｐゴシック" pitchFamily="50" charset="-128"/>
              </a:defRPr>
            </a:lvl1pPr>
            <a:lvl2pPr marL="742950" indent="-285750" eaLnBrk="0" hangingPunct="0">
              <a:spcBef>
                <a:spcPct val="20000"/>
              </a:spcBef>
              <a:buChar char="–"/>
              <a:defRPr kumimoji="1" sz="2800">
                <a:solidFill>
                  <a:schemeClr val="tx1"/>
                </a:solidFill>
                <a:latin typeface="Arial" pitchFamily="34" charset="0"/>
                <a:ea typeface="ＭＳ Ｐゴシック" pitchFamily="50" charset="-128"/>
              </a:defRPr>
            </a:lvl2pPr>
            <a:lvl3pPr marL="1143000" indent="-228600" eaLnBrk="0" hangingPunct="0">
              <a:spcBef>
                <a:spcPct val="20000"/>
              </a:spcBef>
              <a:buChar char="•"/>
              <a:defRPr kumimoji="1" sz="2400">
                <a:solidFill>
                  <a:schemeClr val="tx1"/>
                </a:solidFill>
                <a:latin typeface="Arial" pitchFamily="34" charset="0"/>
                <a:ea typeface="ＭＳ Ｐゴシック" pitchFamily="50" charset="-128"/>
              </a:defRPr>
            </a:lvl3pPr>
            <a:lvl4pPr marL="1600200" indent="-228600" eaLnBrk="0" hangingPunct="0">
              <a:spcBef>
                <a:spcPct val="20000"/>
              </a:spcBef>
              <a:buChar char="–"/>
              <a:defRPr kumimoji="1" sz="2000">
                <a:solidFill>
                  <a:schemeClr val="tx1"/>
                </a:solidFill>
                <a:latin typeface="Arial" pitchFamily="34" charset="0"/>
                <a:ea typeface="ＭＳ Ｐゴシック" pitchFamily="50" charset="-128"/>
              </a:defRPr>
            </a:lvl4pPr>
            <a:lvl5pPr marL="2057400" indent="-228600" eaLnBrk="0" hangingPunct="0">
              <a:spcBef>
                <a:spcPct val="20000"/>
              </a:spcBef>
              <a:buChar char="»"/>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pitchFamily="34" charset="0"/>
                <a:ea typeface="ＭＳ Ｐゴシック" pitchFamily="50" charset="-128"/>
              </a:defRPr>
            </a:lvl9pPr>
          </a:lstStyle>
          <a:p>
            <a:pPr eaLnBrk="1" hangingPunct="1">
              <a:spcBef>
                <a:spcPct val="50000"/>
              </a:spcBef>
              <a:buFontTx/>
              <a:buNone/>
            </a:pPr>
            <a:r>
              <a:rPr lang="ja-JP" altLang="en-US" sz="1600" dirty="0" smtClean="0">
                <a:ea typeface="HG創英角ｺﾞｼｯｸUB" pitchFamily="49" charset="-128"/>
              </a:rPr>
              <a:t>分子</a:t>
            </a:r>
            <a:r>
              <a:rPr lang="ja-JP" altLang="en-US" sz="1600" dirty="0">
                <a:ea typeface="HG創英角ｺﾞｼｯｸUB" pitchFamily="49" charset="-128"/>
              </a:rPr>
              <a:t>・物質合成プラットフォームにおける利用成果</a:t>
            </a:r>
          </a:p>
        </p:txBody>
      </p:sp>
    </p:spTree>
    <p:extLst>
      <p:ext uri="{BB962C8B-B14F-4D97-AF65-F5344CB8AC3E}">
        <p14:creationId xmlns:p14="http://schemas.microsoft.com/office/powerpoint/2010/main" val="26171583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画面に合わせる (4:3)</PresentationFormat>
  <Paragraphs>17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mika inoue</dc:creator>
  <cp:lastModifiedBy>mika inoue</cp:lastModifiedBy>
  <cp:revision>1</cp:revision>
  <dcterms:created xsi:type="dcterms:W3CDTF">2014-06-02T05:13:06Z</dcterms:created>
  <dcterms:modified xsi:type="dcterms:W3CDTF">2014-06-02T05:13:24Z</dcterms:modified>
</cp:coreProperties>
</file>