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ppt" ContentType="application/vnd.ms-powerpoi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showGuides="1">
      <p:cViewPr varScale="1">
        <p:scale>
          <a:sx n="83" d="100"/>
          <a:sy n="83" d="100"/>
        </p:scale>
        <p:origin x="-3168" y="-96"/>
      </p:cViewPr>
      <p:guideLst>
        <p:guide orient="horz" pos="2880"/>
        <p:guide pos="2160"/>
      </p:guideLst>
    </p:cSldViewPr>
  </p:slideViewPr>
  <p:notesTextViewPr>
    <p:cViewPr>
      <p:scale>
        <a:sx n="1" d="1"/>
        <a:sy n="1" d="1"/>
      </p:scale>
      <p:origin x="0" y="0"/>
    </p:cViewPr>
  </p:notesTextViewPr>
  <p:gridSpacing cx="45005" cy="45005"/>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E30CE2-472B-421E-AECD-F1F024A5664A}" type="datetimeFigureOut">
              <a:rPr kumimoji="1" lang="ja-JP" altLang="en-US" smtClean="0"/>
              <a:t>2014/6/2</a:t>
            </a:fld>
            <a:endParaRPr kumimoji="1" lang="ja-JP" altLang="en-US"/>
          </a:p>
        </p:txBody>
      </p:sp>
      <p:sp>
        <p:nvSpPr>
          <p:cNvPr id="4" name="スライド イメージ プレースホルダー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7C9185-67FD-407F-ADAE-D1666DAC32DF}" type="slidenum">
              <a:rPr kumimoji="1" lang="ja-JP" altLang="en-US" smtClean="0"/>
              <a:t>‹#›</a:t>
            </a:fld>
            <a:endParaRPr kumimoji="1" lang="ja-JP" altLang="en-US"/>
          </a:p>
        </p:txBody>
      </p:sp>
    </p:spTree>
    <p:extLst>
      <p:ext uri="{BB962C8B-B14F-4D97-AF65-F5344CB8AC3E}">
        <p14:creationId xmlns:p14="http://schemas.microsoft.com/office/powerpoint/2010/main" val="32835096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xfrm>
            <a:off x="2143125" y="685800"/>
            <a:ext cx="2573338" cy="34305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4100" name="スライド番号プレースホルダ 3"/>
          <p:cNvSpPr txBox="1">
            <a:spLocks noGrp="1"/>
          </p:cNvSpPr>
          <p:nvPr/>
        </p:nvSpPr>
        <p:spPr bwMode="auto">
          <a:xfrm>
            <a:off x="3884613" y="8684247"/>
            <a:ext cx="2971801" cy="458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84" tIns="46043" rIns="92084" bIns="46043" anchor="b"/>
          <a:lstStyle>
            <a:lvl1pPr>
              <a:defRPr kumimoji="1">
                <a:solidFill>
                  <a:schemeClr val="tx1"/>
                </a:solidFill>
                <a:latin typeface="Arial" pitchFamily="34" charset="0"/>
                <a:ea typeface="ＭＳ Ｐゴシック" pitchFamily="50" charset="-128"/>
              </a:defRPr>
            </a:lvl1pPr>
            <a:lvl2pPr marL="750888" indent="-288925">
              <a:defRPr kumimoji="1">
                <a:solidFill>
                  <a:schemeClr val="tx1"/>
                </a:solidFill>
                <a:latin typeface="Arial" pitchFamily="34" charset="0"/>
                <a:ea typeface="ＭＳ Ｐゴシック" pitchFamily="50" charset="-128"/>
              </a:defRPr>
            </a:lvl2pPr>
            <a:lvl3pPr marL="1155700" indent="-230188">
              <a:defRPr kumimoji="1">
                <a:solidFill>
                  <a:schemeClr val="tx1"/>
                </a:solidFill>
                <a:latin typeface="Arial" pitchFamily="34" charset="0"/>
                <a:ea typeface="ＭＳ Ｐゴシック" pitchFamily="50" charset="-128"/>
              </a:defRPr>
            </a:lvl3pPr>
            <a:lvl4pPr marL="1619250" indent="-230188">
              <a:defRPr kumimoji="1">
                <a:solidFill>
                  <a:schemeClr val="tx1"/>
                </a:solidFill>
                <a:latin typeface="Arial" pitchFamily="34" charset="0"/>
                <a:ea typeface="ＭＳ Ｐゴシック" pitchFamily="50" charset="-128"/>
              </a:defRPr>
            </a:lvl4pPr>
            <a:lvl5pPr marL="2081213" indent="-230188">
              <a:defRPr kumimoji="1">
                <a:solidFill>
                  <a:schemeClr val="tx1"/>
                </a:solidFill>
                <a:latin typeface="Arial" pitchFamily="34" charset="0"/>
                <a:ea typeface="ＭＳ Ｐゴシック" pitchFamily="50" charset="-128"/>
              </a:defRPr>
            </a:lvl5pPr>
            <a:lvl6pPr marL="2538413" indent="-230188"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95613" indent="-230188"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52813" indent="-230188"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910013" indent="-230188"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r" eaLnBrk="1" hangingPunct="1"/>
            <a:fld id="{7B04F633-B985-44DD-9120-0901C1F02045}" type="slidenum">
              <a:rPr lang="en-US" altLang="ja-JP" sz="1200"/>
              <a:pPr algn="r" eaLnBrk="1" hangingPunct="1"/>
              <a:t>1</a:t>
            </a:fld>
            <a:endParaRPr lang="en-US" altLang="ja-JP"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8C8FEA7-DC88-4203-962D-CFB79609CB4B}"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3717F0-EDF4-429C-B85E-ABE64F35D044}" type="slidenum">
              <a:rPr kumimoji="1" lang="ja-JP" altLang="en-US" smtClean="0"/>
              <a:t>‹#›</a:t>
            </a:fld>
            <a:endParaRPr kumimoji="1" lang="ja-JP" altLang="en-US"/>
          </a:p>
        </p:txBody>
      </p:sp>
    </p:spTree>
    <p:extLst>
      <p:ext uri="{BB962C8B-B14F-4D97-AF65-F5344CB8AC3E}">
        <p14:creationId xmlns:p14="http://schemas.microsoft.com/office/powerpoint/2010/main" val="1099323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8C8FEA7-DC88-4203-962D-CFB79609CB4B}"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3717F0-EDF4-429C-B85E-ABE64F35D044}" type="slidenum">
              <a:rPr kumimoji="1" lang="ja-JP" altLang="en-US" smtClean="0"/>
              <a:t>‹#›</a:t>
            </a:fld>
            <a:endParaRPr kumimoji="1" lang="ja-JP" altLang="en-US"/>
          </a:p>
        </p:txBody>
      </p:sp>
    </p:spTree>
    <p:extLst>
      <p:ext uri="{BB962C8B-B14F-4D97-AF65-F5344CB8AC3E}">
        <p14:creationId xmlns:p14="http://schemas.microsoft.com/office/powerpoint/2010/main" val="2234449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8C8FEA7-DC88-4203-962D-CFB79609CB4B}"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3717F0-EDF4-429C-B85E-ABE64F35D044}" type="slidenum">
              <a:rPr kumimoji="1" lang="ja-JP" altLang="en-US" smtClean="0"/>
              <a:t>‹#›</a:t>
            </a:fld>
            <a:endParaRPr kumimoji="1" lang="ja-JP" altLang="en-US"/>
          </a:p>
        </p:txBody>
      </p:sp>
    </p:spTree>
    <p:extLst>
      <p:ext uri="{BB962C8B-B14F-4D97-AF65-F5344CB8AC3E}">
        <p14:creationId xmlns:p14="http://schemas.microsoft.com/office/powerpoint/2010/main" val="962649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8C8FEA7-DC88-4203-962D-CFB79609CB4B}"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3717F0-EDF4-429C-B85E-ABE64F35D044}" type="slidenum">
              <a:rPr kumimoji="1" lang="ja-JP" altLang="en-US" smtClean="0"/>
              <a:t>‹#›</a:t>
            </a:fld>
            <a:endParaRPr kumimoji="1" lang="ja-JP" altLang="en-US"/>
          </a:p>
        </p:txBody>
      </p:sp>
    </p:spTree>
    <p:extLst>
      <p:ext uri="{BB962C8B-B14F-4D97-AF65-F5344CB8AC3E}">
        <p14:creationId xmlns:p14="http://schemas.microsoft.com/office/powerpoint/2010/main" val="2358115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8C8FEA7-DC88-4203-962D-CFB79609CB4B}"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3717F0-EDF4-429C-B85E-ABE64F35D044}" type="slidenum">
              <a:rPr kumimoji="1" lang="ja-JP" altLang="en-US" smtClean="0"/>
              <a:t>‹#›</a:t>
            </a:fld>
            <a:endParaRPr kumimoji="1" lang="ja-JP" altLang="en-US"/>
          </a:p>
        </p:txBody>
      </p:sp>
    </p:spTree>
    <p:extLst>
      <p:ext uri="{BB962C8B-B14F-4D97-AF65-F5344CB8AC3E}">
        <p14:creationId xmlns:p14="http://schemas.microsoft.com/office/powerpoint/2010/main" val="1887210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8C8FEA7-DC88-4203-962D-CFB79609CB4B}" type="datetimeFigureOut">
              <a:rPr kumimoji="1" lang="ja-JP" altLang="en-US" smtClean="0"/>
              <a:t>2014/6/2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3717F0-EDF4-429C-B85E-ABE64F35D044}" type="slidenum">
              <a:rPr kumimoji="1" lang="ja-JP" altLang="en-US" smtClean="0"/>
              <a:t>‹#›</a:t>
            </a:fld>
            <a:endParaRPr kumimoji="1" lang="ja-JP" altLang="en-US"/>
          </a:p>
        </p:txBody>
      </p:sp>
    </p:spTree>
    <p:extLst>
      <p:ext uri="{BB962C8B-B14F-4D97-AF65-F5344CB8AC3E}">
        <p14:creationId xmlns:p14="http://schemas.microsoft.com/office/powerpoint/2010/main" val="4265155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8C8FEA7-DC88-4203-962D-CFB79609CB4B}" type="datetimeFigureOut">
              <a:rPr kumimoji="1" lang="ja-JP" altLang="en-US" smtClean="0"/>
              <a:t>2014/6/2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23717F0-EDF4-429C-B85E-ABE64F35D044}" type="slidenum">
              <a:rPr kumimoji="1" lang="ja-JP" altLang="en-US" smtClean="0"/>
              <a:t>‹#›</a:t>
            </a:fld>
            <a:endParaRPr kumimoji="1" lang="ja-JP" altLang="en-US"/>
          </a:p>
        </p:txBody>
      </p:sp>
    </p:spTree>
    <p:extLst>
      <p:ext uri="{BB962C8B-B14F-4D97-AF65-F5344CB8AC3E}">
        <p14:creationId xmlns:p14="http://schemas.microsoft.com/office/powerpoint/2010/main" val="3806171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8C8FEA7-DC88-4203-962D-CFB79609CB4B}" type="datetimeFigureOut">
              <a:rPr kumimoji="1" lang="ja-JP" altLang="en-US" smtClean="0"/>
              <a:t>2014/6/2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23717F0-EDF4-429C-B85E-ABE64F35D044}" type="slidenum">
              <a:rPr kumimoji="1" lang="ja-JP" altLang="en-US" smtClean="0"/>
              <a:t>‹#›</a:t>
            </a:fld>
            <a:endParaRPr kumimoji="1" lang="ja-JP" altLang="en-US"/>
          </a:p>
        </p:txBody>
      </p:sp>
    </p:spTree>
    <p:extLst>
      <p:ext uri="{BB962C8B-B14F-4D97-AF65-F5344CB8AC3E}">
        <p14:creationId xmlns:p14="http://schemas.microsoft.com/office/powerpoint/2010/main" val="2857861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8C8FEA7-DC88-4203-962D-CFB79609CB4B}" type="datetimeFigureOut">
              <a:rPr kumimoji="1" lang="ja-JP" altLang="en-US" smtClean="0"/>
              <a:t>2014/6/2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23717F0-EDF4-429C-B85E-ABE64F35D044}" type="slidenum">
              <a:rPr kumimoji="1" lang="ja-JP" altLang="en-US" smtClean="0"/>
              <a:t>‹#›</a:t>
            </a:fld>
            <a:endParaRPr kumimoji="1" lang="ja-JP" altLang="en-US"/>
          </a:p>
        </p:txBody>
      </p:sp>
    </p:spTree>
    <p:extLst>
      <p:ext uri="{BB962C8B-B14F-4D97-AF65-F5344CB8AC3E}">
        <p14:creationId xmlns:p14="http://schemas.microsoft.com/office/powerpoint/2010/main" val="3430903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8C8FEA7-DC88-4203-962D-CFB79609CB4B}" type="datetimeFigureOut">
              <a:rPr kumimoji="1" lang="ja-JP" altLang="en-US" smtClean="0"/>
              <a:t>2014/6/2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3717F0-EDF4-429C-B85E-ABE64F35D044}" type="slidenum">
              <a:rPr kumimoji="1" lang="ja-JP" altLang="en-US" smtClean="0"/>
              <a:t>‹#›</a:t>
            </a:fld>
            <a:endParaRPr kumimoji="1" lang="ja-JP" altLang="en-US"/>
          </a:p>
        </p:txBody>
      </p:sp>
    </p:spTree>
    <p:extLst>
      <p:ext uri="{BB962C8B-B14F-4D97-AF65-F5344CB8AC3E}">
        <p14:creationId xmlns:p14="http://schemas.microsoft.com/office/powerpoint/2010/main" val="1464918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8C8FEA7-DC88-4203-962D-CFB79609CB4B}" type="datetimeFigureOut">
              <a:rPr kumimoji="1" lang="ja-JP" altLang="en-US" smtClean="0"/>
              <a:t>2014/6/2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3717F0-EDF4-429C-B85E-ABE64F35D044}" type="slidenum">
              <a:rPr kumimoji="1" lang="ja-JP" altLang="en-US" smtClean="0"/>
              <a:t>‹#›</a:t>
            </a:fld>
            <a:endParaRPr kumimoji="1" lang="ja-JP" altLang="en-US"/>
          </a:p>
        </p:txBody>
      </p:sp>
    </p:spTree>
    <p:extLst>
      <p:ext uri="{BB962C8B-B14F-4D97-AF65-F5344CB8AC3E}">
        <p14:creationId xmlns:p14="http://schemas.microsoft.com/office/powerpoint/2010/main" val="2268839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A8C8FEA7-DC88-4203-962D-CFB79609CB4B}" type="datetimeFigureOut">
              <a:rPr kumimoji="1" lang="ja-JP" altLang="en-US" smtClean="0"/>
              <a:t>2014/6/2</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23717F0-EDF4-429C-B85E-ABE64F35D044}" type="slidenum">
              <a:rPr kumimoji="1" lang="ja-JP" altLang="en-US" smtClean="0"/>
              <a:t>‹#›</a:t>
            </a:fld>
            <a:endParaRPr kumimoji="1" lang="ja-JP" altLang="en-US"/>
          </a:p>
        </p:txBody>
      </p:sp>
    </p:spTree>
    <p:extLst>
      <p:ext uri="{BB962C8B-B14F-4D97-AF65-F5344CB8AC3E}">
        <p14:creationId xmlns:p14="http://schemas.microsoft.com/office/powerpoint/2010/main" val="2233287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notesSlide" Target="../notesSlides/notesSlide1.xml"/><Relationship Id="rId7" Type="http://schemas.openxmlformats.org/officeDocument/2006/relationships/image" Target="../media/image5.png"/><Relationship Id="rId12" Type="http://schemas.openxmlformats.org/officeDocument/2006/relationships/image" Target="../media/image7.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4.png"/><Relationship Id="rId11" Type="http://schemas.openxmlformats.org/officeDocument/2006/relationships/image" Target="../media/image1.emf"/><Relationship Id="rId5" Type="http://schemas.openxmlformats.org/officeDocument/2006/relationships/image" Target="../media/image3.png"/><Relationship Id="rId10" Type="http://schemas.openxmlformats.org/officeDocument/2006/relationships/oleObject" Target="../embeddings/Microsoft_PowerPoint_97-2003_Presentation1.ppt"/><Relationship Id="rId4" Type="http://schemas.openxmlformats.org/officeDocument/2006/relationships/image" Target="../media/image2.jpeg"/><Relationship Id="rId9"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476250" y="-8717"/>
            <a:ext cx="3926840" cy="206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000" tIns="10800" rIns="18000" bIns="10800" anchor="ctr">
            <a:spAutoFit/>
          </a:bodyP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50000"/>
              </a:spcBef>
              <a:buFontTx/>
              <a:buNone/>
            </a:pPr>
            <a:r>
              <a:rPr lang="ja-JP" altLang="en-US" sz="1200">
                <a:ea typeface="HG創英角ｺﾞｼｯｸUB" pitchFamily="49" charset="-128"/>
              </a:rPr>
              <a:t>分子・物質合成プラットフォーム （千歳科学技術大学）</a:t>
            </a:r>
          </a:p>
        </p:txBody>
      </p:sp>
      <p:sp>
        <p:nvSpPr>
          <p:cNvPr id="3075" name="Rectangle 5"/>
          <p:cNvSpPr>
            <a:spLocks noChangeArrowheads="1"/>
          </p:cNvSpPr>
          <p:nvPr/>
        </p:nvSpPr>
        <p:spPr bwMode="auto">
          <a:xfrm>
            <a:off x="476251" y="252047"/>
            <a:ext cx="5876925" cy="199292"/>
          </a:xfrm>
          <a:prstGeom prst="rect">
            <a:avLst/>
          </a:prstGeom>
          <a:gradFill rotWithShape="1">
            <a:gsLst>
              <a:gs pos="0">
                <a:srgbClr val="FFFF00"/>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200" i="1">
                <a:solidFill>
                  <a:schemeClr val="bg2"/>
                </a:solidFill>
                <a:latin typeface="Lucida Sans Unicode" pitchFamily="34" charset="0"/>
                <a:ea typeface="Osaka" pitchFamily="-84" charset="-128"/>
              </a:rPr>
              <a:t>Molecule &amp; Material Synthesis/Chitose Institute of Science and Technology</a:t>
            </a:r>
          </a:p>
        </p:txBody>
      </p:sp>
      <p:sp>
        <p:nvSpPr>
          <p:cNvPr id="3076" name="Text Box 6"/>
          <p:cNvSpPr txBox="1">
            <a:spLocks noChangeArrowheads="1"/>
          </p:cNvSpPr>
          <p:nvPr/>
        </p:nvSpPr>
        <p:spPr bwMode="auto">
          <a:xfrm>
            <a:off x="4198939" y="459465"/>
            <a:ext cx="2254250" cy="26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nchor="ctr">
            <a:spAutoFit/>
          </a:bodyP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ja-JP" altLang="en-US" sz="1600">
                <a:latin typeface="HG創英角ｺﾞｼｯｸUB" pitchFamily="49" charset="-128"/>
                <a:ea typeface="HG創英角ｺﾞｼｯｸUB" pitchFamily="49" charset="-128"/>
              </a:rPr>
              <a:t>平成</a:t>
            </a:r>
            <a:r>
              <a:rPr lang="en-US" altLang="ja-JP" sz="1600">
                <a:latin typeface="HG創英角ｺﾞｼｯｸUB" pitchFamily="49" charset="-128"/>
                <a:ea typeface="HG創英角ｺﾞｼｯｸUB" pitchFamily="49" charset="-128"/>
              </a:rPr>
              <a:t>25</a:t>
            </a:r>
            <a:r>
              <a:rPr lang="ja-JP" altLang="en-US" sz="1600">
                <a:latin typeface="HG創英角ｺﾞｼｯｸUB" pitchFamily="49" charset="-128"/>
                <a:ea typeface="HG創英角ｺﾞｼｯｸUB" pitchFamily="49" charset="-128"/>
              </a:rPr>
              <a:t>年度トピックス</a:t>
            </a:r>
          </a:p>
        </p:txBody>
      </p:sp>
      <p:sp>
        <p:nvSpPr>
          <p:cNvPr id="3077" name="Text Box 7"/>
          <p:cNvSpPr txBox="1">
            <a:spLocks noChangeArrowheads="1"/>
          </p:cNvSpPr>
          <p:nvPr/>
        </p:nvSpPr>
        <p:spPr bwMode="auto">
          <a:xfrm>
            <a:off x="401916" y="773057"/>
            <a:ext cx="4755592" cy="26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000" tIns="10800" rIns="18000" bIns="10800" anchor="ctr">
            <a:spAutoFit/>
          </a:bodyP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ja-JP" altLang="en-US" sz="1600">
                <a:ea typeface="HG創英角ｺﾞｼｯｸUB" pitchFamily="49" charset="-128"/>
              </a:rPr>
              <a:t>分子・物質合成プラットフォームにおける利用成果</a:t>
            </a:r>
          </a:p>
        </p:txBody>
      </p:sp>
      <p:sp>
        <p:nvSpPr>
          <p:cNvPr id="3078" name="Text Box 8"/>
          <p:cNvSpPr txBox="1">
            <a:spLocks noChangeArrowheads="1"/>
          </p:cNvSpPr>
          <p:nvPr/>
        </p:nvSpPr>
        <p:spPr bwMode="auto">
          <a:xfrm>
            <a:off x="762000" y="1125416"/>
            <a:ext cx="5929313" cy="1000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50000"/>
              </a:spcBef>
              <a:buFontTx/>
              <a:buNone/>
            </a:pPr>
            <a:r>
              <a:rPr lang="ja-JP" altLang="en-US" sz="1600">
                <a:latin typeface="MS-Mincho" charset="-128"/>
                <a:ea typeface="HG創英角ｺﾞｼｯｸUB" pitchFamily="49" charset="-128"/>
              </a:rPr>
              <a:t>利尻島外来種褐藻ヨレモクの有効利用、特に脂溶性物質の構造解析と創薬の試み</a:t>
            </a:r>
            <a:r>
              <a:rPr lang="en-US" altLang="ja-JP" sz="1400">
                <a:latin typeface="ＭＳ 明朝" pitchFamily="17" charset="-128"/>
                <a:ea typeface="ＭＳ 明朝" pitchFamily="17" charset="-128"/>
              </a:rPr>
              <a:t>(</a:t>
            </a:r>
            <a:r>
              <a:rPr lang="ja-JP" altLang="en-US" sz="1400">
                <a:latin typeface="ＭＳ 明朝" pitchFamily="17" charset="-128"/>
                <a:ea typeface="ＭＳ 明朝" pitchFamily="17" charset="-128"/>
              </a:rPr>
              <a:t>課題番号：</a:t>
            </a:r>
            <a:r>
              <a:rPr lang="en-US" altLang="ja-JP" sz="1400">
                <a:latin typeface="ＭＳ 明朝" pitchFamily="17" charset="-128"/>
                <a:ea typeface="ＭＳ 明朝" pitchFamily="17" charset="-128"/>
              </a:rPr>
              <a:t>S-13-CT-0009)</a:t>
            </a:r>
          </a:p>
          <a:p>
            <a:pPr algn="ctr" eaLnBrk="1" hangingPunct="1">
              <a:spcBef>
                <a:spcPct val="50000"/>
              </a:spcBef>
              <a:buFontTx/>
              <a:buNone/>
            </a:pPr>
            <a:endParaRPr lang="en-US" altLang="ja-JP" sz="1800">
              <a:latin typeface="MS-Mincho" charset="-128"/>
              <a:ea typeface="HG創英角ｺﾞｼｯｸUB" pitchFamily="49" charset="-128"/>
            </a:endParaRPr>
          </a:p>
        </p:txBody>
      </p:sp>
      <p:sp>
        <p:nvSpPr>
          <p:cNvPr id="3079" name="Text Box 9"/>
          <p:cNvSpPr txBox="1">
            <a:spLocks noChangeArrowheads="1"/>
          </p:cNvSpPr>
          <p:nvPr/>
        </p:nvSpPr>
        <p:spPr bwMode="auto">
          <a:xfrm>
            <a:off x="3273426" y="1688125"/>
            <a:ext cx="5411788" cy="237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50000"/>
              </a:spcBef>
              <a:buFontTx/>
              <a:buNone/>
            </a:pPr>
            <a:r>
              <a:rPr lang="ja-JP" altLang="en-US" sz="1400">
                <a:latin typeface="ＭＳ 明朝" pitchFamily="17" charset="-128"/>
                <a:ea typeface="ＭＳ 明朝" pitchFamily="17" charset="-128"/>
              </a:rPr>
              <a:t>シンゲンメディカル株式会社：高橋延昭</a:t>
            </a:r>
            <a:endParaRPr lang="en-US" altLang="ja-JP" sz="1400">
              <a:latin typeface="ＭＳ 明朝" pitchFamily="17" charset="-128"/>
              <a:ea typeface="ＭＳ 明朝" pitchFamily="17" charset="-128"/>
            </a:endParaRPr>
          </a:p>
        </p:txBody>
      </p:sp>
      <p:sp>
        <p:nvSpPr>
          <p:cNvPr id="3080" name="Text Box 10"/>
          <p:cNvSpPr txBox="1">
            <a:spLocks noChangeArrowheads="1"/>
          </p:cNvSpPr>
          <p:nvPr/>
        </p:nvSpPr>
        <p:spPr bwMode="auto">
          <a:xfrm>
            <a:off x="404813" y="2244972"/>
            <a:ext cx="360045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400" b="1"/>
              <a:t>【</a:t>
            </a:r>
            <a:r>
              <a:rPr lang="ja-JP" altLang="en-US" sz="1400" b="1">
                <a:ea typeface="Osaka" pitchFamily="-84" charset="-128"/>
              </a:rPr>
              <a:t>研究目的</a:t>
            </a:r>
            <a:r>
              <a:rPr lang="en-US" altLang="ja-JP" sz="1400" b="1">
                <a:ea typeface="Osaka" pitchFamily="-84" charset="-128"/>
              </a:rPr>
              <a:t>】</a:t>
            </a:r>
          </a:p>
          <a:p>
            <a:pPr eaLnBrk="1" hangingPunct="1">
              <a:spcBef>
                <a:spcPct val="0"/>
              </a:spcBef>
              <a:buFontTx/>
              <a:buNone/>
            </a:pPr>
            <a:r>
              <a:rPr lang="ja-JP" altLang="en-US" sz="1400" b="1">
                <a:ea typeface="Osaka" pitchFamily="-84" charset="-128"/>
              </a:rPr>
              <a:t>　</a:t>
            </a:r>
            <a:r>
              <a:rPr lang="ja-JP" altLang="en-US" sz="1400">
                <a:ea typeface="ＭＳ 明朝" pitchFamily="17" charset="-128"/>
              </a:rPr>
              <a:t>利尻島では道南から持ち込まれた褐藻類ヨレモクがリシリコンブ生息域に侵入し、特産品の存在を危うくしている。それを駆除した後の有効活用を試み、抗がん剤としての医薬品の開発を目指す。</a:t>
            </a:r>
            <a:endParaRPr lang="en-US" altLang="ja-JP" sz="1400" b="1">
              <a:ea typeface="ＭＳ 明朝" pitchFamily="17" charset="-128"/>
            </a:endParaRPr>
          </a:p>
        </p:txBody>
      </p:sp>
      <p:sp>
        <p:nvSpPr>
          <p:cNvPr id="3081" name="Text Box 11"/>
          <p:cNvSpPr txBox="1">
            <a:spLocks noChangeArrowheads="1"/>
          </p:cNvSpPr>
          <p:nvPr/>
        </p:nvSpPr>
        <p:spPr bwMode="auto">
          <a:xfrm>
            <a:off x="333376" y="3575540"/>
            <a:ext cx="619125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just" eaLnBrk="1" hangingPunct="1">
              <a:spcBef>
                <a:spcPct val="0"/>
              </a:spcBef>
              <a:buFontTx/>
              <a:buNone/>
            </a:pPr>
            <a:r>
              <a:rPr lang="en-US" altLang="ja-JP" sz="1400" b="1"/>
              <a:t>【</a:t>
            </a:r>
            <a:r>
              <a:rPr lang="ja-JP" altLang="en-US" sz="1400" b="1">
                <a:ea typeface="Osaka" pitchFamily="-84" charset="-128"/>
              </a:rPr>
              <a:t>成　　果</a:t>
            </a:r>
            <a:r>
              <a:rPr lang="en-US" altLang="ja-JP" sz="1400" b="1">
                <a:ea typeface="Osaka" pitchFamily="-84" charset="-128"/>
              </a:rPr>
              <a:t>】</a:t>
            </a:r>
          </a:p>
          <a:p>
            <a:pPr algn="just" eaLnBrk="1" hangingPunct="1">
              <a:spcBef>
                <a:spcPct val="0"/>
              </a:spcBef>
              <a:buFontTx/>
              <a:buNone/>
            </a:pPr>
            <a:r>
              <a:rPr lang="ja-JP" altLang="en-US" sz="1400" b="1">
                <a:ea typeface="Osaka" pitchFamily="-84" charset="-128"/>
              </a:rPr>
              <a:t>　</a:t>
            </a:r>
            <a:r>
              <a:rPr lang="ja-JP" altLang="en-US" sz="1400">
                <a:latin typeface="Times" pitchFamily="-84" charset="0"/>
                <a:ea typeface="ＭＳ 明朝" pitchFamily="17" charset="-128"/>
              </a:rPr>
              <a:t>ヨレモクを夏季に採集、乾燥粉末化。アセトン抽出。上清をシリカゲル分配クロマトグラフィーに適用。展開剤はアセトン：</a:t>
            </a:r>
            <a:r>
              <a:rPr lang="en-US" altLang="ja-JP" sz="1400">
                <a:latin typeface="Times" pitchFamily="-84" charset="0"/>
                <a:ea typeface="ＭＳ 明朝" pitchFamily="17" charset="-128"/>
              </a:rPr>
              <a:t>n-</a:t>
            </a:r>
            <a:r>
              <a:rPr lang="ja-JP" altLang="en-US" sz="1400">
                <a:latin typeface="Times" pitchFamily="-84" charset="0"/>
                <a:ea typeface="ＭＳ 明朝" pitchFamily="17" charset="-128"/>
              </a:rPr>
              <a:t>ヘキサン＝</a:t>
            </a:r>
            <a:r>
              <a:rPr lang="en-US" altLang="ja-JP" sz="1400">
                <a:latin typeface="Times" pitchFamily="-84" charset="0"/>
                <a:ea typeface="ＭＳ 明朝" pitchFamily="17" charset="-128"/>
              </a:rPr>
              <a:t>6</a:t>
            </a:r>
            <a:r>
              <a:rPr lang="ja-JP" altLang="en-US" sz="1400">
                <a:latin typeface="Times" pitchFamily="-84" charset="0"/>
                <a:ea typeface="ＭＳ 明朝" pitchFamily="17" charset="-128"/>
              </a:rPr>
              <a:t>：</a:t>
            </a:r>
            <a:r>
              <a:rPr lang="en-US" altLang="ja-JP" sz="1400">
                <a:latin typeface="Times" pitchFamily="-84" charset="0"/>
                <a:ea typeface="ＭＳ 明朝" pitchFamily="17" charset="-128"/>
              </a:rPr>
              <a:t>4</a:t>
            </a:r>
            <a:r>
              <a:rPr lang="ja-JP" altLang="en-US" sz="1400">
                <a:latin typeface="Times" pitchFamily="-84" charset="0"/>
                <a:ea typeface="ＭＳ 明朝" pitchFamily="17" charset="-128"/>
              </a:rPr>
              <a:t>で、オレンジ色分画帯</a:t>
            </a:r>
            <a:r>
              <a:rPr lang="en-US" altLang="ja-JP" sz="1400">
                <a:latin typeface="Times" pitchFamily="-84" charset="0"/>
                <a:ea typeface="ＭＳ 明朝" pitchFamily="17" charset="-128"/>
              </a:rPr>
              <a:t>より早く溶出してくる黄色の分画帯を分取。ロータリーエバポレターで濃縮乾固。DMSO</a:t>
            </a:r>
            <a:r>
              <a:rPr lang="ja-JP" altLang="en-US" sz="1400">
                <a:latin typeface="Times" pitchFamily="-84" charset="0"/>
                <a:ea typeface="ＭＳ 明朝" pitchFamily="17" charset="-128"/>
              </a:rPr>
              <a:t>に溶解。各種がんの増殖阻害生物試験と、さらなる精製のため逆相高速液体クロマトグラフィーに適用。</a:t>
            </a:r>
            <a:r>
              <a:rPr lang="en-US" altLang="ja-JP" sz="1400">
                <a:latin typeface="Times" pitchFamily="-84" charset="0"/>
                <a:ea typeface="ＭＳ 明朝" pitchFamily="17" charset="-128"/>
              </a:rPr>
              <a:t>0-15min, 15-25min, 25-35min</a:t>
            </a:r>
            <a:r>
              <a:rPr lang="ja-JP" altLang="en-US" sz="1400">
                <a:latin typeface="Times" pitchFamily="-84" charset="0"/>
                <a:ea typeface="ＭＳ 明朝" pitchFamily="17" charset="-128"/>
              </a:rPr>
              <a:t>の保持時間のアセトニトリル勾配は、それぞれ</a:t>
            </a:r>
            <a:r>
              <a:rPr lang="en-US" altLang="ja-JP" sz="1400">
                <a:latin typeface="Times" pitchFamily="-84" charset="0"/>
                <a:ea typeface="ＭＳ 明朝" pitchFamily="17" charset="-128"/>
              </a:rPr>
              <a:t>5-100</a:t>
            </a:r>
            <a:r>
              <a:rPr lang="ja-JP" altLang="en-US" sz="1400">
                <a:latin typeface="Times" pitchFamily="-84" charset="0"/>
                <a:ea typeface="ＭＳ 明朝" pitchFamily="17" charset="-128"/>
              </a:rPr>
              <a:t>％</a:t>
            </a:r>
            <a:r>
              <a:rPr lang="en-US" altLang="ja-JP" sz="1400">
                <a:latin typeface="Times" pitchFamily="-84" charset="0"/>
                <a:ea typeface="ＭＳ 明朝" pitchFamily="17" charset="-128"/>
              </a:rPr>
              <a:t>, 100-100%, 100-5%</a:t>
            </a:r>
            <a:r>
              <a:rPr lang="ja-JP" altLang="en-US" sz="1400">
                <a:latin typeface="Times" pitchFamily="-84" charset="0"/>
                <a:ea typeface="ＭＳ 明朝" pitchFamily="17" charset="-128"/>
              </a:rPr>
              <a:t>であった。</a:t>
            </a:r>
            <a:r>
              <a:rPr lang="ja-JP" altLang="ja-JP" sz="1400">
                <a:latin typeface="Times" pitchFamily="-84" charset="0"/>
                <a:ea typeface="ＭＳ 明朝" pitchFamily="17" charset="-128"/>
              </a:rPr>
              <a:t>HPLCの</a:t>
            </a:r>
            <a:r>
              <a:rPr lang="ja-JP" altLang="en-US" sz="1400">
                <a:latin typeface="Times" pitchFamily="-84" charset="0"/>
                <a:ea typeface="ＭＳ 明朝" pitchFamily="17" charset="-128"/>
              </a:rPr>
              <a:t>流速：</a:t>
            </a:r>
            <a:r>
              <a:rPr lang="en-US" altLang="ja-JP" sz="1400">
                <a:latin typeface="Times" pitchFamily="-84" charset="0"/>
                <a:ea typeface="ＭＳ 明朝" pitchFamily="17" charset="-128"/>
              </a:rPr>
              <a:t>0.5ml/min</a:t>
            </a:r>
            <a:r>
              <a:rPr lang="ja-JP" altLang="en-US" sz="1400">
                <a:latin typeface="Times" pitchFamily="-84" charset="0"/>
                <a:ea typeface="ＭＳ 明朝" pitchFamily="17" charset="-128"/>
              </a:rPr>
              <a:t>、吸光度：</a:t>
            </a:r>
            <a:r>
              <a:rPr lang="en-US" altLang="ja-JP" sz="1400">
                <a:latin typeface="Times" pitchFamily="-84" charset="0"/>
                <a:ea typeface="ＭＳ 明朝" pitchFamily="17" charset="-128"/>
              </a:rPr>
              <a:t>254nm</a:t>
            </a:r>
            <a:r>
              <a:rPr lang="ja-JP" altLang="en-US" sz="1400">
                <a:latin typeface="Times" pitchFamily="-84" charset="0"/>
                <a:ea typeface="ＭＳ 明朝" pitchFamily="17" charset="-128"/>
              </a:rPr>
              <a:t>の条件で、保持時間</a:t>
            </a:r>
            <a:r>
              <a:rPr lang="en-US" altLang="ja-JP" sz="1400">
                <a:latin typeface="Times" pitchFamily="-84" charset="0"/>
                <a:ea typeface="ＭＳ 明朝" pitchFamily="17" charset="-128"/>
              </a:rPr>
              <a:t>19min</a:t>
            </a:r>
            <a:r>
              <a:rPr lang="ja-JP" altLang="en-US" sz="1400">
                <a:latin typeface="Times" pitchFamily="-84" charset="0"/>
                <a:ea typeface="ＭＳ 明朝" pitchFamily="17" charset="-128"/>
              </a:rPr>
              <a:t>に溶出してくるピークに</a:t>
            </a:r>
            <a:r>
              <a:rPr lang="en-US" altLang="ja-JP" sz="1400">
                <a:latin typeface="Times" pitchFamily="-84" charset="0"/>
                <a:ea typeface="ＭＳ 明朝" pitchFamily="17" charset="-128"/>
              </a:rPr>
              <a:t>ヒト胃がんKATO III</a:t>
            </a:r>
            <a:r>
              <a:rPr lang="ja-JP" altLang="en-US" sz="1400">
                <a:latin typeface="Times" pitchFamily="-84" charset="0"/>
                <a:ea typeface="ＭＳ 明朝" pitchFamily="17" charset="-128"/>
              </a:rPr>
              <a:t>株増殖阻害活性モニタリングの結果、活性があった。それを物質</a:t>
            </a:r>
            <a:r>
              <a:rPr lang="en-US" altLang="ja-JP" sz="1400">
                <a:latin typeface="Times" pitchFamily="-84" charset="0"/>
                <a:ea typeface="ＭＳ 明朝" pitchFamily="17" charset="-128"/>
              </a:rPr>
              <a:t>A</a:t>
            </a:r>
            <a:r>
              <a:rPr lang="ja-JP" altLang="en-US" sz="1400">
                <a:latin typeface="Times" pitchFamily="-84" charset="0"/>
                <a:ea typeface="ＭＳ 明朝" pitchFamily="17" charset="-128"/>
              </a:rPr>
              <a:t>と命名し（下図）、分取乾固。質量測定および</a:t>
            </a:r>
            <a:r>
              <a:rPr lang="en-US" altLang="ja-JP" sz="1400">
                <a:latin typeface="Times" pitchFamily="-84" charset="0"/>
                <a:ea typeface="ＭＳ 明朝" pitchFamily="17" charset="-128"/>
              </a:rPr>
              <a:t>NMR</a:t>
            </a:r>
            <a:r>
              <a:rPr lang="ja-JP" altLang="en-US" sz="1400">
                <a:latin typeface="Times" pitchFamily="-84" charset="0"/>
                <a:ea typeface="ＭＳ 明朝" pitchFamily="17" charset="-128"/>
              </a:rPr>
              <a:t>によるスペクトル解析を行った</a:t>
            </a:r>
            <a:r>
              <a:rPr lang="en-US" altLang="ja-JP" sz="1400">
                <a:latin typeface="Times" pitchFamily="-84" charset="0"/>
                <a:ea typeface="ＭＳ 明朝" pitchFamily="17" charset="-128"/>
              </a:rPr>
              <a:t>。</a:t>
            </a:r>
          </a:p>
        </p:txBody>
      </p:sp>
      <p:pic>
        <p:nvPicPr>
          <p:cNvPr id="3083" name="Picture 2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43400" y="2110154"/>
            <a:ext cx="1981200" cy="1326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84" name="Text Box 23"/>
          <p:cNvSpPr txBox="1">
            <a:spLocks noChangeArrowheads="1"/>
          </p:cNvSpPr>
          <p:nvPr/>
        </p:nvSpPr>
        <p:spPr bwMode="auto">
          <a:xfrm>
            <a:off x="3962400" y="3308839"/>
            <a:ext cx="270668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spcBef>
                <a:spcPct val="50000"/>
              </a:spcBef>
              <a:buFontTx/>
              <a:buNone/>
            </a:pPr>
            <a:r>
              <a:rPr lang="ja-JP" altLang="en-US" sz="1200">
                <a:ea typeface="ＭＳ 明朝" pitchFamily="17" charset="-128"/>
              </a:rPr>
              <a:t>ヨレモク</a:t>
            </a:r>
            <a:r>
              <a:rPr lang="en-US" altLang="ja-JP" sz="1200">
                <a:ea typeface="ＭＳ 明朝" pitchFamily="17" charset="-128"/>
              </a:rPr>
              <a:t>(</a:t>
            </a:r>
            <a:r>
              <a:rPr lang="en-US" altLang="ja-JP" sz="1200" i="1">
                <a:latin typeface="Times" pitchFamily="-84" charset="0"/>
                <a:ea typeface="ＭＳ 明朝" pitchFamily="17" charset="-128"/>
              </a:rPr>
              <a:t>Sarugassium siliquastrum</a:t>
            </a:r>
            <a:r>
              <a:rPr lang="en-US" altLang="ja-JP" sz="1200">
                <a:latin typeface="Times" pitchFamily="-84" charset="0"/>
                <a:ea typeface="ＭＳ 明朝" pitchFamily="17" charset="-128"/>
              </a:rPr>
              <a:t>)</a:t>
            </a:r>
            <a:r>
              <a:rPr lang="en-US" altLang="ja-JP" sz="1800">
                <a:latin typeface="Times" pitchFamily="-84" charset="0"/>
                <a:ea typeface="ＭＳ 明朝" pitchFamily="17" charset="-128"/>
              </a:rPr>
              <a:t> </a:t>
            </a:r>
          </a:p>
        </p:txBody>
      </p:sp>
      <p:pic>
        <p:nvPicPr>
          <p:cNvPr id="3086" name="Picture 26"/>
          <p:cNvPicPr>
            <a:picLocks noChangeAspect="1" noChangeArrowheads="1"/>
          </p:cNvPicPr>
          <p:nvPr/>
        </p:nvPicPr>
        <p:blipFill>
          <a:blip r:embed="rId5">
            <a:extLst>
              <a:ext uri="{28A0092B-C50C-407E-A947-70E740481C1C}">
                <a14:useLocalDpi xmlns:a14="http://schemas.microsoft.com/office/drawing/2010/main" val="0"/>
              </a:ext>
            </a:extLst>
          </a:blip>
          <a:srcRect l="2" t="7819" r="-636"/>
          <a:stretch>
            <a:fillRect/>
          </a:stretch>
        </p:blipFill>
        <p:spPr bwMode="auto">
          <a:xfrm>
            <a:off x="1222375" y="6167805"/>
            <a:ext cx="1701800" cy="1125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7" name="Picture 2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0" y="6189787"/>
            <a:ext cx="3581400" cy="102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89" name="Text Box 29"/>
          <p:cNvSpPr txBox="1">
            <a:spLocks noChangeArrowheads="1"/>
          </p:cNvSpPr>
          <p:nvPr/>
        </p:nvSpPr>
        <p:spPr bwMode="auto">
          <a:xfrm>
            <a:off x="1155900" y="6119448"/>
            <a:ext cx="307777" cy="703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spcBef>
                <a:spcPct val="50000"/>
              </a:spcBef>
              <a:buFontTx/>
              <a:buNone/>
            </a:pPr>
            <a:r>
              <a:rPr lang="ja-JP" altLang="en-US" sz="800"/>
              <a:t>生残率（％）</a:t>
            </a:r>
          </a:p>
        </p:txBody>
      </p:sp>
      <p:sp>
        <p:nvSpPr>
          <p:cNvPr id="3091" name="Text Box 33"/>
          <p:cNvSpPr txBox="1">
            <a:spLocks noChangeArrowheads="1"/>
          </p:cNvSpPr>
          <p:nvPr/>
        </p:nvSpPr>
        <p:spPr bwMode="auto">
          <a:xfrm>
            <a:off x="1484313" y="5826369"/>
            <a:ext cx="1295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spcBef>
                <a:spcPct val="50000"/>
              </a:spcBef>
              <a:buFontTx/>
              <a:buNone/>
            </a:pPr>
            <a:r>
              <a:rPr lang="ja-JP" altLang="en-US" sz="900"/>
              <a:t>分画</a:t>
            </a:r>
            <a:r>
              <a:rPr lang="en-US" altLang="ja-JP" sz="900"/>
              <a:t>(A)</a:t>
            </a:r>
            <a:r>
              <a:rPr lang="ja-JP" altLang="en-US" sz="900"/>
              <a:t>の各種がん細胞への増殖阻害試験</a:t>
            </a:r>
            <a:endParaRPr lang="en-US" altLang="ja-JP" sz="900"/>
          </a:p>
        </p:txBody>
      </p:sp>
      <p:sp>
        <p:nvSpPr>
          <p:cNvPr id="3092" name="Text Box 34"/>
          <p:cNvSpPr txBox="1">
            <a:spLocks noChangeArrowheads="1"/>
          </p:cNvSpPr>
          <p:nvPr/>
        </p:nvSpPr>
        <p:spPr bwMode="auto">
          <a:xfrm>
            <a:off x="3733801" y="5999284"/>
            <a:ext cx="2133600"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spcBef>
                <a:spcPct val="50000"/>
              </a:spcBef>
              <a:buFontTx/>
              <a:buNone/>
            </a:pPr>
            <a:r>
              <a:rPr lang="ja-JP" altLang="en-US" sz="900"/>
              <a:t>分画</a:t>
            </a:r>
            <a:r>
              <a:rPr lang="en-US" altLang="ja-JP" sz="900"/>
              <a:t>(A)</a:t>
            </a:r>
            <a:r>
              <a:rPr lang="ja-JP" altLang="en-US" sz="900"/>
              <a:t>の</a:t>
            </a:r>
            <a:r>
              <a:rPr lang="en-US" altLang="ja-JP" sz="900"/>
              <a:t>HPLC</a:t>
            </a:r>
            <a:r>
              <a:rPr lang="ja-JP" altLang="en-US" sz="900"/>
              <a:t>溶出パターン</a:t>
            </a:r>
            <a:endParaRPr lang="en-US" altLang="ja-JP" sz="900"/>
          </a:p>
        </p:txBody>
      </p:sp>
      <p:sp>
        <p:nvSpPr>
          <p:cNvPr id="3093" name="Text Box 35"/>
          <p:cNvSpPr txBox="1">
            <a:spLocks noChangeArrowheads="1"/>
          </p:cNvSpPr>
          <p:nvPr/>
        </p:nvSpPr>
        <p:spPr bwMode="auto">
          <a:xfrm>
            <a:off x="5181600" y="6260123"/>
            <a:ext cx="533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spcBef>
                <a:spcPct val="50000"/>
              </a:spcBef>
              <a:buFontTx/>
              <a:buNone/>
            </a:pPr>
            <a:r>
              <a:rPr lang="ja-JP" altLang="en-US" sz="800">
                <a:solidFill>
                  <a:srgbClr val="FF0000"/>
                </a:solidFill>
              </a:rPr>
              <a:t>物質</a:t>
            </a:r>
            <a:r>
              <a:rPr lang="en-US" altLang="ja-JP" sz="800">
                <a:solidFill>
                  <a:srgbClr val="FF0000"/>
                </a:solidFill>
              </a:rPr>
              <a:t>A</a:t>
            </a:r>
            <a:endParaRPr lang="en-US" altLang="ja-JP" sz="800"/>
          </a:p>
        </p:txBody>
      </p:sp>
      <p:sp>
        <p:nvSpPr>
          <p:cNvPr id="3094" name="Text Box 37"/>
          <p:cNvSpPr txBox="1">
            <a:spLocks noChangeArrowheads="1"/>
          </p:cNvSpPr>
          <p:nvPr/>
        </p:nvSpPr>
        <p:spPr bwMode="auto">
          <a:xfrm>
            <a:off x="5029200" y="6260123"/>
            <a:ext cx="3048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spcBef>
                <a:spcPct val="50000"/>
              </a:spcBef>
              <a:buFontTx/>
              <a:buNone/>
            </a:pPr>
            <a:r>
              <a:rPr lang="en-US" altLang="ja-JP" sz="800"/>
              <a:t>←</a:t>
            </a:r>
          </a:p>
        </p:txBody>
      </p:sp>
      <p:grpSp>
        <p:nvGrpSpPr>
          <p:cNvPr id="3104" name="Group 32"/>
          <p:cNvGrpSpPr>
            <a:grpSpLocks/>
          </p:cNvGrpSpPr>
          <p:nvPr/>
        </p:nvGrpSpPr>
        <p:grpSpPr bwMode="auto">
          <a:xfrm>
            <a:off x="284164" y="5969979"/>
            <a:ext cx="958850" cy="1393581"/>
            <a:chOff x="179" y="4074"/>
            <a:chExt cx="604" cy="951"/>
          </a:xfrm>
        </p:grpSpPr>
        <p:pic>
          <p:nvPicPr>
            <p:cNvPr id="3085" name="Picture 2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30" y="4179"/>
              <a:ext cx="298" cy="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88" name="Rectangle 28"/>
            <p:cNvSpPr>
              <a:spLocks noChangeArrowheads="1"/>
            </p:cNvSpPr>
            <p:nvPr/>
          </p:nvSpPr>
          <p:spPr bwMode="auto">
            <a:xfrm>
              <a:off x="338" y="4524"/>
              <a:ext cx="288" cy="4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spcBef>
                  <a:spcPct val="0"/>
                </a:spcBef>
                <a:buFontTx/>
                <a:buNone/>
              </a:pPr>
              <a:endParaRPr lang="ja-JP" altLang="en-US" sz="1800"/>
            </a:p>
          </p:txBody>
        </p:sp>
        <p:sp>
          <p:nvSpPr>
            <p:cNvPr id="3090" name="Text Box 30"/>
            <p:cNvSpPr txBox="1">
              <a:spLocks noChangeArrowheads="1"/>
            </p:cNvSpPr>
            <p:nvPr/>
          </p:nvSpPr>
          <p:spPr bwMode="auto">
            <a:xfrm>
              <a:off x="179" y="4471"/>
              <a:ext cx="240" cy="1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spcBef>
                  <a:spcPct val="50000"/>
                </a:spcBef>
                <a:buFontTx/>
                <a:buNone/>
              </a:pPr>
              <a:r>
                <a:rPr lang="en-US" altLang="ja-JP" sz="800"/>
                <a:t>(A)</a:t>
              </a:r>
            </a:p>
          </p:txBody>
        </p:sp>
        <p:sp>
          <p:nvSpPr>
            <p:cNvPr id="17446" name="Text Box 38"/>
            <p:cNvSpPr txBox="1">
              <a:spLocks noChangeArrowheads="1"/>
            </p:cNvSpPr>
            <p:nvPr/>
          </p:nvSpPr>
          <p:spPr bwMode="auto">
            <a:xfrm>
              <a:off x="255" y="4074"/>
              <a:ext cx="528" cy="1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ja-JP" altLang="en-US" sz="800" dirty="0">
                  <a:effectLst>
                    <a:outerShdw blurRad="38100" dist="38100" dir="2700000" algn="tl">
                      <a:srgbClr val="C0C0C0"/>
                    </a:outerShdw>
                  </a:effectLst>
                </a:rPr>
                <a:t>分配クロマト</a:t>
              </a:r>
              <a:endParaRPr lang="en-US" altLang="ja-JP" sz="800" dirty="0"/>
            </a:p>
          </p:txBody>
        </p:sp>
      </p:grpSp>
      <p:sp>
        <p:nvSpPr>
          <p:cNvPr id="3096" name="AutoShape 40"/>
          <p:cNvSpPr>
            <a:spLocks noChangeArrowheads="1"/>
          </p:cNvSpPr>
          <p:nvPr/>
        </p:nvSpPr>
        <p:spPr bwMode="auto">
          <a:xfrm>
            <a:off x="1044576" y="6682154"/>
            <a:ext cx="152400" cy="140677"/>
          </a:xfrm>
          <a:prstGeom prst="right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spcBef>
                <a:spcPct val="0"/>
              </a:spcBef>
              <a:buFontTx/>
              <a:buNone/>
            </a:pPr>
            <a:endParaRPr lang="ja-JP" altLang="en-US" sz="1800"/>
          </a:p>
        </p:txBody>
      </p:sp>
      <p:sp>
        <p:nvSpPr>
          <p:cNvPr id="3097" name="AutoShape 41"/>
          <p:cNvSpPr>
            <a:spLocks noChangeArrowheads="1"/>
          </p:cNvSpPr>
          <p:nvPr/>
        </p:nvSpPr>
        <p:spPr bwMode="auto">
          <a:xfrm>
            <a:off x="2895601" y="6682154"/>
            <a:ext cx="152400" cy="140677"/>
          </a:xfrm>
          <a:prstGeom prst="right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spcBef>
                <a:spcPct val="0"/>
              </a:spcBef>
              <a:buFontTx/>
              <a:buNone/>
            </a:pPr>
            <a:endParaRPr lang="ja-JP" altLang="en-US" sz="1800"/>
          </a:p>
        </p:txBody>
      </p:sp>
      <p:pic>
        <p:nvPicPr>
          <p:cNvPr id="3098" name="図 1"/>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001715" y="7499841"/>
            <a:ext cx="1682750" cy="1087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99" name="テキスト ボックス 2"/>
          <p:cNvSpPr txBox="1">
            <a:spLocks noChangeArrowheads="1"/>
          </p:cNvSpPr>
          <p:nvPr/>
        </p:nvSpPr>
        <p:spPr bwMode="auto">
          <a:xfrm>
            <a:off x="1416051" y="8645769"/>
            <a:ext cx="1417638"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spcBef>
                <a:spcPct val="0"/>
              </a:spcBef>
              <a:buFontTx/>
              <a:buNone/>
            </a:pPr>
            <a:r>
              <a:rPr lang="en-US" altLang="ja-JP" sz="900"/>
              <a:t>DQF-COSY</a:t>
            </a:r>
            <a:endParaRPr lang="ja-JP" altLang="en-US" sz="900"/>
          </a:p>
        </p:txBody>
      </p:sp>
      <p:graphicFrame>
        <p:nvGraphicFramePr>
          <p:cNvPr id="3100" name="オブジェクト 3">
            <a:hlinkClick r:id="" action="ppaction://ole?verb=0"/>
          </p:cNvPr>
          <p:cNvGraphicFramePr>
            <a:graphicFrameLocks noChangeAspect="1"/>
          </p:cNvGraphicFramePr>
          <p:nvPr/>
        </p:nvGraphicFramePr>
        <p:xfrm>
          <a:off x="3013077" y="7496908"/>
          <a:ext cx="2320925" cy="1204547"/>
        </p:xfrm>
        <a:graphic>
          <a:graphicData uri="http://schemas.openxmlformats.org/presentationml/2006/ole">
            <mc:AlternateContent xmlns:mc="http://schemas.openxmlformats.org/markup-compatibility/2006">
              <mc:Choice xmlns:v="urn:schemas-microsoft-com:vml" Requires="v">
                <p:oleObj spid="_x0000_s1026" name="Presentation" r:id="rId10" imgW="6094318" imgH="3427533" progId="PowerPoint.Show.8">
                  <p:embed/>
                </p:oleObj>
              </mc:Choice>
              <mc:Fallback>
                <p:oleObj name="Presentation" r:id="rId10" imgW="6094318" imgH="3427533" progId="PowerPoint.Show.8">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013077" y="7496908"/>
                        <a:ext cx="2320925" cy="1204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101" name="テキスト ボックス 4"/>
          <p:cNvSpPr txBox="1">
            <a:spLocks noChangeArrowheads="1"/>
          </p:cNvSpPr>
          <p:nvPr/>
        </p:nvSpPr>
        <p:spPr bwMode="auto">
          <a:xfrm>
            <a:off x="2852739" y="8701453"/>
            <a:ext cx="289560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spcBef>
                <a:spcPct val="0"/>
              </a:spcBef>
              <a:buFontTx/>
              <a:buNone/>
            </a:pPr>
            <a:r>
              <a:rPr lang="ja-JP" altLang="en-US" sz="900"/>
              <a:t>質量分析（北陸先端科学技術大学院大学 </a:t>
            </a:r>
            <a:r>
              <a:rPr lang="en-US" altLang="ja-JP" sz="900"/>
              <a:t>FT-ICR MS</a:t>
            </a:r>
            <a:r>
              <a:rPr lang="ja-JP" altLang="en-US" sz="900"/>
              <a:t>）</a:t>
            </a:r>
          </a:p>
        </p:txBody>
      </p:sp>
      <p:sp>
        <p:nvSpPr>
          <p:cNvPr id="8" name="曲折矢印 7"/>
          <p:cNvSpPr/>
          <p:nvPr/>
        </p:nvSpPr>
        <p:spPr>
          <a:xfrm rot="10800000">
            <a:off x="5715002" y="7398730"/>
            <a:ext cx="576263" cy="400049"/>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pic>
        <p:nvPicPr>
          <p:cNvPr id="31"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877719" y="0"/>
            <a:ext cx="950913" cy="2989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41844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125</Words>
  <Application>Microsoft Office PowerPoint</Application>
  <PresentationFormat>画面に合わせる (4:3)</PresentationFormat>
  <Paragraphs>21</Paragraphs>
  <Slides>1</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vt:i4>
      </vt:variant>
    </vt:vector>
  </HeadingPairs>
  <TitlesOfParts>
    <vt:vector size="3" baseType="lpstr">
      <vt:lpstr>Office ​​テーマ</vt:lpstr>
      <vt:lpstr>Presentation</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mika inoue</dc:creator>
  <cp:lastModifiedBy>mika inoue</cp:lastModifiedBy>
  <cp:revision>1</cp:revision>
  <dcterms:created xsi:type="dcterms:W3CDTF">2014-06-02T01:58:30Z</dcterms:created>
  <dcterms:modified xsi:type="dcterms:W3CDTF">2014-06-02T01:58:47Z</dcterms:modified>
</cp:coreProperties>
</file>