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54B23-BA37-4B8F-9415-B990AEC03270}"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175DC7-0734-40D6-859E-404EE20C7318}" type="slidenum">
              <a:rPr kumimoji="1" lang="ja-JP" altLang="en-US" smtClean="0"/>
              <a:t>‹#›</a:t>
            </a:fld>
            <a:endParaRPr kumimoji="1" lang="ja-JP" altLang="en-US"/>
          </a:p>
        </p:txBody>
      </p:sp>
    </p:spTree>
    <p:extLst>
      <p:ext uri="{BB962C8B-B14F-4D97-AF65-F5344CB8AC3E}">
        <p14:creationId xmlns:p14="http://schemas.microsoft.com/office/powerpoint/2010/main" val="12393846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5363"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itchFamily="34" charset="0"/>
                <a:ea typeface="ＭＳ Ｐゴシック" pitchFamily="50" charset="-128"/>
              </a:defRPr>
            </a:lvl1pPr>
            <a:lvl2pPr marL="748225" indent="-287779">
              <a:defRPr kumimoji="1" sz="2400">
                <a:solidFill>
                  <a:schemeClr val="tx1"/>
                </a:solidFill>
                <a:latin typeface="Arial" pitchFamily="34" charset="0"/>
                <a:ea typeface="ＭＳ Ｐゴシック" pitchFamily="50" charset="-128"/>
              </a:defRPr>
            </a:lvl2pPr>
            <a:lvl3pPr marL="1151115" indent="-230223">
              <a:defRPr kumimoji="1" sz="2400">
                <a:solidFill>
                  <a:schemeClr val="tx1"/>
                </a:solidFill>
                <a:latin typeface="Arial" pitchFamily="34" charset="0"/>
                <a:ea typeface="ＭＳ Ｐゴシック" pitchFamily="50" charset="-128"/>
              </a:defRPr>
            </a:lvl3pPr>
            <a:lvl4pPr marL="1611561" indent="-230223">
              <a:defRPr kumimoji="1" sz="2400">
                <a:solidFill>
                  <a:schemeClr val="tx1"/>
                </a:solidFill>
                <a:latin typeface="Arial" pitchFamily="34" charset="0"/>
                <a:ea typeface="ＭＳ Ｐゴシック" pitchFamily="50" charset="-128"/>
              </a:defRPr>
            </a:lvl4pPr>
            <a:lvl5pPr marL="2072008" indent="-230223">
              <a:defRPr kumimoji="1" sz="2400">
                <a:solidFill>
                  <a:schemeClr val="tx1"/>
                </a:solidFill>
                <a:latin typeface="Arial" pitchFamily="34" charset="0"/>
                <a:ea typeface="ＭＳ Ｐゴシック" pitchFamily="50" charset="-128"/>
              </a:defRPr>
            </a:lvl5pPr>
            <a:lvl6pPr marL="2532454" indent="-230223" fontAlgn="base">
              <a:spcBef>
                <a:spcPct val="0"/>
              </a:spcBef>
              <a:spcAft>
                <a:spcPct val="0"/>
              </a:spcAft>
              <a:defRPr kumimoji="1" sz="2400">
                <a:solidFill>
                  <a:schemeClr val="tx1"/>
                </a:solidFill>
                <a:latin typeface="Arial" pitchFamily="34" charset="0"/>
                <a:ea typeface="ＭＳ Ｐゴシック" pitchFamily="50" charset="-128"/>
              </a:defRPr>
            </a:lvl6pPr>
            <a:lvl7pPr marL="2992900" indent="-230223" fontAlgn="base">
              <a:spcBef>
                <a:spcPct val="0"/>
              </a:spcBef>
              <a:spcAft>
                <a:spcPct val="0"/>
              </a:spcAft>
              <a:defRPr kumimoji="1" sz="2400">
                <a:solidFill>
                  <a:schemeClr val="tx1"/>
                </a:solidFill>
                <a:latin typeface="Arial" pitchFamily="34" charset="0"/>
                <a:ea typeface="ＭＳ Ｐゴシック" pitchFamily="50" charset="-128"/>
              </a:defRPr>
            </a:lvl7pPr>
            <a:lvl8pPr marL="3453346" indent="-230223" fontAlgn="base">
              <a:spcBef>
                <a:spcPct val="0"/>
              </a:spcBef>
              <a:spcAft>
                <a:spcPct val="0"/>
              </a:spcAft>
              <a:defRPr kumimoji="1" sz="2400">
                <a:solidFill>
                  <a:schemeClr val="tx1"/>
                </a:solidFill>
                <a:latin typeface="Arial" pitchFamily="34" charset="0"/>
                <a:ea typeface="ＭＳ Ｐゴシック" pitchFamily="50" charset="-128"/>
              </a:defRPr>
            </a:lvl8pPr>
            <a:lvl9pPr marL="3913792" indent="-230223" fontAlgn="base">
              <a:spcBef>
                <a:spcPct val="0"/>
              </a:spcBef>
              <a:spcAft>
                <a:spcPct val="0"/>
              </a:spcAft>
              <a:defRPr kumimoji="1" sz="2400">
                <a:solidFill>
                  <a:schemeClr val="tx1"/>
                </a:solidFill>
                <a:latin typeface="Arial" pitchFamily="34" charset="0"/>
                <a:ea typeface="ＭＳ Ｐゴシック" pitchFamily="50" charset="-128"/>
              </a:defRPr>
            </a:lvl9pPr>
          </a:lstStyle>
          <a:p>
            <a:fld id="{96D1C4A2-17EE-48C1-AAC8-A09BCED4E383}" type="slidenum">
              <a:rPr lang="en-US" altLang="ja-JP" sz="1200"/>
              <a:pPr/>
              <a:t>1</a:t>
            </a:fld>
            <a:endParaRPr lang="en-US" altLang="ja-JP"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3C46EA3-172F-4FD2-8CFD-1C4FBE2FD065}"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526DBA-05FC-4BE5-BE57-D1E01D848326}" type="slidenum">
              <a:rPr kumimoji="1" lang="ja-JP" altLang="en-US" smtClean="0"/>
              <a:t>‹#›</a:t>
            </a:fld>
            <a:endParaRPr kumimoji="1" lang="ja-JP" altLang="en-US"/>
          </a:p>
        </p:txBody>
      </p:sp>
    </p:spTree>
    <p:extLst>
      <p:ext uri="{BB962C8B-B14F-4D97-AF65-F5344CB8AC3E}">
        <p14:creationId xmlns:p14="http://schemas.microsoft.com/office/powerpoint/2010/main" val="277578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C46EA3-172F-4FD2-8CFD-1C4FBE2FD065}"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526DBA-05FC-4BE5-BE57-D1E01D848326}" type="slidenum">
              <a:rPr kumimoji="1" lang="ja-JP" altLang="en-US" smtClean="0"/>
              <a:t>‹#›</a:t>
            </a:fld>
            <a:endParaRPr kumimoji="1" lang="ja-JP" altLang="en-US"/>
          </a:p>
        </p:txBody>
      </p:sp>
    </p:spTree>
    <p:extLst>
      <p:ext uri="{BB962C8B-B14F-4D97-AF65-F5344CB8AC3E}">
        <p14:creationId xmlns:p14="http://schemas.microsoft.com/office/powerpoint/2010/main" val="78615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C46EA3-172F-4FD2-8CFD-1C4FBE2FD065}"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526DBA-05FC-4BE5-BE57-D1E01D848326}" type="slidenum">
              <a:rPr kumimoji="1" lang="ja-JP" altLang="en-US" smtClean="0"/>
              <a:t>‹#›</a:t>
            </a:fld>
            <a:endParaRPr kumimoji="1" lang="ja-JP" altLang="en-US"/>
          </a:p>
        </p:txBody>
      </p:sp>
    </p:spTree>
    <p:extLst>
      <p:ext uri="{BB962C8B-B14F-4D97-AF65-F5344CB8AC3E}">
        <p14:creationId xmlns:p14="http://schemas.microsoft.com/office/powerpoint/2010/main" val="4268527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C46EA3-172F-4FD2-8CFD-1C4FBE2FD065}"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526DBA-05FC-4BE5-BE57-D1E01D848326}" type="slidenum">
              <a:rPr kumimoji="1" lang="ja-JP" altLang="en-US" smtClean="0"/>
              <a:t>‹#›</a:t>
            </a:fld>
            <a:endParaRPr kumimoji="1" lang="ja-JP" altLang="en-US"/>
          </a:p>
        </p:txBody>
      </p:sp>
    </p:spTree>
    <p:extLst>
      <p:ext uri="{BB962C8B-B14F-4D97-AF65-F5344CB8AC3E}">
        <p14:creationId xmlns:p14="http://schemas.microsoft.com/office/powerpoint/2010/main" val="229270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3C46EA3-172F-4FD2-8CFD-1C4FBE2FD065}"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526DBA-05FC-4BE5-BE57-D1E01D848326}" type="slidenum">
              <a:rPr kumimoji="1" lang="ja-JP" altLang="en-US" smtClean="0"/>
              <a:t>‹#›</a:t>
            </a:fld>
            <a:endParaRPr kumimoji="1" lang="ja-JP" altLang="en-US"/>
          </a:p>
        </p:txBody>
      </p:sp>
    </p:spTree>
    <p:extLst>
      <p:ext uri="{BB962C8B-B14F-4D97-AF65-F5344CB8AC3E}">
        <p14:creationId xmlns:p14="http://schemas.microsoft.com/office/powerpoint/2010/main" val="336286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3C46EA3-172F-4FD2-8CFD-1C4FBE2FD065}"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526DBA-05FC-4BE5-BE57-D1E01D848326}" type="slidenum">
              <a:rPr kumimoji="1" lang="ja-JP" altLang="en-US" smtClean="0"/>
              <a:t>‹#›</a:t>
            </a:fld>
            <a:endParaRPr kumimoji="1" lang="ja-JP" altLang="en-US"/>
          </a:p>
        </p:txBody>
      </p:sp>
    </p:spTree>
    <p:extLst>
      <p:ext uri="{BB962C8B-B14F-4D97-AF65-F5344CB8AC3E}">
        <p14:creationId xmlns:p14="http://schemas.microsoft.com/office/powerpoint/2010/main" val="326049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3C46EA3-172F-4FD2-8CFD-1C4FBE2FD065}"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E526DBA-05FC-4BE5-BE57-D1E01D848326}" type="slidenum">
              <a:rPr kumimoji="1" lang="ja-JP" altLang="en-US" smtClean="0"/>
              <a:t>‹#›</a:t>
            </a:fld>
            <a:endParaRPr kumimoji="1" lang="ja-JP" altLang="en-US"/>
          </a:p>
        </p:txBody>
      </p:sp>
    </p:spTree>
    <p:extLst>
      <p:ext uri="{BB962C8B-B14F-4D97-AF65-F5344CB8AC3E}">
        <p14:creationId xmlns:p14="http://schemas.microsoft.com/office/powerpoint/2010/main" val="775378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3C46EA3-172F-4FD2-8CFD-1C4FBE2FD065}"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E526DBA-05FC-4BE5-BE57-D1E01D848326}" type="slidenum">
              <a:rPr kumimoji="1" lang="ja-JP" altLang="en-US" smtClean="0"/>
              <a:t>‹#›</a:t>
            </a:fld>
            <a:endParaRPr kumimoji="1" lang="ja-JP" altLang="en-US"/>
          </a:p>
        </p:txBody>
      </p:sp>
    </p:spTree>
    <p:extLst>
      <p:ext uri="{BB962C8B-B14F-4D97-AF65-F5344CB8AC3E}">
        <p14:creationId xmlns:p14="http://schemas.microsoft.com/office/powerpoint/2010/main" val="1564906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C46EA3-172F-4FD2-8CFD-1C4FBE2FD065}"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E526DBA-05FC-4BE5-BE57-D1E01D848326}" type="slidenum">
              <a:rPr kumimoji="1" lang="ja-JP" altLang="en-US" smtClean="0"/>
              <a:t>‹#›</a:t>
            </a:fld>
            <a:endParaRPr kumimoji="1" lang="ja-JP" altLang="en-US"/>
          </a:p>
        </p:txBody>
      </p:sp>
    </p:spTree>
    <p:extLst>
      <p:ext uri="{BB962C8B-B14F-4D97-AF65-F5344CB8AC3E}">
        <p14:creationId xmlns:p14="http://schemas.microsoft.com/office/powerpoint/2010/main" val="2163891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C46EA3-172F-4FD2-8CFD-1C4FBE2FD065}"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526DBA-05FC-4BE5-BE57-D1E01D848326}" type="slidenum">
              <a:rPr kumimoji="1" lang="ja-JP" altLang="en-US" smtClean="0"/>
              <a:t>‹#›</a:t>
            </a:fld>
            <a:endParaRPr kumimoji="1" lang="ja-JP" altLang="en-US"/>
          </a:p>
        </p:txBody>
      </p:sp>
    </p:spTree>
    <p:extLst>
      <p:ext uri="{BB962C8B-B14F-4D97-AF65-F5344CB8AC3E}">
        <p14:creationId xmlns:p14="http://schemas.microsoft.com/office/powerpoint/2010/main" val="2724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C46EA3-172F-4FD2-8CFD-1C4FBE2FD065}"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526DBA-05FC-4BE5-BE57-D1E01D848326}" type="slidenum">
              <a:rPr kumimoji="1" lang="ja-JP" altLang="en-US" smtClean="0"/>
              <a:t>‹#›</a:t>
            </a:fld>
            <a:endParaRPr kumimoji="1" lang="ja-JP" altLang="en-US"/>
          </a:p>
        </p:txBody>
      </p:sp>
    </p:spTree>
    <p:extLst>
      <p:ext uri="{BB962C8B-B14F-4D97-AF65-F5344CB8AC3E}">
        <p14:creationId xmlns:p14="http://schemas.microsoft.com/office/powerpoint/2010/main" val="1844896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3C46EA3-172F-4FD2-8CFD-1C4FBE2FD065}"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E526DBA-05FC-4BE5-BE57-D1E01D848326}" type="slidenum">
              <a:rPr kumimoji="1" lang="ja-JP" altLang="en-US" smtClean="0"/>
              <a:t>‹#›</a:t>
            </a:fld>
            <a:endParaRPr kumimoji="1" lang="ja-JP" altLang="en-US"/>
          </a:p>
        </p:txBody>
      </p:sp>
    </p:spTree>
    <p:extLst>
      <p:ext uri="{BB962C8B-B14F-4D97-AF65-F5344CB8AC3E}">
        <p14:creationId xmlns:p14="http://schemas.microsoft.com/office/powerpoint/2010/main" val="2729617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4"/>
          <p:cNvSpPr txBox="1">
            <a:spLocks noChangeArrowheads="1"/>
          </p:cNvSpPr>
          <p:nvPr/>
        </p:nvSpPr>
        <p:spPr bwMode="auto">
          <a:xfrm>
            <a:off x="476252" y="-7985"/>
            <a:ext cx="3465175"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spcBef>
                <a:spcPct val="50000"/>
              </a:spcBef>
            </a:pPr>
            <a:r>
              <a:rPr lang="ja-JP" altLang="en-US" sz="1200" dirty="0">
                <a:ea typeface="HG創英角ｺﾞｼｯｸUB" pitchFamily="49" charset="-128"/>
              </a:rPr>
              <a:t>分子・物質合成プラットフォーム （名古屋大学）</a:t>
            </a:r>
          </a:p>
        </p:txBody>
      </p:sp>
      <p:sp>
        <p:nvSpPr>
          <p:cNvPr id="14338"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en-US" altLang="ja-JP" sz="1200" i="1">
                <a:solidFill>
                  <a:schemeClr val="bg2"/>
                </a:solidFill>
                <a:latin typeface="Lucida Sans Unicode" pitchFamily="34" charset="0"/>
              </a:rPr>
              <a:t>Molecule &amp; Material Synthesis / Nagoya University</a:t>
            </a:r>
          </a:p>
        </p:txBody>
      </p:sp>
      <p:sp>
        <p:nvSpPr>
          <p:cNvPr id="14339" name="Text Box 6"/>
          <p:cNvSpPr txBox="1">
            <a:spLocks noChangeArrowheads="1"/>
          </p:cNvSpPr>
          <p:nvPr/>
        </p:nvSpPr>
        <p:spPr bwMode="auto">
          <a:xfrm>
            <a:off x="4198939" y="459465"/>
            <a:ext cx="225425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spcBef>
                <a:spcPct val="50000"/>
              </a:spcBef>
            </a:pPr>
            <a:r>
              <a:rPr lang="ja-JP" altLang="en-US" sz="1600">
                <a:latin typeface="HG創英角ｺﾞｼｯｸUB" pitchFamily="49" charset="-128"/>
                <a:ea typeface="HG創英角ｺﾞｼｯｸUB" pitchFamily="49" charset="-128"/>
              </a:rPr>
              <a:t>平成</a:t>
            </a:r>
            <a:r>
              <a:rPr lang="en-US" altLang="ja-JP" sz="1600">
                <a:latin typeface="HG創英角ｺﾞｼｯｸUB" pitchFamily="49" charset="-128"/>
                <a:ea typeface="HG創英角ｺﾞｼｯｸUB" pitchFamily="49" charset="-128"/>
              </a:rPr>
              <a:t>25</a:t>
            </a:r>
            <a:r>
              <a:rPr lang="ja-JP" altLang="en-US" sz="1600">
                <a:latin typeface="HG創英角ｺﾞｼｯｸUB" pitchFamily="49" charset="-128"/>
                <a:ea typeface="HG創英角ｺﾞｼｯｸUB" pitchFamily="49" charset="-128"/>
              </a:rPr>
              <a:t>年度トピックス</a:t>
            </a:r>
          </a:p>
        </p:txBody>
      </p:sp>
      <p:sp>
        <p:nvSpPr>
          <p:cNvPr id="14340" name="Text Box 7"/>
          <p:cNvSpPr txBox="1">
            <a:spLocks noChangeArrowheads="1"/>
          </p:cNvSpPr>
          <p:nvPr/>
        </p:nvSpPr>
        <p:spPr bwMode="auto">
          <a:xfrm>
            <a:off x="476530" y="773057"/>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spcBef>
                <a:spcPct val="50000"/>
              </a:spcBef>
            </a:pPr>
            <a:r>
              <a:rPr lang="ja-JP" altLang="en-US" sz="1600">
                <a:ea typeface="HG創英角ｺﾞｼｯｸUB" pitchFamily="49" charset="-128"/>
              </a:rPr>
              <a:t>分子・物質合成プラットフォームにおける利用成果</a:t>
            </a:r>
          </a:p>
        </p:txBody>
      </p:sp>
      <p:sp>
        <p:nvSpPr>
          <p:cNvPr id="14341" name="Text Box 8"/>
          <p:cNvSpPr txBox="1">
            <a:spLocks noChangeArrowheads="1"/>
          </p:cNvSpPr>
          <p:nvPr/>
        </p:nvSpPr>
        <p:spPr bwMode="auto">
          <a:xfrm>
            <a:off x="714377" y="1049218"/>
            <a:ext cx="59293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ja-JP" altLang="en-US" sz="1800" dirty="0">
                <a:latin typeface="MS-Mincho" charset="-128"/>
                <a:ea typeface="HG創英角ｺﾞｼｯｸUB" pitchFamily="49" charset="-128"/>
              </a:rPr>
              <a:t>微細流路中に合成したナノワイヤ構造体を用いた</a:t>
            </a:r>
            <a:endParaRPr lang="en-US" altLang="ja-JP" sz="1800" dirty="0">
              <a:latin typeface="MS-Mincho" charset="-128"/>
              <a:ea typeface="HG創英角ｺﾞｼｯｸUB" pitchFamily="49" charset="-128"/>
            </a:endParaRPr>
          </a:p>
          <a:p>
            <a:pPr algn="ctr"/>
            <a:r>
              <a:rPr lang="ja-JP" altLang="en-US" sz="1800" dirty="0">
                <a:latin typeface="MS-Mincho" charset="-128"/>
                <a:ea typeface="HG創英角ｺﾞｼｯｸUB" pitchFamily="49" charset="-128"/>
              </a:rPr>
              <a:t>ＤＮＡ解析</a:t>
            </a:r>
            <a:r>
              <a:rPr lang="en-US" altLang="ja-JP" sz="1400">
                <a:ea typeface="HG創英角ｺﾞｼｯｸUB" pitchFamily="49" charset="-128"/>
              </a:rPr>
              <a:t>(</a:t>
            </a:r>
            <a:r>
              <a:rPr lang="en-US" altLang="ja-JP" sz="1400" smtClean="0">
                <a:ea typeface="HG創英角ｺﾞｼｯｸUB" pitchFamily="49" charset="-128"/>
              </a:rPr>
              <a:t>S-13-NU-0041</a:t>
            </a:r>
            <a:r>
              <a:rPr lang="en-US" altLang="ja-JP" sz="1400" dirty="0" smtClean="0">
                <a:ea typeface="HG創英角ｺﾞｼｯｸUB" pitchFamily="49" charset="-128"/>
              </a:rPr>
              <a:t>)</a:t>
            </a:r>
            <a:endParaRPr lang="ja-JP" altLang="en-US" sz="1400" dirty="0">
              <a:ea typeface="HG創英角ｺﾞｼｯｸUB" pitchFamily="49" charset="-128"/>
            </a:endParaRPr>
          </a:p>
        </p:txBody>
      </p:sp>
      <p:sp>
        <p:nvSpPr>
          <p:cNvPr id="14342" name="Text Box 9"/>
          <p:cNvSpPr txBox="1">
            <a:spLocks noChangeArrowheads="1"/>
          </p:cNvSpPr>
          <p:nvPr/>
        </p:nvSpPr>
        <p:spPr bwMode="auto">
          <a:xfrm>
            <a:off x="692151" y="1861039"/>
            <a:ext cx="5473700" cy="560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spcBef>
                <a:spcPct val="50000"/>
              </a:spcBef>
            </a:pPr>
            <a:r>
              <a:rPr lang="en-US" altLang="ja-JP" sz="1400" baseline="30000" dirty="0">
                <a:solidFill>
                  <a:srgbClr val="000000"/>
                </a:solidFill>
                <a:latin typeface="ＭＳ Ｐゴシック" pitchFamily="50" charset="-128"/>
              </a:rPr>
              <a:t>a</a:t>
            </a:r>
            <a:r>
              <a:rPr lang="ja-JP" altLang="en-US" sz="1400" dirty="0">
                <a:solidFill>
                  <a:srgbClr val="000000"/>
                </a:solidFill>
                <a:latin typeface="ＭＳ Ｐゴシック" pitchFamily="50" charset="-128"/>
              </a:rPr>
              <a:t>大阪大学産業科学研究所</a:t>
            </a:r>
            <a:r>
              <a:rPr lang="en-US" altLang="ja-JP" sz="1400" dirty="0">
                <a:solidFill>
                  <a:srgbClr val="000000"/>
                </a:solidFill>
                <a:latin typeface="ＭＳ Ｐゴシック" pitchFamily="50" charset="-128"/>
              </a:rPr>
              <a:t>,</a:t>
            </a:r>
            <a:r>
              <a:rPr lang="en-US" altLang="ja-JP" sz="1400" baseline="30000" dirty="0">
                <a:solidFill>
                  <a:srgbClr val="000000"/>
                </a:solidFill>
                <a:latin typeface="ＭＳ Ｐゴシック" pitchFamily="50" charset="-128"/>
              </a:rPr>
              <a:t> b</a:t>
            </a:r>
            <a:r>
              <a:rPr lang="ja-JP" altLang="en-US" sz="1400" dirty="0">
                <a:solidFill>
                  <a:srgbClr val="000000"/>
                </a:solidFill>
                <a:latin typeface="ＭＳ Ｐゴシック" pitchFamily="50" charset="-128"/>
              </a:rPr>
              <a:t>名古屋大学</a:t>
            </a:r>
          </a:p>
          <a:p>
            <a:pPr>
              <a:spcBef>
                <a:spcPct val="50000"/>
              </a:spcBef>
            </a:pPr>
            <a:r>
              <a:rPr lang="ja-JP" altLang="en-US" sz="1400" u="sng" dirty="0">
                <a:solidFill>
                  <a:srgbClr val="000000"/>
                </a:solidFill>
                <a:latin typeface="ＭＳ 明朝" pitchFamily="17" charset="-128"/>
                <a:ea typeface="ＭＳ 明朝" pitchFamily="17" charset="-128"/>
              </a:rPr>
              <a:t>柳田剛</a:t>
            </a:r>
            <a:r>
              <a:rPr lang="en-US" altLang="zh-TW" sz="1400" u="sng" baseline="30000" dirty="0" err="1">
                <a:solidFill>
                  <a:srgbClr val="000000"/>
                </a:solidFill>
                <a:latin typeface="ＭＳ 明朝" pitchFamily="17" charset="-128"/>
                <a:ea typeface="ＭＳ 明朝" pitchFamily="17" charset="-128"/>
              </a:rPr>
              <a:t>a</a:t>
            </a:r>
            <a:r>
              <a:rPr lang="en-US" altLang="zh-TW" sz="1400" dirty="0" err="1">
                <a:solidFill>
                  <a:srgbClr val="000000"/>
                </a:solidFill>
                <a:latin typeface="ＭＳ 明朝" pitchFamily="17" charset="-128"/>
                <a:ea typeface="ＭＳ 明朝" pitchFamily="17" charset="-128"/>
              </a:rPr>
              <a:t>,Sakon</a:t>
            </a:r>
            <a:r>
              <a:rPr lang="en-US" altLang="zh-TW" sz="1400" dirty="0">
                <a:solidFill>
                  <a:srgbClr val="000000"/>
                </a:solidFill>
                <a:latin typeface="ＭＳ 明朝" pitchFamily="17" charset="-128"/>
                <a:ea typeface="ＭＳ 明朝" pitchFamily="17" charset="-128"/>
              </a:rPr>
              <a:t> </a:t>
            </a:r>
            <a:r>
              <a:rPr lang="en-US" altLang="zh-TW" sz="1400" dirty="0" err="1">
                <a:solidFill>
                  <a:srgbClr val="000000"/>
                </a:solidFill>
                <a:latin typeface="ＭＳ 明朝" pitchFamily="17" charset="-128"/>
                <a:ea typeface="ＭＳ 明朝" pitchFamily="17" charset="-128"/>
              </a:rPr>
              <a:t>Rahong</a:t>
            </a:r>
            <a:r>
              <a:rPr lang="en-US" altLang="ja-JP" sz="1400" baseline="30000" dirty="0" err="1">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川合知二</a:t>
            </a:r>
            <a:r>
              <a:rPr lang="en-US" altLang="ja-JP" sz="1400" baseline="30000" dirty="0">
                <a:solidFill>
                  <a:srgbClr val="000000"/>
                </a:solidFill>
                <a:latin typeface="ＭＳ 明朝" pitchFamily="17" charset="-128"/>
                <a:ea typeface="ＭＳ 明朝" pitchFamily="17" charset="-128"/>
              </a:rPr>
              <a:t>a</a:t>
            </a:r>
            <a:r>
              <a:rPr lang="en-US" altLang="ja-JP"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安井隆雄</a:t>
            </a:r>
            <a:r>
              <a:rPr lang="en-US" altLang="ja-JP" sz="1400" baseline="30000" dirty="0">
                <a:solidFill>
                  <a:srgbClr val="000000"/>
                </a:solidFill>
                <a:latin typeface="ＭＳ 明朝" pitchFamily="17" charset="-128"/>
                <a:ea typeface="ＭＳ 明朝" pitchFamily="17" charset="-128"/>
              </a:rPr>
              <a:t>b</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加地範匡</a:t>
            </a:r>
            <a:r>
              <a:rPr lang="en-US" altLang="ja-JP" sz="1400" baseline="30000" dirty="0">
                <a:solidFill>
                  <a:srgbClr val="000000"/>
                </a:solidFill>
                <a:latin typeface="ＭＳ 明朝" pitchFamily="17" charset="-128"/>
                <a:ea typeface="ＭＳ 明朝" pitchFamily="17" charset="-128"/>
              </a:rPr>
              <a:t>b</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馬場嘉信</a:t>
            </a:r>
            <a:r>
              <a:rPr lang="en-US" altLang="ja-JP" sz="1400" baseline="30000" dirty="0">
                <a:solidFill>
                  <a:srgbClr val="000000"/>
                </a:solidFill>
                <a:latin typeface="ＭＳ 明朝" pitchFamily="17" charset="-128"/>
                <a:ea typeface="ＭＳ 明朝" pitchFamily="17" charset="-128"/>
              </a:rPr>
              <a:t>b</a:t>
            </a:r>
            <a:r>
              <a:rPr lang="en-US" altLang="ja-JP" sz="1400" dirty="0">
                <a:latin typeface="ＭＳ 明朝" pitchFamily="17" charset="-128"/>
                <a:ea typeface="ＭＳ 明朝" pitchFamily="17" charset="-128"/>
              </a:rPr>
              <a:t> </a:t>
            </a:r>
          </a:p>
        </p:txBody>
      </p:sp>
      <p:sp>
        <p:nvSpPr>
          <p:cNvPr id="14343" name="Text Box 10"/>
          <p:cNvSpPr txBox="1">
            <a:spLocks noChangeArrowheads="1"/>
          </p:cNvSpPr>
          <p:nvPr/>
        </p:nvSpPr>
        <p:spPr bwMode="auto">
          <a:xfrm>
            <a:off x="333377" y="2577613"/>
            <a:ext cx="6335713" cy="1618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en-US" altLang="ja-JP" sz="1400" b="1"/>
              <a:t>【</a:t>
            </a:r>
            <a:r>
              <a:rPr lang="ja-JP" altLang="en-US" sz="1400" b="1"/>
              <a:t>研究目的</a:t>
            </a:r>
            <a:r>
              <a:rPr lang="en-US" altLang="ja-JP" sz="1400" b="1"/>
              <a:t>】</a:t>
            </a:r>
          </a:p>
          <a:p>
            <a:pPr algn="just">
              <a:lnSpc>
                <a:spcPct val="110000"/>
              </a:lnSpc>
              <a:spcBef>
                <a:spcPct val="50000"/>
              </a:spcBef>
            </a:pPr>
            <a:r>
              <a:rPr lang="ja-JP" altLang="en-US" sz="1200"/>
              <a:t>　</a:t>
            </a:r>
            <a:r>
              <a:rPr lang="ja-JP" altLang="en-US" sz="1200">
                <a:solidFill>
                  <a:srgbClr val="000000"/>
                </a:solidFill>
                <a:latin typeface="ＭＳ 明朝" pitchFamily="17" charset="-128"/>
                <a:ea typeface="ＭＳ 明朝" pitchFamily="17" charset="-128"/>
              </a:rPr>
              <a:t>長鎖ＤＮＡ分子をゲーティングナノポア検出部へと導入する分子挙動制御技術は次々世代シーケンサーの実現に向けた重要な課題でした。微細流路中でランダムコイル形状のＤＮＡ分子を伸長しその挙動を制御するためにはＤＮＡ分子と同程度サイズのナノ構造が要求され、既存のプロセス技術では作製するのが非常に困難でした。本研究では、微細流路中の狙った空間位置に自己組織化ナノワイヤ構造体を配置する技術を確立し、その新規ナノ構造体を用いて長鎖ＤＮＡ分子の挙動を１分子レベルで制御する試みを行いました。 </a:t>
            </a:r>
            <a:endParaRPr lang="ja-JP" altLang="en-US" sz="1200">
              <a:latin typeface="ＭＳ 明朝" pitchFamily="17" charset="-128"/>
              <a:ea typeface="ＭＳ 明朝" pitchFamily="17" charset="-128"/>
            </a:endParaRPr>
          </a:p>
        </p:txBody>
      </p:sp>
      <p:sp>
        <p:nvSpPr>
          <p:cNvPr id="14344" name="Text Box 11"/>
          <p:cNvSpPr txBox="1">
            <a:spLocks noChangeArrowheads="1"/>
          </p:cNvSpPr>
          <p:nvPr/>
        </p:nvSpPr>
        <p:spPr bwMode="auto">
          <a:xfrm>
            <a:off x="333377" y="4079631"/>
            <a:ext cx="6335713" cy="1826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just"/>
            <a:r>
              <a:rPr lang="en-US" altLang="ja-JP" sz="1400" b="1"/>
              <a:t>【</a:t>
            </a:r>
            <a:r>
              <a:rPr lang="ja-JP" altLang="en-US" sz="1400" b="1"/>
              <a:t>成　　　果</a:t>
            </a:r>
            <a:r>
              <a:rPr lang="en-US" altLang="ja-JP" sz="1400" b="1"/>
              <a:t>】</a:t>
            </a:r>
          </a:p>
          <a:p>
            <a:pPr algn="just">
              <a:lnSpc>
                <a:spcPct val="105000"/>
              </a:lnSpc>
              <a:spcBef>
                <a:spcPct val="50000"/>
              </a:spcBef>
            </a:pPr>
            <a:r>
              <a:rPr lang="ja-JP" altLang="en-US" sz="1200">
                <a:latin typeface="ＭＳ 明朝" pitchFamily="17" charset="-128"/>
                <a:ea typeface="ＭＳ 明朝" pitchFamily="17" charset="-128"/>
              </a:rPr>
              <a:t>本研究では、ガラス基板上に微細流路を作製した後に気液固反応法を用いて酸化錫ナノワイヤを合成することで、世界で初めて、微細流路中にナノワイヤ構造体を作製することに成功しました。次に、この微細流路中のナノワイヤ構造体中に長鎖ＤＮＡを電気泳動させる事によって、１分子レベルで長鎖ＤＮＡを伸長させることに成功しました。加えて、詳細な１分子観察から長鎖ＤＮＡがナノワイヤ構造体とＷ型という従来のナノ構造では極めて珍しい接触状態を示すことが明らかになりました。本成果は、アメリカ化学会</a:t>
            </a:r>
            <a:r>
              <a:rPr lang="en-US" altLang="ja-JP" sz="1200">
                <a:latin typeface="ＭＳ 明朝" pitchFamily="17" charset="-128"/>
                <a:ea typeface="ＭＳ 明朝" pitchFamily="17" charset="-128"/>
              </a:rPr>
              <a:t> </a:t>
            </a:r>
            <a:r>
              <a:rPr lang="ja-JP" altLang="en-US" sz="1200" b="1" i="1">
                <a:latin typeface="ＭＳ 明朝" pitchFamily="17" charset="-128"/>
                <a:ea typeface="ＭＳ 明朝" pitchFamily="17" charset="-128"/>
              </a:rPr>
              <a:t>ＡＣＳ　Ｎａｎｏ</a:t>
            </a:r>
            <a:r>
              <a:rPr lang="en-US" altLang="ja-JP" sz="1200">
                <a:latin typeface="ＭＳ 明朝" pitchFamily="17" charset="-128"/>
                <a:ea typeface="ＭＳ 明朝" pitchFamily="17" charset="-128"/>
              </a:rPr>
              <a:t>, </a:t>
            </a:r>
            <a:r>
              <a:rPr lang="ja-JP" altLang="en-US" sz="1200" b="1">
                <a:latin typeface="ＭＳ 明朝" pitchFamily="17" charset="-128"/>
                <a:ea typeface="ＭＳ 明朝" pitchFamily="17" charset="-128"/>
              </a:rPr>
              <a:t>２０１３</a:t>
            </a:r>
            <a:r>
              <a:rPr lang="en-US" altLang="ja-JP" sz="1200">
                <a:latin typeface="ＭＳ 明朝" pitchFamily="17" charset="-128"/>
                <a:ea typeface="ＭＳ 明朝" pitchFamily="17" charset="-128"/>
              </a:rPr>
              <a:t>, </a:t>
            </a:r>
            <a:r>
              <a:rPr lang="ja-JP" altLang="en-US" sz="1200">
                <a:latin typeface="ＭＳ 明朝" pitchFamily="17" charset="-128"/>
                <a:ea typeface="ＭＳ 明朝" pitchFamily="17" charset="-128"/>
              </a:rPr>
              <a:t>７</a:t>
            </a:r>
            <a:r>
              <a:rPr lang="en-US" altLang="ja-JP" sz="1200">
                <a:latin typeface="ＭＳ 明朝" pitchFamily="17" charset="-128"/>
                <a:ea typeface="ＭＳ 明朝" pitchFamily="17" charset="-128"/>
              </a:rPr>
              <a:t>, </a:t>
            </a:r>
            <a:r>
              <a:rPr lang="ja-JP" altLang="en-US" sz="1200">
                <a:latin typeface="ＭＳ 明朝" pitchFamily="17" charset="-128"/>
                <a:ea typeface="ＭＳ 明朝" pitchFamily="17" charset="-128"/>
              </a:rPr>
              <a:t>３０２９として出版されました。</a:t>
            </a:r>
          </a:p>
        </p:txBody>
      </p:sp>
      <p:sp>
        <p:nvSpPr>
          <p:cNvPr id="14345" name="Rectangle 18"/>
          <p:cNvSpPr>
            <a:spLocks noChangeArrowheads="1"/>
          </p:cNvSpPr>
          <p:nvPr/>
        </p:nvSpPr>
        <p:spPr bwMode="auto">
          <a:xfrm>
            <a:off x="620714" y="8626721"/>
            <a:ext cx="5832475" cy="26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just"/>
            <a:r>
              <a:rPr lang="ja-JP" altLang="en-US" sz="900">
                <a:latin typeface="Times New Roman" pitchFamily="18" charset="0"/>
                <a:ea typeface="ＭＳ 明朝" pitchFamily="17" charset="-128"/>
              </a:rPr>
              <a:t>図</a:t>
            </a:r>
            <a:r>
              <a:rPr lang="en-US" altLang="ja-JP" sz="900">
                <a:latin typeface="Times New Roman" pitchFamily="18" charset="0"/>
                <a:ea typeface="ＭＳ 明朝" pitchFamily="17" charset="-128"/>
              </a:rPr>
              <a:t>1. </a:t>
            </a:r>
            <a:r>
              <a:rPr lang="ja-JP" altLang="en-US" sz="900">
                <a:latin typeface="Times New Roman" pitchFamily="18" charset="0"/>
                <a:ea typeface="ＭＳ 明朝" pitchFamily="17" charset="-128"/>
              </a:rPr>
              <a:t>微細流路中に作製されたナノワイヤ構造体の模式図・</a:t>
            </a:r>
            <a:r>
              <a:rPr lang="en-US" altLang="ja-JP" sz="900">
                <a:latin typeface="Times New Roman" pitchFamily="18" charset="0"/>
                <a:ea typeface="ＭＳ 明朝" pitchFamily="17" charset="-128"/>
              </a:rPr>
              <a:t>SEM</a:t>
            </a:r>
            <a:r>
              <a:rPr lang="ja-JP" altLang="en-US" sz="900">
                <a:latin typeface="Times New Roman" pitchFamily="18" charset="0"/>
                <a:ea typeface="ＭＳ 明朝" pitchFamily="17" charset="-128"/>
              </a:rPr>
              <a:t>画像・</a:t>
            </a:r>
            <a:r>
              <a:rPr lang="en-US" altLang="ja-JP" sz="900">
                <a:latin typeface="Times New Roman" pitchFamily="18" charset="0"/>
                <a:ea typeface="ＭＳ 明朝" pitchFamily="17" charset="-128"/>
              </a:rPr>
              <a:t>TEM</a:t>
            </a:r>
            <a:r>
              <a:rPr lang="ja-JP" altLang="en-US" sz="900">
                <a:latin typeface="Times New Roman" pitchFamily="18" charset="0"/>
                <a:ea typeface="ＭＳ 明朝" pitchFamily="17" charset="-128"/>
              </a:rPr>
              <a:t>画像</a:t>
            </a:r>
            <a:r>
              <a:rPr lang="en-US" altLang="ja-JP" sz="900">
                <a:latin typeface="Times New Roman" pitchFamily="18" charset="0"/>
                <a:ea typeface="ＭＳ 明朝" pitchFamily="17" charset="-128"/>
              </a:rPr>
              <a:t>(</a:t>
            </a:r>
            <a:r>
              <a:rPr lang="ja-JP" altLang="en-US" sz="900">
                <a:latin typeface="Times New Roman" pitchFamily="18" charset="0"/>
                <a:ea typeface="ＭＳ 明朝" pitchFamily="17" charset="-128"/>
              </a:rPr>
              <a:t>左</a:t>
            </a:r>
            <a:r>
              <a:rPr lang="en-US" altLang="ja-JP" sz="900">
                <a:latin typeface="Times New Roman" pitchFamily="18" charset="0"/>
                <a:ea typeface="ＭＳ 明朝" pitchFamily="17" charset="-128"/>
              </a:rPr>
              <a:t>)</a:t>
            </a:r>
            <a:r>
              <a:rPr lang="ja-JP" altLang="en-US" sz="900">
                <a:latin typeface="Times New Roman" pitchFamily="18" charset="0"/>
                <a:ea typeface="ＭＳ 明朝" pitchFamily="17" charset="-128"/>
              </a:rPr>
              <a:t>とナノワイヤ構造体によりランダムコイル形状から伸長された長鎖</a:t>
            </a:r>
            <a:r>
              <a:rPr lang="en-US" altLang="ja-JP" sz="900">
                <a:latin typeface="Times New Roman" pitchFamily="18" charset="0"/>
                <a:ea typeface="ＭＳ 明朝" pitchFamily="17" charset="-128"/>
              </a:rPr>
              <a:t>DNA</a:t>
            </a:r>
            <a:r>
              <a:rPr lang="ja-JP" altLang="en-US" sz="900">
                <a:latin typeface="Times New Roman" pitchFamily="18" charset="0"/>
                <a:ea typeface="ＭＳ 明朝" pitchFamily="17" charset="-128"/>
              </a:rPr>
              <a:t>の</a:t>
            </a:r>
            <a:r>
              <a:rPr lang="en-US" altLang="ja-JP" sz="900">
                <a:latin typeface="Times New Roman" pitchFamily="18" charset="0"/>
                <a:ea typeface="ＭＳ 明朝" pitchFamily="17" charset="-128"/>
              </a:rPr>
              <a:t>1</a:t>
            </a:r>
            <a:r>
              <a:rPr lang="ja-JP" altLang="en-US" sz="900">
                <a:latin typeface="Times New Roman" pitchFamily="18" charset="0"/>
                <a:ea typeface="ＭＳ 明朝" pitchFamily="17" charset="-128"/>
              </a:rPr>
              <a:t>分子観察結果</a:t>
            </a:r>
            <a:r>
              <a:rPr lang="en-US" altLang="ja-JP" sz="900">
                <a:latin typeface="Times New Roman" pitchFamily="18" charset="0"/>
                <a:ea typeface="ＭＳ 明朝" pitchFamily="17" charset="-128"/>
              </a:rPr>
              <a:t>(</a:t>
            </a:r>
            <a:r>
              <a:rPr lang="ja-JP" altLang="en-US" sz="900">
                <a:latin typeface="Times New Roman" pitchFamily="18" charset="0"/>
                <a:ea typeface="ＭＳ 明朝" pitchFamily="17" charset="-128"/>
              </a:rPr>
              <a:t>右</a:t>
            </a:r>
            <a:r>
              <a:rPr lang="en-US" altLang="ja-JP" sz="900">
                <a:latin typeface="Times New Roman" pitchFamily="18" charset="0"/>
                <a:ea typeface="ＭＳ 明朝" pitchFamily="17" charset="-128"/>
              </a:rPr>
              <a:t>)</a:t>
            </a:r>
            <a:endParaRPr lang="en-US" altLang="ja-JP" sz="1800"/>
          </a:p>
        </p:txBody>
      </p:sp>
      <p:pic>
        <p:nvPicPr>
          <p:cNvPr id="14346" name="図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275" y="5802924"/>
            <a:ext cx="2903538" cy="275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図 17"/>
          <p:cNvPicPr>
            <a:picLocks noChangeAspect="1" noChangeArrowheads="1"/>
          </p:cNvPicPr>
          <p:nvPr/>
        </p:nvPicPr>
        <p:blipFill>
          <a:blip r:embed="rId4">
            <a:extLst>
              <a:ext uri="{28A0092B-C50C-407E-A947-70E740481C1C}">
                <a14:useLocalDpi xmlns:a14="http://schemas.microsoft.com/office/drawing/2010/main" val="0"/>
              </a:ext>
            </a:extLst>
          </a:blip>
          <a:srcRect t="-18629" b="19975"/>
          <a:stretch>
            <a:fillRect/>
          </a:stretch>
        </p:blipFill>
        <p:spPr bwMode="auto">
          <a:xfrm>
            <a:off x="3468690" y="5397012"/>
            <a:ext cx="3055937" cy="3096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8" name="Text Box 4"/>
          <p:cNvSpPr txBox="1">
            <a:spLocks noChangeArrowheads="1"/>
          </p:cNvSpPr>
          <p:nvPr/>
        </p:nvSpPr>
        <p:spPr bwMode="auto">
          <a:xfrm>
            <a:off x="6051551" y="5203"/>
            <a:ext cx="805793"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spcBef>
                <a:spcPct val="50000"/>
              </a:spcBef>
            </a:pPr>
            <a:r>
              <a:rPr lang="en-US" altLang="ja-JP" sz="1200" dirty="0">
                <a:ea typeface="HG創英角ｺﾞｼｯｸUB" pitchFamily="49" charset="-128"/>
              </a:rPr>
              <a:t>【</a:t>
            </a:r>
            <a:r>
              <a:rPr lang="ja-JP" altLang="en-US" sz="1200" dirty="0">
                <a:ea typeface="HG創英角ｺﾞｼｯｸUB" pitchFamily="49" charset="-128"/>
              </a:rPr>
              <a:t>別紙１</a:t>
            </a:r>
            <a:r>
              <a:rPr lang="en-US" altLang="ja-JP" sz="1200" dirty="0">
                <a:ea typeface="HG創英角ｺﾞｼｯｸUB" pitchFamily="49" charset="-128"/>
              </a:rPr>
              <a:t>】</a:t>
            </a:r>
            <a:endParaRPr lang="ja-JP" altLang="en-US" sz="1200" dirty="0">
              <a:ea typeface="HG創英角ｺﾞｼｯｸUB" pitchFamily="49" charset="-128"/>
            </a:endParaRPr>
          </a:p>
        </p:txBody>
      </p:sp>
    </p:spTree>
    <p:extLst>
      <p:ext uri="{BB962C8B-B14F-4D97-AF65-F5344CB8AC3E}">
        <p14:creationId xmlns:p14="http://schemas.microsoft.com/office/powerpoint/2010/main" val="34796753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127</Words>
  <Application>Microsoft Office PowerPoint</Application>
  <PresentationFormat>画面に合わせる (4:3)</PresentationFormat>
  <Paragraphs>15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2014-06-02T04:28:24Z</dcterms:created>
  <dcterms:modified xsi:type="dcterms:W3CDTF">2014-06-02T04:28:45Z</dcterms:modified>
</cp:coreProperties>
</file>