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102"/>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125017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31703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92224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42537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53057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50507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39641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79438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74258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72292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D6284F-A8F0-45CD-B323-3CA9F232F3D3}"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2874670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7D6284F-A8F0-45CD-B323-3CA9F232F3D3}"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467D4A7-0123-444F-BC53-AA49FFA6DB6B}" type="slidenum">
              <a:rPr kumimoji="1" lang="ja-JP" altLang="en-US" smtClean="0"/>
              <a:t>‹#›</a:t>
            </a:fld>
            <a:endParaRPr kumimoji="1" lang="ja-JP" altLang="en-US"/>
          </a:p>
        </p:txBody>
      </p:sp>
    </p:spTree>
    <p:extLst>
      <p:ext uri="{BB962C8B-B14F-4D97-AF65-F5344CB8AC3E}">
        <p14:creationId xmlns:p14="http://schemas.microsoft.com/office/powerpoint/2010/main" val="400871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1" y="5418993"/>
            <a:ext cx="3025775" cy="3387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6386" name="Text Box 4"/>
          <p:cNvSpPr txBox="1">
            <a:spLocks noChangeArrowheads="1"/>
          </p:cNvSpPr>
          <p:nvPr/>
        </p:nvSpPr>
        <p:spPr bwMode="auto">
          <a:xfrm>
            <a:off x="476252" y="-7985"/>
            <a:ext cx="3465175"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ja-JP" altLang="en-US" sz="1200">
                <a:ea typeface="HG創英角ｺﾞｼｯｸUB" pitchFamily="49" charset="-128"/>
              </a:rPr>
              <a:t>分子・物質合成プラットフォーム （名古屋大学）</a:t>
            </a:r>
          </a:p>
        </p:txBody>
      </p:sp>
      <p:sp>
        <p:nvSpPr>
          <p:cNvPr id="16387"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200" i="1">
                <a:solidFill>
                  <a:schemeClr val="bg2"/>
                </a:solidFill>
                <a:latin typeface="Lucida Sans Unicode" pitchFamily="34" charset="0"/>
              </a:rPr>
              <a:t>Molecule &amp; Material Synthesis / Nagoya University</a:t>
            </a:r>
          </a:p>
        </p:txBody>
      </p:sp>
      <p:sp>
        <p:nvSpPr>
          <p:cNvPr id="16388"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16389" name="Text Box 7"/>
          <p:cNvSpPr txBox="1">
            <a:spLocks noChangeArrowheads="1"/>
          </p:cNvSpPr>
          <p:nvPr/>
        </p:nvSpPr>
        <p:spPr bwMode="auto">
          <a:xfrm>
            <a:off x="476530" y="640441"/>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ja-JP" altLang="en-US" sz="1600">
                <a:ea typeface="HG創英角ｺﾞｼｯｸUB" pitchFamily="49" charset="-128"/>
              </a:rPr>
              <a:t>分子・物質合成プラットフォームにおける利用成果</a:t>
            </a:r>
          </a:p>
        </p:txBody>
      </p:sp>
      <p:sp>
        <p:nvSpPr>
          <p:cNvPr id="16390" name="Text Box 8"/>
          <p:cNvSpPr txBox="1">
            <a:spLocks noChangeArrowheads="1"/>
          </p:cNvSpPr>
          <p:nvPr/>
        </p:nvSpPr>
        <p:spPr bwMode="auto">
          <a:xfrm>
            <a:off x="311150" y="915865"/>
            <a:ext cx="6527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ja-JP" altLang="en-US" sz="1800" dirty="0">
                <a:latin typeface="MS-Mincho" charset="-128"/>
                <a:ea typeface="HG創英角ｺﾞｼｯｸUB" pitchFamily="49" charset="-128"/>
              </a:rPr>
              <a:t>高プロトン伝導性ポリイミド薄膜の配向構造解析</a:t>
            </a:r>
            <a:r>
              <a:rPr lang="en-US" altLang="ja-JP" sz="1400" dirty="0">
                <a:ea typeface="HG創英角ｺﾞｼｯｸUB" pitchFamily="49" charset="-128"/>
              </a:rPr>
              <a:t>(S-13-NU-0012)</a:t>
            </a:r>
            <a:endParaRPr lang="ja-JP" altLang="en-US" sz="1400" dirty="0">
              <a:ea typeface="HG創英角ｺﾞｼｯｸUB" pitchFamily="49" charset="-128"/>
            </a:endParaRPr>
          </a:p>
          <a:p>
            <a:pPr algn="ctr">
              <a:spcBef>
                <a:spcPct val="50000"/>
              </a:spcBef>
            </a:pPr>
            <a:endParaRPr lang="ja-JP" altLang="en-US" sz="1800" dirty="0">
              <a:latin typeface="MS-Mincho" charset="-128"/>
              <a:ea typeface="HG創英角ｺﾞｼｯｸUB" pitchFamily="49" charset="-128"/>
            </a:endParaRPr>
          </a:p>
        </p:txBody>
      </p:sp>
      <p:sp>
        <p:nvSpPr>
          <p:cNvPr id="16391" name="Text Box 9"/>
          <p:cNvSpPr txBox="1">
            <a:spLocks noChangeArrowheads="1"/>
          </p:cNvSpPr>
          <p:nvPr/>
        </p:nvSpPr>
        <p:spPr bwMode="auto">
          <a:xfrm>
            <a:off x="1195388" y="1248508"/>
            <a:ext cx="4467225"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ctr">
              <a:spcBef>
                <a:spcPct val="50000"/>
              </a:spcBef>
            </a:pPr>
            <a:r>
              <a:rPr lang="en-US" altLang="ja-JP" sz="1400" baseline="30000" dirty="0">
                <a:solidFill>
                  <a:srgbClr val="000000"/>
                </a:solidFill>
                <a:latin typeface="Times New Roman" pitchFamily="18" charset="0"/>
                <a:cs typeface="Times New Roman" pitchFamily="18" charset="0"/>
              </a:rPr>
              <a:t>A</a:t>
            </a:r>
            <a:r>
              <a:rPr lang="ja-JP" altLang="en-US" sz="1400" dirty="0">
                <a:solidFill>
                  <a:srgbClr val="000000"/>
                </a:solidFill>
                <a:latin typeface="Times New Roman" pitchFamily="18" charset="0"/>
                <a:ea typeface="ＭＳ 明朝" pitchFamily="17" charset="-128"/>
              </a:rPr>
              <a:t>北陸先端大学</a:t>
            </a:r>
            <a:r>
              <a:rPr lang="en-US" altLang="ja-JP" sz="1400" dirty="0">
                <a:solidFill>
                  <a:srgbClr val="000000"/>
                </a:solidFill>
                <a:latin typeface="Times New Roman" pitchFamily="18" charset="0"/>
                <a:cs typeface="Times New Roman" pitchFamily="18" charset="0"/>
              </a:rPr>
              <a:t>,</a:t>
            </a:r>
            <a:r>
              <a:rPr lang="en-US" altLang="ja-JP" sz="1400" baseline="30000" dirty="0">
                <a:solidFill>
                  <a:srgbClr val="000000"/>
                </a:solidFill>
                <a:latin typeface="Times New Roman" pitchFamily="18" charset="0"/>
                <a:cs typeface="Times New Roman" pitchFamily="18" charset="0"/>
              </a:rPr>
              <a:t> b</a:t>
            </a:r>
            <a:r>
              <a:rPr lang="ja-JP" altLang="en-US" sz="1400" dirty="0">
                <a:solidFill>
                  <a:srgbClr val="000000"/>
                </a:solidFill>
                <a:latin typeface="Times New Roman" pitchFamily="18" charset="0"/>
                <a:ea typeface="ＭＳ 明朝" pitchFamily="17" charset="-128"/>
              </a:rPr>
              <a:t>名古屋大学</a:t>
            </a:r>
          </a:p>
          <a:p>
            <a:pPr algn="ctr">
              <a:spcBef>
                <a:spcPct val="50000"/>
              </a:spcBef>
            </a:pPr>
            <a:r>
              <a:rPr lang="ja-JP" altLang="en-US" sz="1400" u="sng" dirty="0">
                <a:solidFill>
                  <a:srgbClr val="000000"/>
                </a:solidFill>
                <a:latin typeface="Times New Roman" pitchFamily="18" charset="0"/>
                <a:ea typeface="ＭＳ 明朝" pitchFamily="17" charset="-128"/>
              </a:rPr>
              <a:t>長尾 祐樹</a:t>
            </a:r>
            <a:r>
              <a:rPr lang="en-US" altLang="zh-TW" sz="1400" baseline="30000" dirty="0">
                <a:solidFill>
                  <a:srgbClr val="000000"/>
                </a:solidFill>
                <a:latin typeface="Times New Roman" pitchFamily="18" charset="0"/>
                <a:cs typeface="Times New Roman" pitchFamily="18" charset="0"/>
              </a:rPr>
              <a:t>a</a:t>
            </a:r>
            <a:r>
              <a:rPr lang="en-US" altLang="zh-TW" sz="1400" dirty="0">
                <a:solidFill>
                  <a:srgbClr val="000000"/>
                </a:solidFill>
                <a:latin typeface="Times New Roman" pitchFamily="18" charset="0"/>
                <a:cs typeface="Times New Roman" pitchFamily="18" charset="0"/>
              </a:rPr>
              <a:t>, </a:t>
            </a:r>
            <a:r>
              <a:rPr lang="en-US" altLang="ja-JP" sz="1400" dirty="0" err="1">
                <a:latin typeface="Times New Roman" pitchFamily="18" charset="0"/>
                <a:cs typeface="Times New Roman" pitchFamily="18" charset="0"/>
              </a:rPr>
              <a:t>Karthik</a:t>
            </a:r>
            <a:r>
              <a:rPr lang="en-US" altLang="ja-JP" sz="1400" dirty="0">
                <a:latin typeface="Times New Roman" pitchFamily="18" charset="0"/>
                <a:cs typeface="Times New Roman" pitchFamily="18" charset="0"/>
              </a:rPr>
              <a:t> </a:t>
            </a:r>
            <a:r>
              <a:rPr lang="en-US" altLang="ja-JP" sz="1400" dirty="0" err="1">
                <a:latin typeface="Times New Roman" pitchFamily="18" charset="0"/>
                <a:cs typeface="Times New Roman" pitchFamily="18" charset="0"/>
              </a:rPr>
              <a:t>KRISHNAN</a:t>
            </a:r>
            <a:r>
              <a:rPr lang="en-US" altLang="ja-JP" sz="1400" baseline="30000" dirty="0" err="1">
                <a:latin typeface="Times New Roman" pitchFamily="18" charset="0"/>
                <a:cs typeface="Times New Roman" pitchFamily="18" charset="0"/>
              </a:rPr>
              <a:t>a</a:t>
            </a:r>
            <a:r>
              <a:rPr lang="en-US" altLang="ja-JP" sz="1400" dirty="0">
                <a:latin typeface="Times New Roman" pitchFamily="18" charset="0"/>
                <a:cs typeface="Times New Roman" pitchFamily="18" charset="0"/>
              </a:rPr>
              <a:t>, </a:t>
            </a:r>
            <a:r>
              <a:rPr lang="ja-JP" altLang="en-US" sz="1400" dirty="0">
                <a:latin typeface="ＭＳ 明朝" pitchFamily="17" charset="-128"/>
                <a:ea typeface="ＭＳ 明朝" pitchFamily="17" charset="-128"/>
              </a:rPr>
              <a:t>野呂優喜</a:t>
            </a:r>
            <a:r>
              <a:rPr lang="en-US" altLang="ja-JP" sz="1400" baseline="30000" dirty="0">
                <a:latin typeface="ＭＳ 明朝" pitchFamily="17" charset="-128"/>
                <a:ea typeface="ＭＳ 明朝" pitchFamily="17" charset="-128"/>
              </a:rPr>
              <a:t>a</a:t>
            </a:r>
            <a:r>
              <a:rPr lang="en-US" altLang="ja-JP" sz="1400" dirty="0"/>
              <a:t>, </a:t>
            </a:r>
            <a:r>
              <a:rPr lang="ja-JP" altLang="en-US" sz="1400" dirty="0">
                <a:solidFill>
                  <a:srgbClr val="000000"/>
                </a:solidFill>
                <a:latin typeface="Times New Roman" pitchFamily="18" charset="0"/>
                <a:ea typeface="ＭＳ 明朝" pitchFamily="17" charset="-128"/>
              </a:rPr>
              <a:t>永野 修作</a:t>
            </a:r>
            <a:r>
              <a:rPr lang="en-US" altLang="ja-JP" sz="1400" baseline="30000" dirty="0">
                <a:solidFill>
                  <a:srgbClr val="000000"/>
                </a:solidFill>
                <a:latin typeface="Times New Roman" pitchFamily="18" charset="0"/>
                <a:cs typeface="Times New Roman" pitchFamily="18" charset="0"/>
              </a:rPr>
              <a:t>b</a:t>
            </a:r>
            <a:endParaRPr lang="en-US" altLang="ja-JP" sz="1400" dirty="0">
              <a:latin typeface="Times New Roman" pitchFamily="18" charset="0"/>
              <a:cs typeface="Times New Roman" pitchFamily="18" charset="0"/>
            </a:endParaRPr>
          </a:p>
        </p:txBody>
      </p:sp>
      <p:sp>
        <p:nvSpPr>
          <p:cNvPr id="16392" name="Text Box 10"/>
          <p:cNvSpPr txBox="1">
            <a:spLocks noChangeArrowheads="1"/>
          </p:cNvSpPr>
          <p:nvPr/>
        </p:nvSpPr>
        <p:spPr bwMode="auto">
          <a:xfrm>
            <a:off x="476250" y="1780445"/>
            <a:ext cx="6192838" cy="1526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400" b="1" dirty="0"/>
              <a:t>【</a:t>
            </a:r>
            <a:r>
              <a:rPr lang="ja-JP" altLang="en-US" sz="1400" b="1" dirty="0"/>
              <a:t>研究目的</a:t>
            </a:r>
            <a:r>
              <a:rPr lang="en-US" altLang="ja-JP" sz="1400" b="1" dirty="0"/>
              <a:t>】</a:t>
            </a:r>
          </a:p>
          <a:p>
            <a:pPr algn="just">
              <a:lnSpc>
                <a:spcPct val="110000"/>
              </a:lnSpc>
            </a:pPr>
            <a:r>
              <a:rPr lang="ja-JP" altLang="en-US" sz="1200" dirty="0">
                <a:latin typeface="Times New Roman" pitchFamily="18" charset="0"/>
                <a:cs typeface="Times New Roman" pitchFamily="18" charset="0"/>
              </a:rPr>
              <a:t>　燃料電池に用いられるプロトン伝導性高分子膜は、高い伝導性と化学的安定性が必要であるため、新たな材料開発が求められています。これまでの研究対象は、</a:t>
            </a:r>
            <a:r>
              <a:rPr lang="en-US" altLang="ja-JP" sz="1200" dirty="0" err="1">
                <a:latin typeface="Times New Roman" pitchFamily="18" charset="0"/>
                <a:cs typeface="Times New Roman" pitchFamily="18" charset="0"/>
              </a:rPr>
              <a:t>Nafion</a:t>
            </a:r>
            <a:r>
              <a:rPr lang="en-US" altLang="ja-JP" sz="1200" dirty="0">
                <a:latin typeface="Times New Roman" pitchFamily="18" charset="0"/>
                <a:cs typeface="Times New Roman" pitchFamily="18" charset="0"/>
              </a:rPr>
              <a:t>®</a:t>
            </a:r>
            <a:r>
              <a:rPr lang="ja-JP" altLang="en-US" sz="1200" dirty="0">
                <a:latin typeface="Times New Roman" pitchFamily="18" charset="0"/>
                <a:cs typeface="Times New Roman" pitchFamily="18" charset="0"/>
              </a:rPr>
              <a:t>をはじめとするアモルファスポリマーが主流であったが、近年、分子組織構造の制御がプロトン伝導度の向上に大きく寄与することが明らかになってきています。本研究では、規則性の高い平面構造を持つプロトン伝導性ポリイミド化合物を分子設計し、プロトン伝導性と分子組織構造の相関を解明することを目指しました。</a:t>
            </a:r>
            <a:endParaRPr lang="ja-JP" altLang="en-US" sz="1200" dirty="0">
              <a:latin typeface="Times New Roman" pitchFamily="18" charset="0"/>
              <a:ea typeface="ＭＳ 明朝" pitchFamily="17" charset="-128"/>
            </a:endParaRPr>
          </a:p>
        </p:txBody>
      </p:sp>
      <p:sp>
        <p:nvSpPr>
          <p:cNvPr id="16393" name="Text Box 11"/>
          <p:cNvSpPr txBox="1">
            <a:spLocks noChangeArrowheads="1"/>
          </p:cNvSpPr>
          <p:nvPr/>
        </p:nvSpPr>
        <p:spPr bwMode="auto">
          <a:xfrm>
            <a:off x="476250" y="3109547"/>
            <a:ext cx="6192838" cy="244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just"/>
            <a:r>
              <a:rPr lang="en-US" altLang="ja-JP" sz="1400" b="1" dirty="0"/>
              <a:t>【</a:t>
            </a:r>
            <a:r>
              <a:rPr lang="ja-JP" altLang="en-US" sz="1400" b="1" dirty="0"/>
              <a:t>成　　　果</a:t>
            </a:r>
            <a:r>
              <a:rPr lang="en-US" altLang="ja-JP" sz="1400" b="1" dirty="0"/>
              <a:t>】</a:t>
            </a:r>
          </a:p>
          <a:p>
            <a:pPr algn="just">
              <a:lnSpc>
                <a:spcPct val="105000"/>
              </a:lnSpc>
            </a:pPr>
            <a:r>
              <a:rPr lang="ja-JP" altLang="en-US" sz="1200" dirty="0">
                <a:latin typeface="ＭＳ 明朝" pitchFamily="17" charset="-128"/>
                <a:ea typeface="ＭＳ 明朝" pitchFamily="17" charset="-128"/>
              </a:rPr>
              <a:t>　合成したアルキルスルホン化ポリイミド</a:t>
            </a:r>
            <a:r>
              <a:rPr lang="en-US" altLang="ja-JP" sz="1200" dirty="0">
                <a:latin typeface="ＭＳ 明朝" pitchFamily="17" charset="-128"/>
                <a:ea typeface="ＭＳ 明朝" pitchFamily="17" charset="-128"/>
              </a:rPr>
              <a:t>(</a:t>
            </a:r>
            <a:r>
              <a:rPr lang="ja-JP" altLang="en-US" sz="1200" dirty="0">
                <a:latin typeface="ＭＳ 明朝" pitchFamily="17" charset="-128"/>
                <a:ea typeface="ＭＳ 明朝" pitchFamily="17" charset="-128"/>
              </a:rPr>
              <a:t>図</a:t>
            </a:r>
            <a:r>
              <a:rPr lang="en-US" altLang="ja-JP" sz="1200" dirty="0">
                <a:latin typeface="ＭＳ 明朝" pitchFamily="17" charset="-128"/>
                <a:ea typeface="ＭＳ 明朝" pitchFamily="17" charset="-128"/>
              </a:rPr>
              <a:t>1 </a:t>
            </a:r>
            <a:r>
              <a:rPr lang="ja-JP" altLang="en-US" sz="1200" dirty="0">
                <a:latin typeface="ＭＳ 明朝" pitchFamily="17" charset="-128"/>
                <a:ea typeface="ＭＳ 明朝" pitchFamily="17" charset="-128"/>
              </a:rPr>
              <a:t>挿入図ポリイミド</a:t>
            </a:r>
            <a:r>
              <a:rPr lang="en-US" altLang="ja-JP" sz="1200" dirty="0">
                <a:latin typeface="ＭＳ 明朝" pitchFamily="17" charset="-128"/>
                <a:ea typeface="ＭＳ 明朝" pitchFamily="17" charset="-128"/>
              </a:rPr>
              <a:t>-1)</a:t>
            </a:r>
            <a:r>
              <a:rPr lang="ja-JP" altLang="en-US" sz="1200" dirty="0">
                <a:latin typeface="ＭＳ 明朝" pitchFamily="17" charset="-128"/>
                <a:ea typeface="ＭＳ 明朝" pitchFamily="17" charset="-128"/>
              </a:rPr>
              <a:t>を合成し、バルクペレットと薄膜の基板面内方向のプロトン伝導特性を交流インピーダンス法を用いて測定いたしました。評価の結果、基板面内方向のプロトン伝導性は、高湿度下領域にてバルクに比較して高い値となり、</a:t>
            </a:r>
            <a:r>
              <a:rPr lang="en-US" altLang="ja-JP" sz="1200" dirty="0" err="1">
                <a:latin typeface="ＭＳ 明朝" pitchFamily="17" charset="-128"/>
                <a:ea typeface="ＭＳ 明朝" pitchFamily="17" charset="-128"/>
              </a:rPr>
              <a:t>Nafion</a:t>
            </a:r>
            <a:r>
              <a:rPr lang="en-US" altLang="ja-JP" sz="1200" dirty="0">
                <a:latin typeface="Times New Roman" pitchFamily="18" charset="0"/>
                <a:cs typeface="Times New Roman" pitchFamily="18" charset="0"/>
              </a:rPr>
              <a:t> ® </a:t>
            </a:r>
            <a:r>
              <a:rPr lang="ja-JP" altLang="en-US" sz="1200" dirty="0" err="1">
                <a:latin typeface="Times New Roman" pitchFamily="18" charset="0"/>
                <a:cs typeface="Times New Roman" pitchFamily="18" charset="0"/>
              </a:rPr>
              <a:t>に匹</a:t>
            </a:r>
            <a:r>
              <a:rPr lang="ja-JP" altLang="en-US" sz="1200" dirty="0">
                <a:latin typeface="Times New Roman" pitchFamily="18" charset="0"/>
                <a:cs typeface="Times New Roman" pitchFamily="18" charset="0"/>
              </a:rPr>
              <a:t>敵する伝導性となることを見いだしました </a:t>
            </a:r>
            <a:r>
              <a:rPr lang="en-US" altLang="ja-JP" sz="1200" dirty="0">
                <a:latin typeface="Times New Roman" pitchFamily="18" charset="0"/>
                <a:cs typeface="Times New Roman" pitchFamily="18" charset="0"/>
              </a:rPr>
              <a:t>(</a:t>
            </a:r>
            <a:r>
              <a:rPr lang="ja-JP" altLang="en-US" sz="1200" dirty="0">
                <a:latin typeface="Times New Roman" pitchFamily="18" charset="0"/>
                <a:cs typeface="Times New Roman" pitchFamily="18" charset="0"/>
              </a:rPr>
              <a:t>図</a:t>
            </a:r>
            <a:r>
              <a:rPr lang="en-US" altLang="ja-JP" sz="1200" dirty="0">
                <a:latin typeface="Times New Roman" pitchFamily="18" charset="0"/>
                <a:cs typeface="Times New Roman" pitchFamily="18" charset="0"/>
              </a:rPr>
              <a:t>1)</a:t>
            </a:r>
            <a:r>
              <a:rPr lang="ja-JP" altLang="en-US" sz="1200" dirty="0" err="1">
                <a:latin typeface="Times New Roman" pitchFamily="18" charset="0"/>
                <a:cs typeface="Times New Roman" pitchFamily="18" charset="0"/>
              </a:rPr>
              <a:t>。</a:t>
            </a:r>
            <a:r>
              <a:rPr lang="ja-JP" altLang="en-US" sz="1200" dirty="0">
                <a:latin typeface="Times New Roman" pitchFamily="18" charset="0"/>
                <a:cs typeface="Times New Roman" pitchFamily="18" charset="0"/>
              </a:rPr>
              <a:t>さらに、この高プロトン伝導性を示すナノ構造を明らかにするため、湿度制御下の </a:t>
            </a:r>
            <a:r>
              <a:rPr lang="en-US" altLang="ja-JP" sz="1200" dirty="0">
                <a:latin typeface="Times New Roman" pitchFamily="18" charset="0"/>
                <a:cs typeface="Times New Roman" pitchFamily="18" charset="0"/>
              </a:rPr>
              <a:t>in-situ </a:t>
            </a:r>
            <a:r>
              <a:rPr lang="ja-JP" altLang="en-US" sz="1200" dirty="0">
                <a:latin typeface="Times New Roman" pitchFamily="18" charset="0"/>
                <a:cs typeface="Times New Roman" pitchFamily="18" charset="0"/>
              </a:rPr>
              <a:t>斜入射</a:t>
            </a:r>
            <a:r>
              <a:rPr lang="en-US" altLang="ja-JP" sz="1200" dirty="0">
                <a:latin typeface="Times New Roman" pitchFamily="18" charset="0"/>
                <a:cs typeface="Times New Roman" pitchFamily="18" charset="0"/>
              </a:rPr>
              <a:t>X</a:t>
            </a:r>
            <a:r>
              <a:rPr lang="ja-JP" altLang="en-US" sz="1200" dirty="0">
                <a:latin typeface="Times New Roman" pitchFamily="18" charset="0"/>
                <a:cs typeface="Times New Roman" pitchFamily="18" charset="0"/>
              </a:rPr>
              <a:t>線散乱測定を遂行しました</a:t>
            </a:r>
            <a:r>
              <a:rPr lang="en-US" altLang="ja-JP" sz="1200" dirty="0">
                <a:latin typeface="Times New Roman" pitchFamily="18" charset="0"/>
                <a:cs typeface="Times New Roman" pitchFamily="18" charset="0"/>
              </a:rPr>
              <a:t>(</a:t>
            </a:r>
            <a:r>
              <a:rPr lang="ja-JP" altLang="en-US" sz="1200" dirty="0">
                <a:latin typeface="Times New Roman" pitchFamily="18" charset="0"/>
                <a:cs typeface="Times New Roman" pitchFamily="18" charset="0"/>
              </a:rPr>
              <a:t>図</a:t>
            </a:r>
            <a:r>
              <a:rPr lang="en-US" altLang="ja-JP" sz="1200" dirty="0">
                <a:latin typeface="Times New Roman" pitchFamily="18" charset="0"/>
                <a:cs typeface="Times New Roman" pitchFamily="18" charset="0"/>
              </a:rPr>
              <a:t>2)</a:t>
            </a:r>
            <a:r>
              <a:rPr lang="ja-JP" altLang="en-US" sz="1200" dirty="0" err="1">
                <a:latin typeface="Times New Roman" pitchFamily="18" charset="0"/>
                <a:cs typeface="Times New Roman" pitchFamily="18" charset="0"/>
              </a:rPr>
              <a:t>。</a:t>
            </a:r>
            <a:r>
              <a:rPr lang="ja-JP" altLang="en-US" sz="1200" dirty="0">
                <a:latin typeface="Times New Roman" pitchFamily="18" charset="0"/>
                <a:cs typeface="Times New Roman" pitchFamily="18" charset="0"/>
              </a:rPr>
              <a:t> その結果、ポリイミド</a:t>
            </a:r>
            <a:r>
              <a:rPr lang="en-US" altLang="ja-JP" sz="1200" dirty="0">
                <a:latin typeface="Times New Roman" pitchFamily="18" charset="0"/>
                <a:cs typeface="Times New Roman" pitchFamily="18" charset="0"/>
              </a:rPr>
              <a:t>I</a:t>
            </a:r>
            <a:r>
              <a:rPr lang="ja-JP" altLang="en-US" sz="1200" dirty="0">
                <a:latin typeface="Times New Roman" pitchFamily="18" charset="0"/>
                <a:cs typeface="Times New Roman" pitchFamily="18" charset="0"/>
              </a:rPr>
              <a:t>の薄膜は、乾燥下では基板に平行なラメラ構造を形成し、湿度の上昇ともにラメラ構造の規則性の向上と層間隔の拡張が起こっていることを明らかにしました。これらの結果は、薄膜におけるプロトン伝導性の向上は、高湿度下のラメラ面間隔の増大によりプロトン伝導パスの拡張が起こっているものと推察でき、高プロトン伝導性と高分子ナノ構造が高い相関を示す新たな材料設計指針となるものと考えています。本成果は、第</a:t>
            </a:r>
            <a:r>
              <a:rPr lang="en-US" altLang="ja-JP" sz="1200" dirty="0">
                <a:latin typeface="Times New Roman" pitchFamily="18" charset="0"/>
                <a:cs typeface="Times New Roman" pitchFamily="18" charset="0"/>
              </a:rPr>
              <a:t>23</a:t>
            </a:r>
            <a:r>
              <a:rPr lang="ja-JP" altLang="en-US" sz="1200" dirty="0">
                <a:latin typeface="Times New Roman" pitchFamily="18" charset="0"/>
                <a:cs typeface="Times New Roman" pitchFamily="18" charset="0"/>
              </a:rPr>
              <a:t>回日本</a:t>
            </a:r>
            <a:r>
              <a:rPr lang="en-US" altLang="ja-JP" sz="1200" dirty="0">
                <a:latin typeface="Times New Roman" pitchFamily="18" charset="0"/>
                <a:cs typeface="Times New Roman" pitchFamily="18" charset="0"/>
              </a:rPr>
              <a:t>MRS</a:t>
            </a:r>
            <a:r>
              <a:rPr lang="ja-JP" altLang="en-US" sz="1200" dirty="0">
                <a:latin typeface="Times New Roman" pitchFamily="18" charset="0"/>
                <a:cs typeface="Times New Roman" pitchFamily="18" charset="0"/>
              </a:rPr>
              <a:t>年次大会および</a:t>
            </a:r>
            <a:r>
              <a:rPr lang="en-US" altLang="ja-JP" sz="1200" dirty="0">
                <a:latin typeface="Times New Roman" pitchFamily="18" charset="0"/>
                <a:cs typeface="Times New Roman" pitchFamily="18" charset="0"/>
              </a:rPr>
              <a:t>2013</a:t>
            </a:r>
            <a:r>
              <a:rPr lang="ja-JP" altLang="en-US" sz="1200" dirty="0">
                <a:latin typeface="Times New Roman" pitchFamily="18" charset="0"/>
                <a:cs typeface="Times New Roman" pitchFamily="18" charset="0"/>
              </a:rPr>
              <a:t>年液晶討論会にて発表されました。</a:t>
            </a:r>
            <a:endParaRPr lang="ja-JP" altLang="en-US" sz="1200" dirty="0">
              <a:latin typeface="ＭＳ 明朝" pitchFamily="17" charset="-128"/>
              <a:ea typeface="ＭＳ 明朝" pitchFamily="17" charset="-128"/>
            </a:endParaRPr>
          </a:p>
        </p:txBody>
      </p:sp>
      <p:sp>
        <p:nvSpPr>
          <p:cNvPr id="16394" name="Rectangle 18"/>
          <p:cNvSpPr>
            <a:spLocks noChangeArrowheads="1"/>
          </p:cNvSpPr>
          <p:nvPr/>
        </p:nvSpPr>
        <p:spPr bwMode="auto">
          <a:xfrm>
            <a:off x="3597276" y="8692663"/>
            <a:ext cx="3071813" cy="33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just"/>
            <a:r>
              <a:rPr lang="ja-JP" altLang="en-US" sz="1000" dirty="0">
                <a:latin typeface="Times New Roman" pitchFamily="18" charset="0"/>
                <a:ea typeface="ＭＳ 明朝" pitchFamily="17" charset="-128"/>
              </a:rPr>
              <a:t>図</a:t>
            </a:r>
            <a:r>
              <a:rPr lang="en-US" altLang="ja-JP" sz="1000" dirty="0">
                <a:latin typeface="Times New Roman" pitchFamily="18" charset="0"/>
                <a:ea typeface="ＭＳ 明朝" pitchFamily="17" charset="-128"/>
              </a:rPr>
              <a:t>2. </a:t>
            </a:r>
            <a:r>
              <a:rPr lang="ja-JP" altLang="en-US" sz="1000" dirty="0">
                <a:latin typeface="Times New Roman" pitchFamily="18" charset="0"/>
                <a:ea typeface="ＭＳ 明朝" pitchFamily="17" charset="-128"/>
              </a:rPr>
              <a:t>湿度制御 </a:t>
            </a:r>
            <a:r>
              <a:rPr lang="en-US" altLang="ja-JP" sz="1000" i="1" dirty="0">
                <a:latin typeface="Times New Roman" pitchFamily="18" charset="0"/>
                <a:ea typeface="ＭＳ 明朝" pitchFamily="17" charset="-128"/>
              </a:rPr>
              <a:t>in-situ </a:t>
            </a:r>
            <a:r>
              <a:rPr lang="en-US" altLang="ja-JP" sz="1000" dirty="0">
                <a:latin typeface="Times New Roman" pitchFamily="18" charset="0"/>
                <a:ea typeface="ＭＳ 明朝" pitchFamily="17" charset="-128"/>
              </a:rPr>
              <a:t>GI-SAXS</a:t>
            </a:r>
            <a:r>
              <a:rPr lang="ja-JP" altLang="en-US" sz="1000" dirty="0">
                <a:latin typeface="Times New Roman" pitchFamily="18" charset="0"/>
                <a:ea typeface="ＭＳ 明朝" pitchFamily="17" charset="-128"/>
              </a:rPr>
              <a:t>測定 </a:t>
            </a:r>
            <a:r>
              <a:rPr lang="en-US" altLang="ja-JP" sz="1000" dirty="0">
                <a:latin typeface="Times New Roman" pitchFamily="18" charset="0"/>
                <a:ea typeface="ＭＳ 明朝" pitchFamily="17" charset="-128"/>
              </a:rPr>
              <a:t>(a)</a:t>
            </a:r>
            <a:r>
              <a:rPr lang="ja-JP" altLang="en-US" sz="1000" dirty="0">
                <a:latin typeface="Times New Roman" pitchFamily="18" charset="0"/>
                <a:ea typeface="ＭＳ 明朝" pitchFamily="17" charset="-128"/>
              </a:rPr>
              <a:t>とポリイミド</a:t>
            </a:r>
            <a:r>
              <a:rPr lang="en-US" altLang="ja-JP" sz="1000" dirty="0">
                <a:latin typeface="Times New Roman" pitchFamily="18" charset="0"/>
                <a:ea typeface="ＭＳ 明朝" pitchFamily="17" charset="-128"/>
              </a:rPr>
              <a:t>-1</a:t>
            </a:r>
            <a:r>
              <a:rPr lang="ja-JP" altLang="en-US" sz="1000" dirty="0">
                <a:latin typeface="Times New Roman" pitchFamily="18" charset="0"/>
                <a:ea typeface="ＭＳ 明朝" pitchFamily="17" charset="-128"/>
              </a:rPr>
              <a:t>薄膜の面外方向の散乱プロファイル</a:t>
            </a:r>
            <a:r>
              <a:rPr lang="en-US" altLang="ja-JP" sz="1000" dirty="0">
                <a:latin typeface="Times New Roman" pitchFamily="18" charset="0"/>
                <a:ea typeface="ＭＳ 明朝" pitchFamily="17" charset="-128"/>
              </a:rPr>
              <a:t>(b)</a:t>
            </a:r>
            <a:endParaRPr lang="en-US" altLang="ja-JP" sz="1000" dirty="0"/>
          </a:p>
        </p:txBody>
      </p:sp>
      <p:sp>
        <p:nvSpPr>
          <p:cNvPr id="16395" name="Rectangle 18"/>
          <p:cNvSpPr>
            <a:spLocks noChangeArrowheads="1"/>
          </p:cNvSpPr>
          <p:nvPr/>
        </p:nvSpPr>
        <p:spPr bwMode="auto">
          <a:xfrm>
            <a:off x="569915" y="8692663"/>
            <a:ext cx="2859087" cy="33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lgn="just"/>
            <a:r>
              <a:rPr lang="ja-JP" altLang="en-US" sz="1000" dirty="0">
                <a:latin typeface="Times New Roman" pitchFamily="18" charset="0"/>
                <a:ea typeface="ＭＳ 明朝" pitchFamily="17" charset="-128"/>
              </a:rPr>
              <a:t>図</a:t>
            </a:r>
            <a:r>
              <a:rPr lang="en-US" altLang="ja-JP" sz="1000" dirty="0">
                <a:latin typeface="Times New Roman" pitchFamily="18" charset="0"/>
                <a:ea typeface="ＭＳ 明朝" pitchFamily="17" charset="-128"/>
              </a:rPr>
              <a:t>1. </a:t>
            </a:r>
            <a:r>
              <a:rPr lang="ja-JP" altLang="en-US" sz="1000" dirty="0">
                <a:latin typeface="Times New Roman" pitchFamily="18" charset="0"/>
                <a:ea typeface="ＭＳ 明朝" pitchFamily="17" charset="-128"/>
              </a:rPr>
              <a:t>アルキルスルホン化ポリイミドのバルクと薄膜のプロトン伝導度</a:t>
            </a:r>
            <a:r>
              <a:rPr lang="en-US" altLang="ja-JP" sz="1000" dirty="0">
                <a:latin typeface="Times New Roman" pitchFamily="18" charset="0"/>
                <a:ea typeface="ＭＳ 明朝" pitchFamily="17" charset="-128"/>
              </a:rPr>
              <a:t> </a:t>
            </a:r>
            <a:endParaRPr lang="en-US" altLang="ja-JP" sz="1000" dirty="0"/>
          </a:p>
        </p:txBody>
      </p:sp>
      <p:pic>
        <p:nvPicPr>
          <p:cNvPr id="13"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3176" y="6387614"/>
            <a:ext cx="2732088" cy="238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4"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86213" y="5320812"/>
            <a:ext cx="2563812" cy="112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6398" name="テキスト ボックス 1"/>
          <p:cNvSpPr txBox="1">
            <a:spLocks noChangeArrowheads="1"/>
          </p:cNvSpPr>
          <p:nvPr/>
        </p:nvSpPr>
        <p:spPr bwMode="auto">
          <a:xfrm>
            <a:off x="3827462" y="5360379"/>
            <a:ext cx="3209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200" b="1"/>
              <a:t>a)</a:t>
            </a:r>
            <a:endParaRPr lang="ja-JP" altLang="en-US" sz="1200" b="1"/>
          </a:p>
        </p:txBody>
      </p:sp>
      <p:sp>
        <p:nvSpPr>
          <p:cNvPr id="16399" name="テキスト ボックス 55"/>
          <p:cNvSpPr txBox="1">
            <a:spLocks noChangeArrowheads="1"/>
          </p:cNvSpPr>
          <p:nvPr/>
        </p:nvSpPr>
        <p:spPr bwMode="auto">
          <a:xfrm>
            <a:off x="3827463" y="6345117"/>
            <a:ext cx="3305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r>
              <a:rPr lang="en-US" altLang="ja-JP" sz="1200" b="1"/>
              <a:t>b)</a:t>
            </a:r>
            <a:endParaRPr lang="ja-JP" altLang="en-US" sz="1200" b="1"/>
          </a:p>
        </p:txBody>
      </p:sp>
      <p:sp>
        <p:nvSpPr>
          <p:cNvPr id="16400"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a:ea typeface="HG創英角ｺﾞｼｯｸUB" pitchFamily="49" charset="-128"/>
              </a:rPr>
              <a:t>【</a:t>
            </a:r>
            <a:r>
              <a:rPr lang="ja-JP" altLang="en-US" sz="1200">
                <a:ea typeface="HG創英角ｺﾞｼｯｸUB" pitchFamily="49" charset="-128"/>
              </a:rPr>
              <a:t>別紙１</a:t>
            </a:r>
            <a:r>
              <a:rPr lang="en-US" altLang="ja-JP" sz="1200">
                <a:ea typeface="HG創英角ｺﾞｼｯｸUB" pitchFamily="49" charset="-128"/>
              </a:rPr>
              <a:t>】</a:t>
            </a:r>
            <a:endParaRPr lang="ja-JP" altLang="en-US" sz="1200">
              <a:ea typeface="HG創英角ｺﾞｼｯｸUB" pitchFamily="49" charset="-128"/>
            </a:endParaRPr>
          </a:p>
        </p:txBody>
      </p:sp>
    </p:spTree>
    <p:extLst>
      <p:ext uri="{BB962C8B-B14F-4D97-AF65-F5344CB8AC3E}">
        <p14:creationId xmlns:p14="http://schemas.microsoft.com/office/powerpoint/2010/main" val="4286156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113</Words>
  <Application>Microsoft Office PowerPoint</Application>
  <PresentationFormat>画面に合わせる (4:3)</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2</cp:revision>
  <dcterms:created xsi:type="dcterms:W3CDTF">2014-06-02T04:38:52Z</dcterms:created>
  <dcterms:modified xsi:type="dcterms:W3CDTF">2014-06-02T04:41:13Z</dcterms:modified>
</cp:coreProperties>
</file>