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F2780F-1EE8-46D3-B8E8-B73BE6361E56}"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8EA0E-9B66-4970-96C4-7DEC484A43EE}" type="slidenum">
              <a:rPr kumimoji="1" lang="ja-JP" altLang="en-US" smtClean="0"/>
              <a:t>‹#›</a:t>
            </a:fld>
            <a:endParaRPr kumimoji="1" lang="ja-JP" altLang="en-US"/>
          </a:p>
        </p:txBody>
      </p:sp>
    </p:spTree>
    <p:extLst>
      <p:ext uri="{BB962C8B-B14F-4D97-AF65-F5344CB8AC3E}">
        <p14:creationId xmlns:p14="http://schemas.microsoft.com/office/powerpoint/2010/main" val="11285061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8225" indent="-287779">
              <a:defRPr kumimoji="1">
                <a:solidFill>
                  <a:schemeClr val="tx1"/>
                </a:solidFill>
                <a:latin typeface="Arial" pitchFamily="34" charset="0"/>
                <a:ea typeface="ＭＳ Ｐゴシック" pitchFamily="50" charset="-128"/>
              </a:defRPr>
            </a:lvl2pPr>
            <a:lvl3pPr marL="1151115" indent="-230223">
              <a:defRPr kumimoji="1">
                <a:solidFill>
                  <a:schemeClr val="tx1"/>
                </a:solidFill>
                <a:latin typeface="Arial" pitchFamily="34" charset="0"/>
                <a:ea typeface="ＭＳ Ｐゴシック" pitchFamily="50" charset="-128"/>
              </a:defRPr>
            </a:lvl3pPr>
            <a:lvl4pPr marL="1611561" indent="-230223">
              <a:defRPr kumimoji="1">
                <a:solidFill>
                  <a:schemeClr val="tx1"/>
                </a:solidFill>
                <a:latin typeface="Arial" pitchFamily="34" charset="0"/>
                <a:ea typeface="ＭＳ Ｐゴシック" pitchFamily="50" charset="-128"/>
              </a:defRPr>
            </a:lvl4pPr>
            <a:lvl5pPr marL="2072008" indent="-230223">
              <a:defRPr kumimoji="1">
                <a:solidFill>
                  <a:schemeClr val="tx1"/>
                </a:solidFill>
                <a:latin typeface="Arial" pitchFamily="34" charset="0"/>
                <a:ea typeface="ＭＳ Ｐゴシック" pitchFamily="50" charset="-128"/>
              </a:defRPr>
            </a:lvl5pPr>
            <a:lvl6pPr marL="2532454"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2900"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3346"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13792" indent="-230223"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258E0AFB-9932-4993-89B2-94B41679197A}" type="slidenum">
              <a:rPr lang="en-US" altLang="ja-JP"/>
              <a:pPr/>
              <a:t>1</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374477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231996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335398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327476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19335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399016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140066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218457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428415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122049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906B3F-1865-46D4-B307-B2DBC2FBB1B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65171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906B3F-1865-46D4-B307-B2DBC2FBB1BA}"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819A0D3-161A-4B3D-9399-5EDC6C1C6F36}" type="slidenum">
              <a:rPr kumimoji="1" lang="ja-JP" altLang="en-US" smtClean="0"/>
              <a:t>‹#›</a:t>
            </a:fld>
            <a:endParaRPr kumimoji="1" lang="ja-JP" altLang="en-US"/>
          </a:p>
        </p:txBody>
      </p:sp>
    </p:spTree>
    <p:extLst>
      <p:ext uri="{BB962C8B-B14F-4D97-AF65-F5344CB8AC3E}">
        <p14:creationId xmlns:p14="http://schemas.microsoft.com/office/powerpoint/2010/main" val="126739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76250" y="-7985"/>
            <a:ext cx="3926840"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ea typeface="HG創英角ｺﾞｼｯｸUB" pitchFamily="49" charset="-128"/>
              </a:rPr>
              <a:t>分子・物質合成プラットフォーム 　</a:t>
            </a:r>
            <a:r>
              <a:rPr lang="ja-JP" altLang="en-US" sz="1200" dirty="0" smtClean="0">
                <a:ea typeface="HG創英角ｺﾞｼｯｸUB" pitchFamily="49" charset="-128"/>
              </a:rPr>
              <a:t>（名古屋</a:t>
            </a:r>
            <a:r>
              <a:rPr lang="ja-JP" altLang="en-US" sz="1200" dirty="0">
                <a:ea typeface="HG創英角ｺﾞｼｯｸUB" pitchFamily="49" charset="-128"/>
              </a:rPr>
              <a:t>工業</a:t>
            </a:r>
            <a:r>
              <a:rPr lang="ja-JP" altLang="en-US" sz="1200" dirty="0" smtClean="0">
                <a:ea typeface="HG創英角ｺﾞｼｯｸUB" pitchFamily="49" charset="-128"/>
              </a:rPr>
              <a:t>大学）</a:t>
            </a:r>
            <a:endParaRPr lang="ja-JP" altLang="en-US" sz="1200" dirty="0">
              <a:ea typeface="HG創英角ｺﾞｼｯｸUB" pitchFamily="49" charset="-128"/>
            </a:endParaRPr>
          </a:p>
        </p:txBody>
      </p:sp>
      <p:sp>
        <p:nvSpPr>
          <p:cNvPr id="14338"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en-US" altLang="ja-JP" sz="1200" i="1" dirty="0" smtClean="0">
                <a:solidFill>
                  <a:schemeClr val="bg1">
                    <a:lumMod val="65000"/>
                  </a:schemeClr>
                </a:solidFill>
                <a:latin typeface="ＭＳ Ｐゴシック" pitchFamily="50" charset="-128"/>
              </a:rPr>
              <a:t>Molecule &amp; Material Synthesis Platform / Nagoya Institute of Technology</a:t>
            </a:r>
            <a:endParaRPr lang="en-US" altLang="ja-JP" sz="1200" i="1" dirty="0">
              <a:solidFill>
                <a:schemeClr val="bg1">
                  <a:lumMod val="65000"/>
                </a:schemeClr>
              </a:solidFill>
              <a:latin typeface="Lucida Sans Unicode" pitchFamily="34" charset="0"/>
            </a:endParaRPr>
          </a:p>
        </p:txBody>
      </p:sp>
      <p:sp>
        <p:nvSpPr>
          <p:cNvPr id="3076"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3078" name="Text Box 8"/>
          <p:cNvSpPr txBox="1">
            <a:spLocks noChangeArrowheads="1"/>
          </p:cNvSpPr>
          <p:nvPr/>
        </p:nvSpPr>
        <p:spPr bwMode="auto">
          <a:xfrm>
            <a:off x="714377" y="1049216"/>
            <a:ext cx="59293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800" dirty="0">
                <a:latin typeface="MS-Mincho" charset="-128"/>
                <a:ea typeface="HG創英角ｺﾞｼｯｸUB" pitchFamily="49" charset="-128"/>
              </a:rPr>
              <a:t>支援課題名</a:t>
            </a:r>
            <a:r>
              <a:rPr lang="en-US" altLang="ja-JP" sz="1800" dirty="0">
                <a:latin typeface="MS-Mincho" charset="-128"/>
                <a:ea typeface="HG創英角ｺﾞｼｯｸUB" pitchFamily="49" charset="-128"/>
              </a:rPr>
              <a:t>  </a:t>
            </a:r>
            <a:r>
              <a:rPr lang="ja-JP" altLang="en-US" sz="1800" dirty="0">
                <a:latin typeface="MS-Mincho" charset="-128"/>
                <a:ea typeface="HG創英角ｺﾞｼｯｸUB" pitchFamily="49" charset="-128"/>
              </a:rPr>
              <a:t>フッ素化合物の</a:t>
            </a:r>
            <a:r>
              <a:rPr lang="ja-JP" altLang="en-US" sz="1800" dirty="0" smtClean="0">
                <a:latin typeface="MS-Mincho" charset="-128"/>
                <a:ea typeface="HG創英角ｺﾞｼｯｸUB" pitchFamily="49" charset="-128"/>
              </a:rPr>
              <a:t>合成</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S-13-NI-21</a:t>
            </a:r>
            <a:r>
              <a:rPr lang="ja-JP" altLang="en-US" sz="1400" dirty="0" smtClean="0">
                <a:solidFill>
                  <a:srgbClr val="000000"/>
                </a:solidFill>
                <a:latin typeface="MS-Mincho" charset="-128"/>
                <a:ea typeface="HG創英角ｺﾞｼｯｸUB" pitchFamily="49" charset="-128"/>
              </a:rPr>
              <a:t>）</a:t>
            </a:r>
            <a:endParaRPr lang="ja-JP" altLang="en-US" sz="1800" dirty="0">
              <a:latin typeface="MS-Mincho" charset="-128"/>
              <a:ea typeface="HG創英角ｺﾞｼｯｸUB" pitchFamily="49" charset="-128"/>
            </a:endParaRPr>
          </a:p>
        </p:txBody>
      </p:sp>
      <p:sp>
        <p:nvSpPr>
          <p:cNvPr id="3079" name="Text Box 9"/>
          <p:cNvSpPr txBox="1">
            <a:spLocks noChangeArrowheads="1"/>
          </p:cNvSpPr>
          <p:nvPr/>
        </p:nvSpPr>
        <p:spPr bwMode="auto">
          <a:xfrm>
            <a:off x="3860802" y="1513744"/>
            <a:ext cx="2233613"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400">
                <a:solidFill>
                  <a:srgbClr val="000000"/>
                </a:solidFill>
                <a:latin typeface="ＭＳ 明朝" pitchFamily="17" charset="-128"/>
                <a:ea typeface="ＭＳ 明朝" pitchFamily="17" charset="-128"/>
              </a:rPr>
              <a:t>名古屋工業大学大学院</a:t>
            </a:r>
            <a:endParaRPr lang="en-US" altLang="ja-JP" sz="1400">
              <a:solidFill>
                <a:srgbClr val="000000"/>
              </a:solidFill>
              <a:latin typeface="ＭＳ 明朝" pitchFamily="17" charset="-128"/>
              <a:ea typeface="ＭＳ 明朝" pitchFamily="17" charset="-128"/>
            </a:endParaRPr>
          </a:p>
          <a:p>
            <a:pPr eaLnBrk="1" hangingPunct="1">
              <a:spcBef>
                <a:spcPct val="50000"/>
              </a:spcBef>
              <a:buFontTx/>
              <a:buNone/>
            </a:pPr>
            <a:r>
              <a:rPr lang="ja-JP" altLang="en-US" sz="1400">
                <a:solidFill>
                  <a:srgbClr val="000000"/>
                </a:solidFill>
                <a:latin typeface="ＭＳ 明朝" pitchFamily="17" charset="-128"/>
                <a:ea typeface="ＭＳ 明朝" pitchFamily="17" charset="-128"/>
              </a:rPr>
              <a:t>氏名　</a:t>
            </a:r>
            <a:r>
              <a:rPr lang="ja-JP" altLang="en-US" sz="1400" u="sng">
                <a:solidFill>
                  <a:srgbClr val="000000"/>
                </a:solidFill>
                <a:latin typeface="ＭＳ 明朝" pitchFamily="17" charset="-128"/>
                <a:ea typeface="ＭＳ 明朝" pitchFamily="17" charset="-128"/>
              </a:rPr>
              <a:t>柴田哲男</a:t>
            </a:r>
            <a:r>
              <a:rPr lang="en-US" altLang="ja-JP" sz="1400">
                <a:latin typeface="ＭＳ 明朝" pitchFamily="17" charset="-128"/>
                <a:ea typeface="ＭＳ 明朝" pitchFamily="17" charset="-128"/>
              </a:rPr>
              <a:t> </a:t>
            </a:r>
          </a:p>
        </p:txBody>
      </p:sp>
      <p:sp>
        <p:nvSpPr>
          <p:cNvPr id="3080" name="Text Box 10"/>
          <p:cNvSpPr txBox="1">
            <a:spLocks noChangeArrowheads="1"/>
          </p:cNvSpPr>
          <p:nvPr/>
        </p:nvSpPr>
        <p:spPr bwMode="auto">
          <a:xfrm>
            <a:off x="476250" y="2079381"/>
            <a:ext cx="6192838" cy="16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dirty="0" smtClean="0"/>
              <a:t>【</a:t>
            </a:r>
            <a:r>
              <a:rPr lang="ja-JP" altLang="en-US" sz="1400" b="1" dirty="0" smtClean="0"/>
              <a:t>研究目的</a:t>
            </a:r>
            <a:r>
              <a:rPr lang="en-US" altLang="ja-JP" sz="1400" b="1" dirty="0" smtClean="0"/>
              <a:t>】</a:t>
            </a:r>
          </a:p>
          <a:p>
            <a:pPr algn="just" eaLnBrk="1" hangingPunct="1">
              <a:lnSpc>
                <a:spcPct val="110000"/>
              </a:lnSpc>
              <a:spcBef>
                <a:spcPct val="50000"/>
              </a:spcBef>
              <a:buFontTx/>
              <a:buNone/>
            </a:pPr>
            <a:r>
              <a:rPr lang="ja-JP" altLang="en-US" sz="1200" dirty="0" smtClean="0"/>
              <a:t>　ビニルトリフロンは、単純で非常に有用な構造を有する化合物であり、その強い電子吸引効果とトリフリル基の多岐にわたる反応性を有していることから、薬化学、材料化学の分野で特に注目されている。これらの合成には一般的にはトリフリル基のビルディングブロックとアルデヒドを直接縮合するか、アルキルトリフロン等を間接的に変換する方法がとられているが、対象の基質が限られる、あるいは多段階の合成に対して難を有する。本研究では直接</a:t>
            </a:r>
            <a:r>
              <a:rPr lang="en-US" altLang="ja-JP" sz="1200" dirty="0" err="1" smtClean="0"/>
              <a:t>Cvinyl-Striflyl</a:t>
            </a:r>
            <a:r>
              <a:rPr lang="ja-JP" altLang="en-US" sz="1200" dirty="0" smtClean="0"/>
              <a:t>結合を形成できるビニルトリフロンの合成法について検討した。</a:t>
            </a:r>
            <a:endParaRPr lang="ja-JP" altLang="en-US" sz="1200" dirty="0">
              <a:latin typeface="ＭＳ 明朝" pitchFamily="17" charset="-128"/>
              <a:ea typeface="ＭＳ 明朝" pitchFamily="17" charset="-128"/>
            </a:endParaRPr>
          </a:p>
        </p:txBody>
      </p:sp>
      <p:sp>
        <p:nvSpPr>
          <p:cNvPr id="3081" name="Text Box 11"/>
          <p:cNvSpPr txBox="1">
            <a:spLocks noChangeArrowheads="1"/>
          </p:cNvSpPr>
          <p:nvPr/>
        </p:nvSpPr>
        <p:spPr bwMode="auto">
          <a:xfrm>
            <a:off x="476250" y="3562350"/>
            <a:ext cx="6192838" cy="3118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dirty="0"/>
              <a:t>【</a:t>
            </a:r>
            <a:r>
              <a:rPr lang="ja-JP" altLang="en-US" sz="1400" b="1" dirty="0"/>
              <a:t>成　　　果</a:t>
            </a:r>
            <a:r>
              <a:rPr lang="en-US" altLang="ja-JP" sz="1400" b="1" dirty="0"/>
              <a:t>】</a:t>
            </a:r>
          </a:p>
          <a:p>
            <a:pPr algn="just" eaLnBrk="1" hangingPunct="1">
              <a:lnSpc>
                <a:spcPct val="105000"/>
              </a:lnSpc>
              <a:spcBef>
                <a:spcPct val="50000"/>
              </a:spcBef>
              <a:buFontTx/>
              <a:buNone/>
            </a:pPr>
            <a:r>
              <a:rPr lang="ja-JP" altLang="en-US" sz="1200" dirty="0">
                <a:latin typeface="ＭＳ 明朝" pitchFamily="17" charset="-128"/>
                <a:ea typeface="ＭＳ 明朝" pitchFamily="17" charset="-128"/>
              </a:rPr>
              <a:t>　</a:t>
            </a:r>
            <a:r>
              <a:rPr lang="en-US" altLang="ja-JP" sz="1200" dirty="0">
                <a:latin typeface="ＭＳ 明朝" pitchFamily="17" charset="-128"/>
                <a:ea typeface="ＭＳ 明朝" pitchFamily="17" charset="-128"/>
              </a:rPr>
              <a:t>gem-</a:t>
            </a:r>
            <a:r>
              <a:rPr lang="ja-JP" altLang="en-US" sz="1200" dirty="0">
                <a:latin typeface="ＭＳ 明朝" pitchFamily="17" charset="-128"/>
                <a:ea typeface="ＭＳ 明朝" pitchFamily="17" charset="-128"/>
              </a:rPr>
              <a:t>ジブロモビニル基質を</a:t>
            </a:r>
            <a:r>
              <a:rPr lang="en-US" altLang="ja-JP" sz="1200" i="1" dirty="0" err="1">
                <a:latin typeface="ＭＳ 明朝" pitchFamily="17" charset="-128"/>
                <a:ea typeface="ＭＳ 明朝" pitchFamily="17" charset="-128"/>
              </a:rPr>
              <a:t>n</a:t>
            </a:r>
            <a:r>
              <a:rPr lang="en-US" altLang="ja-JP" sz="1200" dirty="0" err="1">
                <a:latin typeface="ＭＳ 明朝" pitchFamily="17" charset="-128"/>
                <a:ea typeface="ＭＳ 明朝" pitchFamily="17" charset="-128"/>
              </a:rPr>
              <a:t>BuLi</a:t>
            </a:r>
            <a:r>
              <a:rPr lang="ja-JP" altLang="en-US" sz="1200" dirty="0">
                <a:latin typeface="ＭＳ 明朝" pitchFamily="17" charset="-128"/>
                <a:ea typeface="ＭＳ 明朝" pitchFamily="17" charset="-128"/>
              </a:rPr>
              <a:t>で処理すると、アルキンが生成</a:t>
            </a:r>
            <a:r>
              <a:rPr lang="ja-JP" altLang="en-US" sz="1200" dirty="0" err="1">
                <a:latin typeface="ＭＳ 明朝" pitchFamily="17" charset="-128"/>
                <a:ea typeface="ＭＳ 明朝" pitchFamily="17" charset="-128"/>
              </a:rPr>
              <a:t>するする</a:t>
            </a:r>
            <a:r>
              <a:rPr lang="ja-JP" altLang="en-US" sz="1200" dirty="0">
                <a:latin typeface="ＭＳ 明朝" pitchFamily="17" charset="-128"/>
                <a:ea typeface="ＭＳ 明朝" pitchFamily="17" charset="-128"/>
              </a:rPr>
              <a:t>ことは浴知られている。（</a:t>
            </a:r>
            <a:r>
              <a:rPr lang="en-US" altLang="ja-JP" sz="1200" dirty="0">
                <a:latin typeface="ＭＳ 明朝" pitchFamily="17" charset="-128"/>
                <a:ea typeface="ＭＳ 明朝" pitchFamily="17" charset="-128"/>
              </a:rPr>
              <a:t>Scheme 1(1)</a:t>
            </a:r>
            <a:r>
              <a:rPr lang="ja-JP" altLang="en-US" sz="1200" dirty="0">
                <a:latin typeface="ＭＳ 明朝" pitchFamily="17" charset="-128"/>
                <a:ea typeface="ＭＳ 明朝" pitchFamily="17" charset="-128"/>
              </a:rPr>
              <a:t>）オルト位に</a:t>
            </a:r>
            <a:r>
              <a:rPr lang="en-US" altLang="ja-JP" sz="1200" dirty="0" err="1">
                <a:latin typeface="ＭＳ 明朝" pitchFamily="17" charset="-128"/>
                <a:ea typeface="ＭＳ 明朝" pitchFamily="17" charset="-128"/>
              </a:rPr>
              <a:t>OTf</a:t>
            </a:r>
            <a:r>
              <a:rPr lang="en-US" altLang="ja-JP" sz="1200" dirty="0">
                <a:latin typeface="ＭＳ 明朝" pitchFamily="17" charset="-128"/>
                <a:ea typeface="ＭＳ 明朝" pitchFamily="17" charset="-128"/>
              </a:rPr>
              <a:t>(</a:t>
            </a:r>
            <a:r>
              <a:rPr lang="ja-JP" altLang="en-US" sz="1200" dirty="0">
                <a:latin typeface="ＭＳ 明朝" pitchFamily="17" charset="-128"/>
                <a:ea typeface="ＭＳ 明朝" pitchFamily="17" charset="-128"/>
              </a:rPr>
              <a:t>トリフルオロメタンスルホニル基）を導入すると、</a:t>
            </a:r>
            <a:r>
              <a:rPr lang="en-US" altLang="ja-JP" sz="1200" dirty="0" err="1">
                <a:latin typeface="ＭＳ 明朝" pitchFamily="17" charset="-128"/>
                <a:ea typeface="ＭＳ 明朝" pitchFamily="17" charset="-128"/>
              </a:rPr>
              <a:t>O→C</a:t>
            </a:r>
            <a:r>
              <a:rPr lang="en-US" altLang="ja-JP" sz="1200" baseline="-25000" dirty="0" err="1">
                <a:latin typeface="ＭＳ 明朝" pitchFamily="17" charset="-128"/>
                <a:ea typeface="ＭＳ 明朝" pitchFamily="17" charset="-128"/>
              </a:rPr>
              <a:t>vinyl</a:t>
            </a:r>
            <a:r>
              <a:rPr lang="ja-JP" altLang="en-US" sz="1200" dirty="0" err="1">
                <a:latin typeface="ＭＳ 明朝" pitchFamily="17" charset="-128"/>
                <a:ea typeface="ＭＳ 明朝" pitchFamily="17" charset="-128"/>
              </a:rPr>
              <a:t>への</a:t>
            </a:r>
            <a:r>
              <a:rPr lang="ja-JP" altLang="en-US" sz="1200" dirty="0">
                <a:latin typeface="ＭＳ 明朝" pitchFamily="17" charset="-128"/>
                <a:ea typeface="ＭＳ 明朝" pitchFamily="17" charset="-128"/>
              </a:rPr>
              <a:t>直接的な挿入反応が進行する。ここでは</a:t>
            </a:r>
            <a:r>
              <a:rPr lang="en-US" altLang="ja-JP" sz="1200" dirty="0">
                <a:latin typeface="ＭＳ 明朝" pitchFamily="17" charset="-128"/>
                <a:ea typeface="ＭＳ 明朝" pitchFamily="17" charset="-128"/>
              </a:rPr>
              <a:t>91%</a:t>
            </a:r>
            <a:r>
              <a:rPr lang="ja-JP" altLang="en-US" sz="1200" dirty="0">
                <a:latin typeface="ＭＳ 明朝" pitchFamily="17" charset="-128"/>
                <a:ea typeface="ＭＳ 明朝" pitchFamily="17" charset="-128"/>
              </a:rPr>
              <a:t>の収率で</a:t>
            </a:r>
            <a:r>
              <a:rPr lang="en-US" altLang="ja-JP" sz="1200" i="1" dirty="0">
                <a:latin typeface="ＭＳ 明朝" pitchFamily="17" charset="-128"/>
                <a:ea typeface="ＭＳ 明朝" pitchFamily="17" charset="-128"/>
              </a:rPr>
              <a:t>E</a:t>
            </a:r>
            <a:r>
              <a:rPr lang="en-US" altLang="ja-JP" sz="1200" dirty="0">
                <a:latin typeface="ＭＳ 明朝" pitchFamily="17" charset="-128"/>
                <a:ea typeface="ＭＳ 明朝" pitchFamily="17" charset="-128"/>
              </a:rPr>
              <a:t>-</a:t>
            </a:r>
            <a:r>
              <a:rPr lang="ja-JP" altLang="en-US" sz="1200" dirty="0">
                <a:latin typeface="ＭＳ 明朝" pitchFamily="17" charset="-128"/>
                <a:ea typeface="ＭＳ 明朝" pitchFamily="17" charset="-128"/>
              </a:rPr>
              <a:t>ビニルトリフロンの生成が確認できた。</a:t>
            </a:r>
            <a:r>
              <a:rPr lang="en-US" altLang="ja-JP" sz="1200" dirty="0">
                <a:latin typeface="ＭＳ 明朝" pitchFamily="17" charset="-128"/>
                <a:ea typeface="ＭＳ 明朝" pitchFamily="17" charset="-128"/>
              </a:rPr>
              <a:t>(Scheme 1(2))</a:t>
            </a:r>
            <a:r>
              <a:rPr lang="ja-JP" altLang="en-US" sz="1200" dirty="0">
                <a:latin typeface="ＭＳ 明朝" pitchFamily="17" charset="-128"/>
                <a:ea typeface="ＭＳ 明朝" pitchFamily="17" charset="-128"/>
              </a:rPr>
              <a:t>ここでは塩基が２等量存在する条件下で最もよい収率を与えたことから、挿入反応が分子内反応であることが分かった。本反応は、ベンゼン環上の置換基の種類に関わらず適当なあるいはよい収率で</a:t>
            </a:r>
            <a:r>
              <a:rPr lang="en-US" altLang="ja-JP" sz="1200" i="1" dirty="0">
                <a:latin typeface="ＭＳ 明朝" pitchFamily="17" charset="-128"/>
                <a:ea typeface="ＭＳ 明朝" pitchFamily="17" charset="-128"/>
              </a:rPr>
              <a:t>E</a:t>
            </a:r>
            <a:r>
              <a:rPr lang="en-US" altLang="ja-JP" sz="1200" dirty="0">
                <a:latin typeface="ＭＳ 明朝" pitchFamily="17" charset="-128"/>
                <a:ea typeface="ＭＳ 明朝" pitchFamily="17" charset="-128"/>
              </a:rPr>
              <a:t>-</a:t>
            </a:r>
            <a:r>
              <a:rPr lang="ja-JP" altLang="en-US" sz="1200" dirty="0">
                <a:latin typeface="ＭＳ 明朝" pitchFamily="17" charset="-128"/>
                <a:ea typeface="ＭＳ 明朝" pitchFamily="17" charset="-128"/>
              </a:rPr>
              <a:t>ビニルトリフロンが生成した。</a:t>
            </a:r>
            <a:r>
              <a:rPr lang="en-US" altLang="ja-JP" sz="1200" dirty="0">
                <a:latin typeface="ＭＳ 明朝" pitchFamily="17" charset="-128"/>
                <a:ea typeface="ＭＳ 明朝" pitchFamily="17" charset="-128"/>
              </a:rPr>
              <a:t>gem-</a:t>
            </a:r>
            <a:r>
              <a:rPr lang="ja-JP" altLang="en-US" sz="1200" dirty="0">
                <a:latin typeface="ＭＳ 明朝" pitchFamily="17" charset="-128"/>
                <a:ea typeface="ＭＳ 明朝" pitchFamily="17" charset="-128"/>
              </a:rPr>
              <a:t>ジブロモビニル基質は近年、２官能性化合物の合成に応用されてきており、</a:t>
            </a:r>
            <a:r>
              <a:rPr lang="en-US" altLang="ja-JP" sz="1200" dirty="0">
                <a:latin typeface="ＭＳ 明朝" pitchFamily="17" charset="-128"/>
                <a:ea typeface="ＭＳ 明朝" pitchFamily="17" charset="-128"/>
              </a:rPr>
              <a:t>Scheme 2</a:t>
            </a:r>
            <a:r>
              <a:rPr lang="ja-JP" altLang="en-US" sz="1200" dirty="0">
                <a:latin typeface="ＭＳ 明朝" pitchFamily="17" charset="-128"/>
                <a:ea typeface="ＭＳ 明朝" pitchFamily="17" charset="-128"/>
              </a:rPr>
              <a:t>に示す種々の求電子剤を用いて反応性の検討を行った。</a:t>
            </a:r>
            <a:r>
              <a:rPr lang="en-US" altLang="ja-JP" sz="1200" i="1" dirty="0" err="1">
                <a:latin typeface="ＭＳ 明朝" pitchFamily="17" charset="-128"/>
                <a:ea typeface="ＭＳ 明朝" pitchFamily="17" charset="-128"/>
              </a:rPr>
              <a:t>n</a:t>
            </a:r>
            <a:r>
              <a:rPr lang="en-US" altLang="ja-JP" sz="1200" dirty="0" err="1">
                <a:latin typeface="ＭＳ 明朝" pitchFamily="17" charset="-128"/>
                <a:ea typeface="ＭＳ 明朝" pitchFamily="17" charset="-128"/>
              </a:rPr>
              <a:t>BuLi</a:t>
            </a:r>
            <a:r>
              <a:rPr lang="ja-JP" altLang="en-US" sz="1200" dirty="0">
                <a:latin typeface="ＭＳ 明朝" pitchFamily="17" charset="-128"/>
                <a:ea typeface="ＭＳ 明朝" pitchFamily="17" charset="-128"/>
              </a:rPr>
              <a:t>２当量を加えた後に求電子剤を加えたところ、３置換されたビニルトリフロンが収率よく生成した。化合物</a:t>
            </a:r>
            <a:r>
              <a:rPr lang="en-US" altLang="ja-JP" sz="1200" dirty="0">
                <a:latin typeface="ＭＳ 明朝" pitchFamily="17" charset="-128"/>
                <a:ea typeface="ＭＳ 明朝" pitchFamily="17" charset="-128"/>
              </a:rPr>
              <a:t>3a</a:t>
            </a:r>
            <a:r>
              <a:rPr lang="ja-JP" altLang="en-US" sz="1200" dirty="0">
                <a:latin typeface="ＭＳ 明朝" pitchFamily="17" charset="-128"/>
                <a:ea typeface="ＭＳ 明朝" pitchFamily="17" charset="-128"/>
              </a:rPr>
              <a:t>については単結晶</a:t>
            </a:r>
            <a:r>
              <a:rPr lang="en-US" altLang="ja-JP" sz="1200" dirty="0">
                <a:latin typeface="ＭＳ 明朝" pitchFamily="17" charset="-128"/>
                <a:ea typeface="ＭＳ 明朝" pitchFamily="17" charset="-128"/>
              </a:rPr>
              <a:t>X</a:t>
            </a:r>
            <a:r>
              <a:rPr lang="ja-JP" altLang="en-US" sz="1200" dirty="0">
                <a:latin typeface="ＭＳ 明朝" pitchFamily="17" charset="-128"/>
                <a:ea typeface="ＭＳ 明朝" pitchFamily="17" charset="-128"/>
              </a:rPr>
              <a:t>線構造解析によりその構造を明らかにした。（</a:t>
            </a:r>
            <a:r>
              <a:rPr lang="en-US" altLang="ja-JP" sz="1200" dirty="0">
                <a:latin typeface="ＭＳ 明朝" pitchFamily="17" charset="-128"/>
                <a:ea typeface="ＭＳ 明朝" pitchFamily="17" charset="-128"/>
              </a:rPr>
              <a:t>Figure 1</a:t>
            </a:r>
            <a:r>
              <a:rPr lang="ja-JP" altLang="en-US" sz="1200" dirty="0">
                <a:latin typeface="ＭＳ 明朝" pitchFamily="17" charset="-128"/>
                <a:ea typeface="ＭＳ 明朝" pitchFamily="17" charset="-128"/>
              </a:rPr>
              <a:t>）この合成法は生物学的観点からヘテロアリルトリフロンの合成についても検討を行い、よい収率で目的物を合成できることが分かった。このように本研究では</a:t>
            </a:r>
            <a:r>
              <a:rPr lang="en-US" altLang="ja-JP" sz="1200" dirty="0">
                <a:latin typeface="ＭＳ 明朝" pitchFamily="17" charset="-128"/>
                <a:ea typeface="ＭＳ 明朝" pitchFamily="17" charset="-128"/>
              </a:rPr>
              <a:t>one-pot</a:t>
            </a:r>
            <a:r>
              <a:rPr lang="ja-JP" altLang="en-US" sz="1200" dirty="0">
                <a:latin typeface="ＭＳ 明朝" pitchFamily="17" charset="-128"/>
                <a:ea typeface="ＭＳ 明朝" pitchFamily="17" charset="-128"/>
              </a:rPr>
              <a:t>で収率よく種々のビニルトリフロンを合成する手法を開発できた。</a:t>
            </a:r>
            <a:r>
              <a:rPr lang="en-US" altLang="ja-JP" sz="1200" dirty="0">
                <a:latin typeface="ＭＳ 明朝" pitchFamily="17" charset="-128"/>
                <a:ea typeface="ＭＳ 明朝" pitchFamily="17" charset="-128"/>
              </a:rPr>
              <a:t>(</a:t>
            </a:r>
            <a:r>
              <a:rPr lang="en-US" altLang="ja-JP" sz="1200" i="1" dirty="0" err="1">
                <a:latin typeface="ＭＳ 明朝" pitchFamily="17" charset="-128"/>
                <a:ea typeface="ＭＳ 明朝" pitchFamily="17" charset="-128"/>
              </a:rPr>
              <a:t>Angew</a:t>
            </a:r>
            <a:r>
              <a:rPr lang="en-US" altLang="ja-JP" sz="1200" i="1" dirty="0">
                <a:latin typeface="ＭＳ 明朝" pitchFamily="17" charset="-128"/>
                <a:ea typeface="ＭＳ 明朝" pitchFamily="17" charset="-128"/>
              </a:rPr>
              <a:t>. Chem. Int. Ed.</a:t>
            </a:r>
            <a:r>
              <a:rPr lang="en-US" altLang="ja-JP" sz="1200" b="1" dirty="0">
                <a:latin typeface="ＭＳ 明朝" pitchFamily="17" charset="-128"/>
                <a:ea typeface="ＭＳ 明朝" pitchFamily="17" charset="-128"/>
              </a:rPr>
              <a:t> 2013</a:t>
            </a:r>
            <a:r>
              <a:rPr lang="en-US" altLang="ja-JP" sz="1200" dirty="0">
                <a:latin typeface="ＭＳ 明朝" pitchFamily="17" charset="-128"/>
                <a:ea typeface="ＭＳ 明朝" pitchFamily="17" charset="-128"/>
              </a:rPr>
              <a:t>, </a:t>
            </a:r>
            <a:r>
              <a:rPr lang="en-US" altLang="ja-JP" sz="1200" i="1" dirty="0">
                <a:latin typeface="ＭＳ 明朝" pitchFamily="17" charset="-128"/>
                <a:ea typeface="ＭＳ 明朝" pitchFamily="17" charset="-128"/>
              </a:rPr>
              <a:t>52(48)</a:t>
            </a:r>
            <a:r>
              <a:rPr lang="en-US" altLang="ja-JP" sz="1200" dirty="0">
                <a:latin typeface="ＭＳ 明朝" pitchFamily="17" charset="-128"/>
                <a:ea typeface="ＭＳ 明朝" pitchFamily="17" charset="-128"/>
              </a:rPr>
              <a:t>, 12628-12631.)</a:t>
            </a:r>
            <a:endParaRPr lang="ja-JP" altLang="en-US" sz="1200" dirty="0">
              <a:latin typeface="ＭＳ 明朝" pitchFamily="17" charset="-128"/>
              <a:ea typeface="ＭＳ 明朝" pitchFamily="17" charset="-128"/>
            </a:endParaRPr>
          </a:p>
        </p:txBody>
      </p:sp>
      <p:sp>
        <p:nvSpPr>
          <p:cNvPr id="15" name="正方形/長方形 14"/>
          <p:cNvSpPr/>
          <p:nvPr/>
        </p:nvSpPr>
        <p:spPr>
          <a:xfrm>
            <a:off x="476250" y="6433041"/>
            <a:ext cx="3143250" cy="7971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083" name="Rectangle 18"/>
          <p:cNvSpPr>
            <a:spLocks noChangeArrowheads="1"/>
          </p:cNvSpPr>
          <p:nvPr/>
        </p:nvSpPr>
        <p:spPr bwMode="auto">
          <a:xfrm>
            <a:off x="476252" y="7366492"/>
            <a:ext cx="3071813" cy="1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900" dirty="0">
                <a:latin typeface="Times New Roman" pitchFamily="18" charset="0"/>
                <a:ea typeface="ＭＳ 明朝" pitchFamily="17" charset="-128"/>
              </a:rPr>
              <a:t>Scheme 1. gem-</a:t>
            </a:r>
            <a:r>
              <a:rPr lang="ja-JP" altLang="en-US" sz="900" dirty="0">
                <a:latin typeface="Times New Roman" pitchFamily="18" charset="0"/>
                <a:ea typeface="ＭＳ 明朝" pitchFamily="17" charset="-128"/>
              </a:rPr>
              <a:t>ジブロモビニルベンゼンと</a:t>
            </a:r>
            <a:r>
              <a:rPr lang="en-US" altLang="ja-JP" sz="900" i="1" dirty="0" err="1">
                <a:latin typeface="Times New Roman" pitchFamily="18" charset="0"/>
                <a:ea typeface="ＭＳ 明朝" pitchFamily="17" charset="-128"/>
              </a:rPr>
              <a:t>n</a:t>
            </a:r>
            <a:r>
              <a:rPr lang="en-US" altLang="ja-JP" sz="900" dirty="0" err="1">
                <a:latin typeface="Times New Roman" pitchFamily="18" charset="0"/>
                <a:ea typeface="ＭＳ 明朝" pitchFamily="17" charset="-128"/>
              </a:rPr>
              <a:t>BuLi</a:t>
            </a:r>
            <a:r>
              <a:rPr lang="ja-JP" altLang="en-US" sz="900" dirty="0">
                <a:latin typeface="Times New Roman" pitchFamily="18" charset="0"/>
                <a:ea typeface="ＭＳ 明朝" pitchFamily="17" charset="-128"/>
              </a:rPr>
              <a:t>との反応</a:t>
            </a:r>
            <a:endParaRPr lang="en-US" altLang="ja-JP" sz="1800" dirty="0">
              <a:ea typeface="ＭＳ 明朝" pitchFamily="17" charset="-128"/>
            </a:endParaRPr>
          </a:p>
        </p:txBody>
      </p:sp>
      <p:sp>
        <p:nvSpPr>
          <p:cNvPr id="3084" name="Rectangle 18"/>
          <p:cNvSpPr>
            <a:spLocks noChangeArrowheads="1"/>
          </p:cNvSpPr>
          <p:nvPr/>
        </p:nvSpPr>
        <p:spPr bwMode="auto">
          <a:xfrm>
            <a:off x="3429002" y="8692664"/>
            <a:ext cx="3071813"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900" dirty="0">
                <a:latin typeface="ＭＳ 明朝" pitchFamily="17" charset="-128"/>
                <a:ea typeface="ＭＳ 明朝" pitchFamily="17" charset="-128"/>
              </a:rPr>
              <a:t>Fig. 1 </a:t>
            </a:r>
            <a:r>
              <a:rPr lang="ja-JP" altLang="en-US" sz="900" dirty="0">
                <a:latin typeface="ＭＳ 明朝" pitchFamily="17" charset="-128"/>
                <a:ea typeface="ＭＳ 明朝" pitchFamily="17" charset="-128"/>
              </a:rPr>
              <a:t>２置換型ビニルトリフロンの結晶構造図</a:t>
            </a:r>
            <a:r>
              <a:rPr lang="en-US" altLang="ja-JP" sz="900" dirty="0">
                <a:latin typeface="ＭＳ 明朝" pitchFamily="17" charset="-128"/>
                <a:ea typeface="ＭＳ 明朝" pitchFamily="17" charset="-128"/>
              </a:rPr>
              <a:t>(Scheme 2 (a)</a:t>
            </a:r>
          </a:p>
        </p:txBody>
      </p:sp>
      <p:sp>
        <p:nvSpPr>
          <p:cNvPr id="3085" name="Rectangle 18"/>
          <p:cNvSpPr>
            <a:spLocks noChangeArrowheads="1"/>
          </p:cNvSpPr>
          <p:nvPr/>
        </p:nvSpPr>
        <p:spPr bwMode="auto">
          <a:xfrm>
            <a:off x="476251" y="8865577"/>
            <a:ext cx="2787650" cy="265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900" dirty="0">
                <a:latin typeface="Times New Roman" pitchFamily="18" charset="0"/>
                <a:ea typeface="ＭＳ 明朝" pitchFamily="17" charset="-128"/>
              </a:rPr>
              <a:t>Scheme 2 </a:t>
            </a:r>
            <a:r>
              <a:rPr lang="ja-JP" altLang="en-US" sz="900" dirty="0">
                <a:latin typeface="Times New Roman" pitchFamily="18" charset="0"/>
                <a:ea typeface="ＭＳ 明朝" pitchFamily="17" charset="-128"/>
              </a:rPr>
              <a:t>置換ビニルトリフロンの立体選択的合成</a:t>
            </a:r>
            <a:r>
              <a:rPr lang="en-US" altLang="ja-JP" sz="900" dirty="0">
                <a:latin typeface="Times New Roman" pitchFamily="18" charset="0"/>
                <a:ea typeface="ＭＳ 明朝" pitchFamily="17" charset="-128"/>
              </a:rPr>
              <a:t>  </a:t>
            </a:r>
            <a:endParaRPr lang="en-US" altLang="ja-JP" sz="1800" dirty="0">
              <a:ea typeface="ＭＳ 明朝" pitchFamily="17" charset="-128"/>
            </a:endParaRPr>
          </a:p>
        </p:txBody>
      </p:sp>
      <p:pic>
        <p:nvPicPr>
          <p:cNvPr id="3086" name="図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176" y="6433041"/>
            <a:ext cx="2532063" cy="86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図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6613" y="7634655"/>
            <a:ext cx="2373312" cy="119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図 7"/>
          <p:cNvPicPr>
            <a:picLocks noChangeAspect="1"/>
          </p:cNvPicPr>
          <p:nvPr/>
        </p:nvPicPr>
        <p:blipFill>
          <a:blip r:embed="rId5">
            <a:grayscl/>
            <a:extLst>
              <a:ext uri="{28A0092B-C50C-407E-A947-70E740481C1C}">
                <a14:useLocalDpi xmlns:a14="http://schemas.microsoft.com/office/drawing/2010/main" val="0"/>
              </a:ext>
            </a:extLst>
          </a:blip>
          <a:srcRect l="27596" r="27220" b="-1076"/>
          <a:stretch>
            <a:fillRect/>
          </a:stretch>
        </p:blipFill>
        <p:spPr bwMode="auto">
          <a:xfrm>
            <a:off x="3500440" y="6367096"/>
            <a:ext cx="2808287" cy="2198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dirty="0">
                <a:ea typeface="HG創英角ｺﾞｼｯｸUB" pitchFamily="49" charset="-128"/>
              </a:rPr>
              <a:t>【</a:t>
            </a:r>
            <a:r>
              <a:rPr lang="ja-JP" altLang="en-US" sz="1200" dirty="0">
                <a:ea typeface="HG創英角ｺﾞｼｯｸUB" pitchFamily="49" charset="-128"/>
              </a:rPr>
              <a:t>別紙１</a:t>
            </a:r>
            <a:r>
              <a:rPr lang="en-US" altLang="ja-JP" sz="1200" dirty="0">
                <a:ea typeface="HG創英角ｺﾞｼｯｸUB" pitchFamily="49" charset="-128"/>
              </a:rPr>
              <a:t>】</a:t>
            </a:r>
            <a:endParaRPr lang="ja-JP" altLang="en-US" sz="1200" dirty="0">
              <a:ea typeface="HG創英角ｺﾞｼｯｸUB" pitchFamily="49" charset="-128"/>
            </a:endParaRPr>
          </a:p>
        </p:txBody>
      </p:sp>
      <p:sp>
        <p:nvSpPr>
          <p:cNvPr id="18"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34082630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89</Words>
  <Application>Microsoft Office PowerPoint</Application>
  <PresentationFormat>画面に合わせる (4:3)</PresentationFormat>
  <Paragraphs>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2</cp:revision>
  <dcterms:created xsi:type="dcterms:W3CDTF">2014-06-02T04:57:20Z</dcterms:created>
  <dcterms:modified xsi:type="dcterms:W3CDTF">2014-06-02T05:01:05Z</dcterms:modified>
</cp:coreProperties>
</file>