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showGuides="1">
      <p:cViewPr varScale="1">
        <p:scale>
          <a:sx n="83" d="100"/>
          <a:sy n="83" d="100"/>
        </p:scale>
        <p:origin x="-3168" y="-96"/>
      </p:cViewPr>
      <p:guideLst>
        <p:guide orient="horz" pos="2880"/>
        <p:guide pos="2160"/>
      </p:guideLst>
    </p:cSldViewPr>
  </p:slideViewPr>
  <p:notesTextViewPr>
    <p:cViewPr>
      <p:scale>
        <a:sx n="1" d="1"/>
        <a:sy n="1" d="1"/>
      </p:scale>
      <p:origin x="0" y="0"/>
    </p:cViewPr>
  </p:notesTextViewPr>
  <p:gridSpacing cx="45005" cy="45005"/>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CD2503-CB86-489A-9916-6240E6CA546C}" type="datetimeFigureOut">
              <a:rPr kumimoji="1" lang="ja-JP" altLang="en-US" smtClean="0"/>
              <a:t>2014/6/2</a:t>
            </a:fld>
            <a:endParaRPr kumimoji="1" lang="ja-JP" altLang="en-US"/>
          </a:p>
        </p:txBody>
      </p:sp>
      <p:sp>
        <p:nvSpPr>
          <p:cNvPr id="4" name="スライド イメージ プレースホルダー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FBBA77-DF40-417B-8BAC-62DEB2E1FC38}" type="slidenum">
              <a:rPr kumimoji="1" lang="ja-JP" altLang="en-US" smtClean="0"/>
              <a:t>‹#›</a:t>
            </a:fld>
            <a:endParaRPr kumimoji="1" lang="ja-JP" altLang="en-US"/>
          </a:p>
        </p:txBody>
      </p:sp>
    </p:spTree>
    <p:extLst>
      <p:ext uri="{BB962C8B-B14F-4D97-AF65-F5344CB8AC3E}">
        <p14:creationId xmlns:p14="http://schemas.microsoft.com/office/powerpoint/2010/main" val="46836093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 1"/>
          <p:cNvSpPr>
            <a:spLocks noGrp="1" noRot="1" noChangeAspect="1" noTextEdit="1"/>
          </p:cNvSpPr>
          <p:nvPr>
            <p:ph type="sldImg"/>
          </p:nvPr>
        </p:nvSpPr>
        <p:spPr bwMode="auto">
          <a:xfrm>
            <a:off x="2143125" y="685800"/>
            <a:ext cx="2573338" cy="34305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8196" name="ヘッダー プレースホルダー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kumimoji="1">
                <a:solidFill>
                  <a:schemeClr val="tx1"/>
                </a:solidFill>
                <a:latin typeface="Arial" pitchFamily="34" charset="0"/>
                <a:ea typeface="ＭＳ Ｐゴシック" pitchFamily="50" charset="-128"/>
              </a:defRPr>
            </a:lvl1pPr>
            <a:lvl2pPr marL="748225" indent="-287779">
              <a:defRPr kumimoji="1">
                <a:solidFill>
                  <a:schemeClr val="tx1"/>
                </a:solidFill>
                <a:latin typeface="Arial" pitchFamily="34" charset="0"/>
                <a:ea typeface="ＭＳ Ｐゴシック" pitchFamily="50" charset="-128"/>
              </a:defRPr>
            </a:lvl2pPr>
            <a:lvl3pPr marL="1151115" indent="-230223">
              <a:defRPr kumimoji="1">
                <a:solidFill>
                  <a:schemeClr val="tx1"/>
                </a:solidFill>
                <a:latin typeface="Arial" pitchFamily="34" charset="0"/>
                <a:ea typeface="ＭＳ Ｐゴシック" pitchFamily="50" charset="-128"/>
              </a:defRPr>
            </a:lvl3pPr>
            <a:lvl4pPr marL="1611561" indent="-230223">
              <a:defRPr kumimoji="1">
                <a:solidFill>
                  <a:schemeClr val="tx1"/>
                </a:solidFill>
                <a:latin typeface="Arial" pitchFamily="34" charset="0"/>
                <a:ea typeface="ＭＳ Ｐゴシック" pitchFamily="50" charset="-128"/>
              </a:defRPr>
            </a:lvl4pPr>
            <a:lvl5pPr marL="2072008" indent="-230223">
              <a:defRPr kumimoji="1">
                <a:solidFill>
                  <a:schemeClr val="tx1"/>
                </a:solidFill>
                <a:latin typeface="Arial" pitchFamily="34" charset="0"/>
                <a:ea typeface="ＭＳ Ｐゴシック" pitchFamily="50" charset="-128"/>
              </a:defRPr>
            </a:lvl5pPr>
            <a:lvl6pPr marL="2532454" indent="-230223"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92900" indent="-230223"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53346" indent="-230223"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913792" indent="-230223"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8AFE9F9-E7E6-4F98-8F96-39D27D4E5351}"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FB631E-29FC-4A0F-90C0-F2445532BB0D}" type="slidenum">
              <a:rPr kumimoji="1" lang="ja-JP" altLang="en-US" smtClean="0"/>
              <a:t>‹#›</a:t>
            </a:fld>
            <a:endParaRPr kumimoji="1" lang="ja-JP" altLang="en-US"/>
          </a:p>
        </p:txBody>
      </p:sp>
    </p:spTree>
    <p:extLst>
      <p:ext uri="{BB962C8B-B14F-4D97-AF65-F5344CB8AC3E}">
        <p14:creationId xmlns:p14="http://schemas.microsoft.com/office/powerpoint/2010/main" val="385214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8AFE9F9-E7E6-4F98-8F96-39D27D4E5351}"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FB631E-29FC-4A0F-90C0-F2445532BB0D}" type="slidenum">
              <a:rPr kumimoji="1" lang="ja-JP" altLang="en-US" smtClean="0"/>
              <a:t>‹#›</a:t>
            </a:fld>
            <a:endParaRPr kumimoji="1" lang="ja-JP" altLang="en-US"/>
          </a:p>
        </p:txBody>
      </p:sp>
    </p:spTree>
    <p:extLst>
      <p:ext uri="{BB962C8B-B14F-4D97-AF65-F5344CB8AC3E}">
        <p14:creationId xmlns:p14="http://schemas.microsoft.com/office/powerpoint/2010/main" val="516793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8AFE9F9-E7E6-4F98-8F96-39D27D4E5351}"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FB631E-29FC-4A0F-90C0-F2445532BB0D}" type="slidenum">
              <a:rPr kumimoji="1" lang="ja-JP" altLang="en-US" smtClean="0"/>
              <a:t>‹#›</a:t>
            </a:fld>
            <a:endParaRPr kumimoji="1" lang="ja-JP" altLang="en-US"/>
          </a:p>
        </p:txBody>
      </p:sp>
    </p:spTree>
    <p:extLst>
      <p:ext uri="{BB962C8B-B14F-4D97-AF65-F5344CB8AC3E}">
        <p14:creationId xmlns:p14="http://schemas.microsoft.com/office/powerpoint/2010/main" val="269503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8AFE9F9-E7E6-4F98-8F96-39D27D4E5351}"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FB631E-29FC-4A0F-90C0-F2445532BB0D}" type="slidenum">
              <a:rPr kumimoji="1" lang="ja-JP" altLang="en-US" smtClean="0"/>
              <a:t>‹#›</a:t>
            </a:fld>
            <a:endParaRPr kumimoji="1" lang="ja-JP" altLang="en-US"/>
          </a:p>
        </p:txBody>
      </p:sp>
    </p:spTree>
    <p:extLst>
      <p:ext uri="{BB962C8B-B14F-4D97-AF65-F5344CB8AC3E}">
        <p14:creationId xmlns:p14="http://schemas.microsoft.com/office/powerpoint/2010/main" val="3549732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8AFE9F9-E7E6-4F98-8F96-39D27D4E5351}"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FB631E-29FC-4A0F-90C0-F2445532BB0D}" type="slidenum">
              <a:rPr kumimoji="1" lang="ja-JP" altLang="en-US" smtClean="0"/>
              <a:t>‹#›</a:t>
            </a:fld>
            <a:endParaRPr kumimoji="1" lang="ja-JP" altLang="en-US"/>
          </a:p>
        </p:txBody>
      </p:sp>
    </p:spTree>
    <p:extLst>
      <p:ext uri="{BB962C8B-B14F-4D97-AF65-F5344CB8AC3E}">
        <p14:creationId xmlns:p14="http://schemas.microsoft.com/office/powerpoint/2010/main" val="3566296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8AFE9F9-E7E6-4F98-8F96-39D27D4E5351}"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FB631E-29FC-4A0F-90C0-F2445532BB0D}" type="slidenum">
              <a:rPr kumimoji="1" lang="ja-JP" altLang="en-US" smtClean="0"/>
              <a:t>‹#›</a:t>
            </a:fld>
            <a:endParaRPr kumimoji="1" lang="ja-JP" altLang="en-US"/>
          </a:p>
        </p:txBody>
      </p:sp>
    </p:spTree>
    <p:extLst>
      <p:ext uri="{BB962C8B-B14F-4D97-AF65-F5344CB8AC3E}">
        <p14:creationId xmlns:p14="http://schemas.microsoft.com/office/powerpoint/2010/main" val="4130557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8AFE9F9-E7E6-4F98-8F96-39D27D4E5351}" type="datetimeFigureOut">
              <a:rPr kumimoji="1" lang="ja-JP" altLang="en-US" smtClean="0"/>
              <a:t>2014/6/2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7FB631E-29FC-4A0F-90C0-F2445532BB0D}" type="slidenum">
              <a:rPr kumimoji="1" lang="ja-JP" altLang="en-US" smtClean="0"/>
              <a:t>‹#›</a:t>
            </a:fld>
            <a:endParaRPr kumimoji="1" lang="ja-JP" altLang="en-US"/>
          </a:p>
        </p:txBody>
      </p:sp>
    </p:spTree>
    <p:extLst>
      <p:ext uri="{BB962C8B-B14F-4D97-AF65-F5344CB8AC3E}">
        <p14:creationId xmlns:p14="http://schemas.microsoft.com/office/powerpoint/2010/main" val="548029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8AFE9F9-E7E6-4F98-8F96-39D27D4E5351}" type="datetimeFigureOut">
              <a:rPr kumimoji="1" lang="ja-JP" altLang="en-US" smtClean="0"/>
              <a:t>2014/6/2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7FB631E-29FC-4A0F-90C0-F2445532BB0D}" type="slidenum">
              <a:rPr kumimoji="1" lang="ja-JP" altLang="en-US" smtClean="0"/>
              <a:t>‹#›</a:t>
            </a:fld>
            <a:endParaRPr kumimoji="1" lang="ja-JP" altLang="en-US"/>
          </a:p>
        </p:txBody>
      </p:sp>
    </p:spTree>
    <p:extLst>
      <p:ext uri="{BB962C8B-B14F-4D97-AF65-F5344CB8AC3E}">
        <p14:creationId xmlns:p14="http://schemas.microsoft.com/office/powerpoint/2010/main" val="3523135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8AFE9F9-E7E6-4F98-8F96-39D27D4E5351}" type="datetimeFigureOut">
              <a:rPr kumimoji="1" lang="ja-JP" altLang="en-US" smtClean="0"/>
              <a:t>2014/6/2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7FB631E-29FC-4A0F-90C0-F2445532BB0D}" type="slidenum">
              <a:rPr kumimoji="1" lang="ja-JP" altLang="en-US" smtClean="0"/>
              <a:t>‹#›</a:t>
            </a:fld>
            <a:endParaRPr kumimoji="1" lang="ja-JP" altLang="en-US"/>
          </a:p>
        </p:txBody>
      </p:sp>
    </p:spTree>
    <p:extLst>
      <p:ext uri="{BB962C8B-B14F-4D97-AF65-F5344CB8AC3E}">
        <p14:creationId xmlns:p14="http://schemas.microsoft.com/office/powerpoint/2010/main" val="398351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8AFE9F9-E7E6-4F98-8F96-39D27D4E5351}"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FB631E-29FC-4A0F-90C0-F2445532BB0D}" type="slidenum">
              <a:rPr kumimoji="1" lang="ja-JP" altLang="en-US" smtClean="0"/>
              <a:t>‹#›</a:t>
            </a:fld>
            <a:endParaRPr kumimoji="1" lang="ja-JP" altLang="en-US"/>
          </a:p>
        </p:txBody>
      </p:sp>
    </p:spTree>
    <p:extLst>
      <p:ext uri="{BB962C8B-B14F-4D97-AF65-F5344CB8AC3E}">
        <p14:creationId xmlns:p14="http://schemas.microsoft.com/office/powerpoint/2010/main" val="420474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8AFE9F9-E7E6-4F98-8F96-39D27D4E5351}"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FB631E-29FC-4A0F-90C0-F2445532BB0D}" type="slidenum">
              <a:rPr kumimoji="1" lang="ja-JP" altLang="en-US" smtClean="0"/>
              <a:t>‹#›</a:t>
            </a:fld>
            <a:endParaRPr kumimoji="1" lang="ja-JP" altLang="en-US"/>
          </a:p>
        </p:txBody>
      </p:sp>
    </p:spTree>
    <p:extLst>
      <p:ext uri="{BB962C8B-B14F-4D97-AF65-F5344CB8AC3E}">
        <p14:creationId xmlns:p14="http://schemas.microsoft.com/office/powerpoint/2010/main" val="2775661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8AFE9F9-E7E6-4F98-8F96-39D27D4E5351}" type="datetimeFigureOut">
              <a:rPr kumimoji="1" lang="ja-JP" altLang="en-US" smtClean="0"/>
              <a:t>2014/6/2</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7FB631E-29FC-4A0F-90C0-F2445532BB0D}" type="slidenum">
              <a:rPr kumimoji="1" lang="ja-JP" altLang="en-US" smtClean="0"/>
              <a:t>‹#›</a:t>
            </a:fld>
            <a:endParaRPr kumimoji="1" lang="ja-JP" altLang="en-US"/>
          </a:p>
        </p:txBody>
      </p:sp>
    </p:spTree>
    <p:extLst>
      <p:ext uri="{BB962C8B-B14F-4D97-AF65-F5344CB8AC3E}">
        <p14:creationId xmlns:p14="http://schemas.microsoft.com/office/powerpoint/2010/main" val="3130663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notesSlide" Target="../notesSlides/notesSlide1.xml"/><Relationship Id="rId7"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image" Target="../media/image1.w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476251" y="-7985"/>
            <a:ext cx="3883559" cy="20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spcBef>
                <a:spcPct val="50000"/>
              </a:spcBef>
              <a:buFontTx/>
              <a:buNone/>
            </a:pPr>
            <a:r>
              <a:rPr lang="ja-JP" altLang="en-US" sz="1200" dirty="0">
                <a:ea typeface="HG創英角ｺﾞｼｯｸUB" pitchFamily="49" charset="-128"/>
              </a:rPr>
              <a:t>分子・物質合成プラットフォーム　</a:t>
            </a:r>
            <a:r>
              <a:rPr lang="ja-JP" altLang="en-US" sz="1200" dirty="0" smtClean="0">
                <a:ea typeface="HG創英角ｺﾞｼｯｸUB" pitchFamily="49" charset="-128"/>
              </a:rPr>
              <a:t>（名古屋</a:t>
            </a:r>
            <a:r>
              <a:rPr lang="ja-JP" altLang="en-US" sz="1200" dirty="0">
                <a:ea typeface="HG創英角ｺﾞｼｯｸUB" pitchFamily="49" charset="-128"/>
              </a:rPr>
              <a:t>工業</a:t>
            </a:r>
            <a:r>
              <a:rPr lang="ja-JP" altLang="en-US" sz="1200" dirty="0" smtClean="0">
                <a:ea typeface="HG創英角ｺﾞｼｯｸUB" pitchFamily="49" charset="-128"/>
              </a:rPr>
              <a:t>大学）</a:t>
            </a:r>
            <a:endParaRPr lang="ja-JP" altLang="en-US" sz="1200" dirty="0">
              <a:ea typeface="HG創英角ｺﾞｼｯｸUB" pitchFamily="49" charset="-128"/>
            </a:endParaRPr>
          </a:p>
        </p:txBody>
      </p:sp>
      <p:sp>
        <p:nvSpPr>
          <p:cNvPr id="7171" name="Rectangle 5"/>
          <p:cNvSpPr>
            <a:spLocks noChangeArrowheads="1"/>
          </p:cNvSpPr>
          <p:nvPr/>
        </p:nvSpPr>
        <p:spPr bwMode="auto">
          <a:xfrm>
            <a:off x="476251" y="252047"/>
            <a:ext cx="5876925" cy="199292"/>
          </a:xfrm>
          <a:prstGeom prst="rect">
            <a:avLst/>
          </a:prstGeom>
          <a:gradFill rotWithShape="1">
            <a:gsLst>
              <a:gs pos="0">
                <a:srgbClr val="FFFF00"/>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200" i="1">
                <a:latin typeface="ＭＳ Ｐゴシック" pitchFamily="50" charset="-128"/>
              </a:rPr>
              <a:t>Molecule &amp; Material Synthesis Platform / Nagoya Institute of Technology</a:t>
            </a:r>
            <a:endParaRPr lang="en-US" altLang="ja-JP" sz="1200" i="1">
              <a:solidFill>
                <a:schemeClr val="bg2"/>
              </a:solidFill>
              <a:latin typeface="Lucida Sans Unicode" pitchFamily="34" charset="0"/>
            </a:endParaRPr>
          </a:p>
        </p:txBody>
      </p:sp>
      <p:sp>
        <p:nvSpPr>
          <p:cNvPr id="7172" name="Text Box 6"/>
          <p:cNvSpPr txBox="1">
            <a:spLocks noChangeArrowheads="1"/>
          </p:cNvSpPr>
          <p:nvPr/>
        </p:nvSpPr>
        <p:spPr bwMode="auto">
          <a:xfrm>
            <a:off x="3788848" y="459465"/>
            <a:ext cx="2293380" cy="26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a:spcBef>
                <a:spcPct val="50000"/>
              </a:spcBef>
              <a:buFontTx/>
              <a:buNone/>
            </a:pPr>
            <a:r>
              <a:rPr lang="ja-JP" altLang="en-US" sz="1600">
                <a:latin typeface="HG創英角ｺﾞｼｯｸUB" pitchFamily="49" charset="-128"/>
                <a:ea typeface="HG創英角ｺﾞｼｯｸUB" pitchFamily="49" charset="-128"/>
              </a:rPr>
              <a:t>平成</a:t>
            </a:r>
            <a:r>
              <a:rPr lang="en-US" altLang="ja-JP" sz="1600">
                <a:latin typeface="HG創英角ｺﾞｼｯｸUB" pitchFamily="49" charset="-128"/>
                <a:ea typeface="HG創英角ｺﾞｼｯｸUB" pitchFamily="49" charset="-128"/>
              </a:rPr>
              <a:t>24</a:t>
            </a:r>
            <a:r>
              <a:rPr lang="ja-JP" altLang="en-US" sz="1600">
                <a:latin typeface="HG創英角ｺﾞｼｯｸUB" pitchFamily="49" charset="-128"/>
                <a:ea typeface="HG創英角ｺﾞｼｯｸUB" pitchFamily="49" charset="-128"/>
              </a:rPr>
              <a:t>年度　トピックス</a:t>
            </a:r>
          </a:p>
        </p:txBody>
      </p:sp>
      <p:sp>
        <p:nvSpPr>
          <p:cNvPr id="7173" name="Text Box 7"/>
          <p:cNvSpPr txBox="1">
            <a:spLocks noChangeArrowheads="1"/>
          </p:cNvSpPr>
          <p:nvPr/>
        </p:nvSpPr>
        <p:spPr bwMode="auto">
          <a:xfrm>
            <a:off x="166173" y="791376"/>
            <a:ext cx="4755592" cy="26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1600">
                <a:latin typeface="HGS創英角ｺﾞｼｯｸUB" pitchFamily="50" charset="-128"/>
                <a:ea typeface="HGS創英角ｺﾞｼｯｸUB" pitchFamily="50" charset="-128"/>
              </a:rPr>
              <a:t>分子・物質合成プラットフォームにおける利用成果</a:t>
            </a:r>
          </a:p>
        </p:txBody>
      </p:sp>
      <p:sp>
        <p:nvSpPr>
          <p:cNvPr id="7174" name="Text Box 8"/>
          <p:cNvSpPr txBox="1">
            <a:spLocks noChangeArrowheads="1"/>
          </p:cNvSpPr>
          <p:nvPr/>
        </p:nvSpPr>
        <p:spPr bwMode="auto">
          <a:xfrm>
            <a:off x="188914" y="1049216"/>
            <a:ext cx="65246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a:spcBef>
                <a:spcPct val="50000"/>
              </a:spcBef>
              <a:buFontTx/>
              <a:buNone/>
            </a:pPr>
            <a:r>
              <a:rPr lang="ja-JP" altLang="en-US" sz="1800" dirty="0">
                <a:latin typeface="MS-Mincho" charset="-128"/>
                <a:ea typeface="HG創英角ｺﾞｼｯｸUB" pitchFamily="49" charset="-128"/>
              </a:rPr>
              <a:t>アモルファス</a:t>
            </a:r>
            <a:r>
              <a:rPr lang="en-US" altLang="ja-JP" sz="1800" b="1" dirty="0">
                <a:latin typeface="Times New Roman" pitchFamily="18" charset="0"/>
                <a:ea typeface="HG創英角ｺﾞｼｯｸUB" pitchFamily="49" charset="-128"/>
              </a:rPr>
              <a:t>SiO</a:t>
            </a:r>
            <a:r>
              <a:rPr lang="en-US" altLang="ja-JP" sz="1800" b="1" baseline="-25000" dirty="0">
                <a:latin typeface="Times New Roman" pitchFamily="18" charset="0"/>
                <a:ea typeface="HG創英角ｺﾞｼｯｸUB" pitchFamily="49" charset="-128"/>
              </a:rPr>
              <a:t>2</a:t>
            </a:r>
            <a:r>
              <a:rPr lang="ja-JP" altLang="en-US" sz="1800" dirty="0">
                <a:latin typeface="MS-Mincho" charset="-128"/>
                <a:ea typeface="HG創英角ｺﾞｼｯｸUB" pitchFamily="49" charset="-128"/>
              </a:rPr>
              <a:t>による結晶構造制御と磁気特性</a:t>
            </a:r>
            <a:r>
              <a:rPr lang="ja-JP" altLang="en-US" sz="1400" dirty="0">
                <a:latin typeface="MS-Mincho" charset="-128"/>
                <a:ea typeface="HG創英角ｺﾞｼｯｸUB" pitchFamily="49" charset="-128"/>
              </a:rPr>
              <a:t>（</a:t>
            </a:r>
            <a:r>
              <a:rPr lang="en-US" altLang="ja-JP" sz="1400" dirty="0">
                <a:latin typeface="MS-Mincho" charset="-128"/>
                <a:ea typeface="HG創英角ｺﾞｼｯｸUB" pitchFamily="49" charset="-128"/>
              </a:rPr>
              <a:t>S-13-NI-26</a:t>
            </a:r>
            <a:r>
              <a:rPr lang="ja-JP" altLang="en-US" sz="1400" dirty="0">
                <a:latin typeface="MS-Mincho" charset="-128"/>
                <a:ea typeface="HG創英角ｺﾞｼｯｸUB" pitchFamily="49" charset="-128"/>
              </a:rPr>
              <a:t>）</a:t>
            </a:r>
          </a:p>
        </p:txBody>
      </p:sp>
      <p:sp>
        <p:nvSpPr>
          <p:cNvPr id="7175" name="Text Box 9"/>
          <p:cNvSpPr txBox="1">
            <a:spLocks noChangeArrowheads="1"/>
          </p:cNvSpPr>
          <p:nvPr/>
        </p:nvSpPr>
        <p:spPr bwMode="auto">
          <a:xfrm>
            <a:off x="1963738" y="1513744"/>
            <a:ext cx="4608512" cy="560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spcBef>
                <a:spcPct val="50000"/>
              </a:spcBef>
              <a:buFontTx/>
              <a:buNone/>
            </a:pPr>
            <a:r>
              <a:rPr lang="en-US" altLang="ja-JP" sz="1400" baseline="30000" dirty="0">
                <a:solidFill>
                  <a:srgbClr val="000000"/>
                </a:solidFill>
                <a:latin typeface="ＭＳ 明朝" pitchFamily="17" charset="-128"/>
                <a:ea typeface="ＭＳ 明朝" pitchFamily="17" charset="-128"/>
              </a:rPr>
              <a:t>a</a:t>
            </a:r>
            <a:r>
              <a:rPr lang="ja-JP" altLang="en-US" sz="1400" dirty="0">
                <a:solidFill>
                  <a:srgbClr val="000000"/>
                </a:solidFill>
                <a:latin typeface="ＭＳ 明朝" pitchFamily="17" charset="-128"/>
                <a:ea typeface="ＭＳ 明朝" pitchFamily="17" charset="-128"/>
              </a:rPr>
              <a:t>横浜国立大学</a:t>
            </a:r>
            <a:r>
              <a:rPr lang="en-US" altLang="ja-JP" sz="1400" dirty="0">
                <a:solidFill>
                  <a:srgbClr val="000000"/>
                </a:solidFill>
                <a:latin typeface="ＭＳ 明朝" pitchFamily="17" charset="-128"/>
                <a:ea typeface="ＭＳ 明朝" pitchFamily="17" charset="-128"/>
              </a:rPr>
              <a:t>,</a:t>
            </a:r>
            <a:r>
              <a:rPr lang="en-US" altLang="ja-JP" sz="1400" baseline="30000" dirty="0">
                <a:solidFill>
                  <a:srgbClr val="000000"/>
                </a:solidFill>
                <a:latin typeface="ＭＳ 明朝" pitchFamily="17" charset="-128"/>
                <a:ea typeface="ＭＳ 明朝" pitchFamily="17" charset="-128"/>
              </a:rPr>
              <a:t> b</a:t>
            </a:r>
            <a:r>
              <a:rPr lang="ja-JP" altLang="en-US" sz="1400" dirty="0">
                <a:solidFill>
                  <a:srgbClr val="000000"/>
                </a:solidFill>
                <a:latin typeface="ＭＳ 明朝" pitchFamily="17" charset="-128"/>
                <a:ea typeface="ＭＳ 明朝" pitchFamily="17" charset="-128"/>
              </a:rPr>
              <a:t>名古屋工業大学</a:t>
            </a:r>
          </a:p>
          <a:p>
            <a:pPr>
              <a:spcBef>
                <a:spcPct val="50000"/>
              </a:spcBef>
              <a:buFontTx/>
              <a:buNone/>
            </a:pPr>
            <a:r>
              <a:rPr lang="ja-JP" altLang="en-US" sz="1400" dirty="0">
                <a:solidFill>
                  <a:srgbClr val="000000"/>
                </a:solidFill>
                <a:latin typeface="ＭＳ 明朝" pitchFamily="17" charset="-128"/>
                <a:ea typeface="ＭＳ 明朝" pitchFamily="17" charset="-128"/>
              </a:rPr>
              <a:t>一柳優子</a:t>
            </a:r>
            <a:r>
              <a:rPr lang="en-US" altLang="zh-TW" sz="1400" baseline="30000" dirty="0">
                <a:solidFill>
                  <a:srgbClr val="000000"/>
                </a:solidFill>
                <a:latin typeface="ＭＳ 明朝" pitchFamily="17" charset="-128"/>
                <a:ea typeface="ＭＳ 明朝" pitchFamily="17" charset="-128"/>
              </a:rPr>
              <a:t>a</a:t>
            </a:r>
            <a:r>
              <a:rPr lang="ja-JP" altLang="en-US" sz="1400" dirty="0" err="1">
                <a:solidFill>
                  <a:srgbClr val="000000"/>
                </a:solidFill>
                <a:latin typeface="ＭＳ 明朝" pitchFamily="17" charset="-128"/>
                <a:ea typeface="ＭＳ 明朝" pitchFamily="17" charset="-128"/>
              </a:rPr>
              <a:t>，</a:t>
            </a:r>
            <a:r>
              <a:rPr lang="ja-JP" altLang="en-US" sz="1400" dirty="0">
                <a:solidFill>
                  <a:srgbClr val="000000"/>
                </a:solidFill>
                <a:latin typeface="ＭＳ 明朝" pitchFamily="17" charset="-128"/>
                <a:ea typeface="ＭＳ 明朝" pitchFamily="17" charset="-128"/>
              </a:rPr>
              <a:t>近藤貴也</a:t>
            </a:r>
            <a:r>
              <a:rPr lang="en-US" altLang="zh-TW" sz="1400" baseline="30000" dirty="0">
                <a:solidFill>
                  <a:srgbClr val="000000"/>
                </a:solidFill>
                <a:latin typeface="ＭＳ 明朝" pitchFamily="17" charset="-128"/>
                <a:ea typeface="ＭＳ 明朝" pitchFamily="17" charset="-128"/>
              </a:rPr>
              <a:t>a</a:t>
            </a:r>
            <a:r>
              <a:rPr lang="ja-JP" altLang="en-US" sz="1400" dirty="0" err="1">
                <a:solidFill>
                  <a:srgbClr val="000000"/>
                </a:solidFill>
                <a:latin typeface="ＭＳ 明朝" pitchFamily="17" charset="-128"/>
                <a:ea typeface="ＭＳ 明朝" pitchFamily="17" charset="-128"/>
              </a:rPr>
              <a:t>，</a:t>
            </a:r>
            <a:r>
              <a:rPr lang="ja-JP" altLang="en-US" sz="1400" u="sng" dirty="0">
                <a:solidFill>
                  <a:srgbClr val="000000"/>
                </a:solidFill>
                <a:latin typeface="ＭＳ 明朝" pitchFamily="17" charset="-128"/>
                <a:ea typeface="ＭＳ 明朝" pitchFamily="17" charset="-128"/>
              </a:rPr>
              <a:t>宮坂俊樹</a:t>
            </a:r>
            <a:r>
              <a:rPr lang="en-US" altLang="zh-TW" sz="1400" baseline="30000" dirty="0">
                <a:solidFill>
                  <a:srgbClr val="000000"/>
                </a:solidFill>
                <a:latin typeface="ＭＳ 明朝" pitchFamily="17" charset="-128"/>
                <a:ea typeface="ＭＳ 明朝" pitchFamily="17" charset="-128"/>
              </a:rPr>
              <a:t>a</a:t>
            </a:r>
            <a:r>
              <a:rPr lang="en-US" altLang="zh-TW" sz="1400" dirty="0">
                <a:solidFill>
                  <a:srgbClr val="000000"/>
                </a:solidFill>
                <a:latin typeface="ＭＳ 明朝" pitchFamily="17" charset="-128"/>
                <a:ea typeface="ＭＳ 明朝" pitchFamily="17" charset="-128"/>
              </a:rPr>
              <a:t>,</a:t>
            </a:r>
            <a:r>
              <a:rPr lang="ja-JP" altLang="en-US" sz="1400" dirty="0">
                <a:solidFill>
                  <a:srgbClr val="000000"/>
                </a:solidFill>
                <a:latin typeface="ＭＳ 明朝" pitchFamily="17" charset="-128"/>
                <a:ea typeface="ＭＳ 明朝" pitchFamily="17" charset="-128"/>
              </a:rPr>
              <a:t> 壬生攻</a:t>
            </a:r>
            <a:r>
              <a:rPr lang="en-US" altLang="ja-JP" sz="1400" baseline="30000" dirty="0">
                <a:solidFill>
                  <a:srgbClr val="000000"/>
                </a:solidFill>
                <a:latin typeface="ＭＳ 明朝" pitchFamily="17" charset="-128"/>
                <a:ea typeface="ＭＳ 明朝" pitchFamily="17" charset="-128"/>
              </a:rPr>
              <a:t>b</a:t>
            </a:r>
            <a:r>
              <a:rPr lang="en-US" altLang="ja-JP" sz="1400" dirty="0">
                <a:latin typeface="ＭＳ 明朝" pitchFamily="17" charset="-128"/>
                <a:ea typeface="ＭＳ 明朝" pitchFamily="17" charset="-128"/>
              </a:rPr>
              <a:t> </a:t>
            </a:r>
          </a:p>
        </p:txBody>
      </p:sp>
      <p:sp>
        <p:nvSpPr>
          <p:cNvPr id="7176" name="Text Box 10"/>
          <p:cNvSpPr txBox="1">
            <a:spLocks noChangeArrowheads="1"/>
          </p:cNvSpPr>
          <p:nvPr/>
        </p:nvSpPr>
        <p:spPr bwMode="auto">
          <a:xfrm>
            <a:off x="476250" y="2079384"/>
            <a:ext cx="6192838" cy="1212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spcBef>
                <a:spcPct val="0"/>
              </a:spcBef>
              <a:buFontTx/>
              <a:buNone/>
            </a:pPr>
            <a:r>
              <a:rPr lang="en-US" altLang="ja-JP" sz="1400" b="1" dirty="0"/>
              <a:t>【</a:t>
            </a:r>
            <a:r>
              <a:rPr lang="ja-JP" altLang="en-US" sz="1400" b="1" dirty="0"/>
              <a:t>目　　的</a:t>
            </a:r>
            <a:r>
              <a:rPr lang="en-US" altLang="ja-JP" sz="1400" b="1" dirty="0"/>
              <a:t>】</a:t>
            </a:r>
          </a:p>
          <a:p>
            <a:pPr algn="just">
              <a:lnSpc>
                <a:spcPct val="110000"/>
              </a:lnSpc>
              <a:spcBef>
                <a:spcPct val="50000"/>
              </a:spcBef>
              <a:buFontTx/>
              <a:buNone/>
            </a:pPr>
            <a:r>
              <a:rPr lang="ja-JP" altLang="en-US" sz="1200" dirty="0"/>
              <a:t>　</a:t>
            </a:r>
            <a:r>
              <a:rPr lang="ja-JP" altLang="en-US" sz="1200" dirty="0">
                <a:solidFill>
                  <a:srgbClr val="000000"/>
                </a:solidFill>
                <a:latin typeface="ＭＳ 明朝" pitchFamily="17" charset="-128"/>
                <a:ea typeface="ＭＳ 明朝" pitchFamily="17" charset="-128"/>
              </a:rPr>
              <a:t>アモルファス</a:t>
            </a:r>
            <a:r>
              <a:rPr lang="en-US" altLang="ja-JP" sz="1200" dirty="0">
                <a:solidFill>
                  <a:srgbClr val="000000"/>
                </a:solidFill>
                <a:latin typeface="Times New Roman" pitchFamily="18" charset="0"/>
                <a:ea typeface="ＭＳ 明朝" pitchFamily="17" charset="-128"/>
              </a:rPr>
              <a:t>SiO</a:t>
            </a:r>
            <a:r>
              <a:rPr lang="en-US" altLang="ja-JP" sz="1200" baseline="-25000" dirty="0">
                <a:solidFill>
                  <a:srgbClr val="000000"/>
                </a:solidFill>
                <a:latin typeface="Times New Roman" pitchFamily="18" charset="0"/>
                <a:ea typeface="ＭＳ 明朝" pitchFamily="17" charset="-128"/>
              </a:rPr>
              <a:t>2</a:t>
            </a:r>
            <a:r>
              <a:rPr lang="ja-JP" altLang="en-US" sz="1200" dirty="0">
                <a:solidFill>
                  <a:srgbClr val="000000"/>
                </a:solidFill>
                <a:latin typeface="ＭＳ 明朝" pitchFamily="17" charset="-128"/>
                <a:ea typeface="ＭＳ 明朝" pitchFamily="17" charset="-128"/>
              </a:rPr>
              <a:t>に内包された</a:t>
            </a:r>
            <a:r>
              <a:rPr lang="ja-JP" altLang="en-US" sz="1200" dirty="0">
                <a:latin typeface="ＭＳ 明朝" pitchFamily="17" charset="-128"/>
                <a:ea typeface="ＭＳ 明朝" pitchFamily="17" charset="-128"/>
              </a:rPr>
              <a:t>ナノサイズの遷移金属酸化物磁性体を、独自の湿式混合法を用いて作製し、それらの磁気特性を明らかにするとともに、医療応用に可能な機能性磁気微粒子を開発する。磁性体は外部磁場を印加すると発熱することに注目し、この性質を利用して磁気微粒子を用いたがん温熱療法（ハイパーサーミア）を提案する。</a:t>
            </a:r>
          </a:p>
        </p:txBody>
      </p:sp>
      <p:sp>
        <p:nvSpPr>
          <p:cNvPr id="7177" name="Text Box 11"/>
          <p:cNvSpPr txBox="1">
            <a:spLocks noChangeArrowheads="1"/>
          </p:cNvSpPr>
          <p:nvPr/>
        </p:nvSpPr>
        <p:spPr bwMode="auto">
          <a:xfrm>
            <a:off x="452440" y="3242899"/>
            <a:ext cx="6192837" cy="272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just">
              <a:spcBef>
                <a:spcPct val="0"/>
              </a:spcBef>
              <a:buFontTx/>
              <a:buNone/>
            </a:pPr>
            <a:r>
              <a:rPr lang="en-US" altLang="ja-JP" sz="1400" b="1" dirty="0"/>
              <a:t>【</a:t>
            </a:r>
            <a:r>
              <a:rPr lang="ja-JP" altLang="en-US" sz="1400" b="1" dirty="0"/>
              <a:t>成　　果</a:t>
            </a:r>
            <a:r>
              <a:rPr lang="en-US" altLang="ja-JP" sz="1400" b="1" dirty="0"/>
              <a:t>】</a:t>
            </a:r>
          </a:p>
          <a:p>
            <a:pPr algn="just">
              <a:lnSpc>
                <a:spcPct val="105000"/>
              </a:lnSpc>
              <a:spcBef>
                <a:spcPct val="50000"/>
              </a:spcBef>
              <a:buFontTx/>
              <a:buNone/>
            </a:pPr>
            <a:r>
              <a:rPr lang="ja-JP" altLang="en-US" sz="1200" dirty="0">
                <a:latin typeface="ＭＳ 明朝" pitchFamily="17" charset="-128"/>
                <a:ea typeface="ＭＳ 明朝" pitchFamily="17" charset="-128"/>
              </a:rPr>
              <a:t>　金属塩化物とメタ珪酸ナトリウムの水溶液を混合し、アモルファス</a:t>
            </a:r>
            <a:r>
              <a:rPr lang="en-US" altLang="ja-JP" sz="1200" dirty="0">
                <a:latin typeface="Times New Roman" pitchFamily="18" charset="0"/>
                <a:ea typeface="ＭＳ 明朝" pitchFamily="17" charset="-128"/>
              </a:rPr>
              <a:t>SiO</a:t>
            </a:r>
            <a:r>
              <a:rPr lang="en-US" altLang="ja-JP" sz="1200" baseline="-25000" dirty="0">
                <a:latin typeface="Times New Roman" pitchFamily="18" charset="0"/>
                <a:ea typeface="ＭＳ 明朝" pitchFamily="17" charset="-128"/>
              </a:rPr>
              <a:t>2</a:t>
            </a:r>
            <a:r>
              <a:rPr lang="ja-JP" altLang="en-US" sz="1200" dirty="0">
                <a:latin typeface="ＭＳ 明朝" pitchFamily="17" charset="-128"/>
                <a:ea typeface="ＭＳ 明朝" pitchFamily="17" charset="-128"/>
              </a:rPr>
              <a:t>に内包された磁気ナノ微粒子を作製した。</a:t>
            </a:r>
            <a:r>
              <a:rPr lang="en-US" altLang="ja-JP" sz="1200" dirty="0">
                <a:latin typeface="Times New Roman" pitchFamily="18" charset="0"/>
                <a:ea typeface="ＭＳ 明朝" pitchFamily="17" charset="-128"/>
              </a:rPr>
              <a:t>Si</a:t>
            </a:r>
            <a:r>
              <a:rPr lang="ja-JP" altLang="en-US" sz="1200" dirty="0">
                <a:latin typeface="ＭＳ 明朝" pitchFamily="17" charset="-128"/>
                <a:ea typeface="ＭＳ 明朝" pitchFamily="17" charset="-128"/>
              </a:rPr>
              <a:t>イオンが表面に存在している形状を活かし、官能基を修飾して医療応用可能な機能化を施した。さらに葉酸を修飾することでがん細胞に選択的に導入されることも確認している。マンガンフェライトに亜鉛をドープした系において、組成を変化させ室温で最大の磁化を持つ</a:t>
            </a:r>
            <a:r>
              <a:rPr lang="ja-JP" altLang="ja-JP" sz="1200" dirty="0">
                <a:latin typeface="Times New Roman" pitchFamily="18" charset="0"/>
                <a:ea typeface="ＭＳ 明朝" pitchFamily="17" charset="-128"/>
              </a:rPr>
              <a:t>Mn</a:t>
            </a:r>
            <a:r>
              <a:rPr lang="ja-JP" altLang="en-US" sz="1200" baseline="-25000" dirty="0">
                <a:latin typeface="Times New Roman" pitchFamily="18" charset="0"/>
                <a:ea typeface="ＭＳ 明朝" pitchFamily="17" charset="-128"/>
              </a:rPr>
              <a:t>0</a:t>
            </a:r>
            <a:r>
              <a:rPr lang="en-US" altLang="ja-JP" sz="1200" baseline="-25000" dirty="0">
                <a:latin typeface="Times New Roman" pitchFamily="18" charset="0"/>
                <a:ea typeface="ＭＳ 明朝" pitchFamily="17" charset="-128"/>
              </a:rPr>
              <a:t>.8</a:t>
            </a:r>
            <a:r>
              <a:rPr lang="ja-JP" altLang="ja-JP" sz="1200" dirty="0">
                <a:latin typeface="Times New Roman" pitchFamily="18" charset="0"/>
                <a:ea typeface="ＭＳ 明朝" pitchFamily="17" charset="-128"/>
              </a:rPr>
              <a:t>Zn</a:t>
            </a:r>
            <a:r>
              <a:rPr lang="ja-JP" altLang="en-US" sz="1200" baseline="-25000" dirty="0">
                <a:latin typeface="Times New Roman" pitchFamily="18" charset="0"/>
                <a:ea typeface="ＭＳ 明朝" pitchFamily="17" charset="-128"/>
              </a:rPr>
              <a:t>0</a:t>
            </a:r>
            <a:r>
              <a:rPr lang="en-US" altLang="ja-JP" sz="1200" baseline="-25000" dirty="0">
                <a:latin typeface="Times New Roman" pitchFamily="18" charset="0"/>
                <a:ea typeface="ＭＳ 明朝" pitchFamily="17" charset="-128"/>
              </a:rPr>
              <a:t>.2</a:t>
            </a:r>
            <a:r>
              <a:rPr lang="ja-JP" altLang="ja-JP" sz="1200" dirty="0">
                <a:latin typeface="Times New Roman" pitchFamily="18" charset="0"/>
                <a:ea typeface="ＭＳ 明朝" pitchFamily="17" charset="-128"/>
              </a:rPr>
              <a:t>Fe</a:t>
            </a:r>
            <a:r>
              <a:rPr lang="ja-JP" altLang="ja-JP" sz="1200" baseline="-25000" dirty="0">
                <a:latin typeface="Times New Roman" pitchFamily="18" charset="0"/>
                <a:ea typeface="ＭＳ 明朝" pitchFamily="17" charset="-128"/>
              </a:rPr>
              <a:t>2</a:t>
            </a:r>
            <a:r>
              <a:rPr lang="ja-JP" altLang="ja-JP" sz="1200" dirty="0">
                <a:latin typeface="Times New Roman" pitchFamily="18" charset="0"/>
                <a:ea typeface="ＭＳ 明朝" pitchFamily="17" charset="-128"/>
              </a:rPr>
              <a:t>O</a:t>
            </a:r>
            <a:r>
              <a:rPr lang="ja-JP" altLang="ja-JP" sz="1200" baseline="-25000" dirty="0">
                <a:latin typeface="Times New Roman" pitchFamily="18" charset="0"/>
                <a:ea typeface="ＭＳ 明朝" pitchFamily="17" charset="-128"/>
              </a:rPr>
              <a:t>4</a:t>
            </a:r>
            <a:r>
              <a:rPr lang="ja-JP" altLang="ja-JP" sz="1200" dirty="0">
                <a:latin typeface="ＭＳ 明朝" pitchFamily="17" charset="-128"/>
                <a:ea typeface="ＭＳ 明朝" pitchFamily="17" charset="-128"/>
              </a:rPr>
              <a:t> </a:t>
            </a:r>
            <a:r>
              <a:rPr lang="ja-JP" altLang="en-US" sz="1200" dirty="0">
                <a:latin typeface="ＭＳ 明朝" pitchFamily="17" charset="-128"/>
                <a:ea typeface="ＭＳ 明朝" pitchFamily="17" charset="-128"/>
              </a:rPr>
              <a:t>を生成し、粒径を</a:t>
            </a:r>
            <a:r>
              <a:rPr lang="en-US" altLang="ja-JP" sz="1200" dirty="0">
                <a:latin typeface="Times New Roman" pitchFamily="18" charset="0"/>
                <a:ea typeface="ＭＳ 明朝" pitchFamily="17" charset="-128"/>
              </a:rPr>
              <a:t>12-30 nm</a:t>
            </a:r>
            <a:r>
              <a:rPr lang="ja-JP" altLang="en-US" sz="1200" dirty="0">
                <a:latin typeface="ＭＳ 明朝" pitchFamily="17" charset="-128"/>
                <a:ea typeface="ＭＳ 明朝" pitchFamily="17" charset="-128"/>
              </a:rPr>
              <a:t>に制御した。交流磁化率を測定し粒径依存性、周波数依存性を分析したところ、この系は磁気緩和による発熱が支配的であることがわかった。交流磁化率の虚数部</a:t>
            </a:r>
            <a:r>
              <a:rPr lang="el-GR" altLang="ja-JP" sz="1200" i="1" dirty="0">
                <a:latin typeface="ＭＳ 明朝" pitchFamily="17" charset="-128"/>
                <a:ea typeface="ＭＳ 明朝" pitchFamily="17" charset="-128"/>
              </a:rPr>
              <a:t>χ</a:t>
            </a:r>
            <a:r>
              <a:rPr lang="en-US" altLang="ja-JP" sz="1200" dirty="0">
                <a:latin typeface="ＭＳ 明朝" pitchFamily="17" charset="-128"/>
                <a:ea typeface="ＭＳ 明朝" pitchFamily="17" charset="-128"/>
              </a:rPr>
              <a:t>”</a:t>
            </a:r>
            <a:r>
              <a:rPr lang="ja-JP" altLang="en-US" sz="1200" dirty="0">
                <a:latin typeface="ＭＳ 明朝" pitchFamily="17" charset="-128"/>
                <a:ea typeface="ＭＳ 明朝" pitchFamily="17" charset="-128"/>
              </a:rPr>
              <a:t>の温度依存性から、室温付近では</a:t>
            </a:r>
            <a:r>
              <a:rPr lang="en-US" altLang="ja-JP" sz="1200" dirty="0">
                <a:latin typeface="Times New Roman" pitchFamily="18" charset="0"/>
                <a:ea typeface="ＭＳ 明朝" pitchFamily="17" charset="-128"/>
              </a:rPr>
              <a:t>18 nm</a:t>
            </a:r>
            <a:r>
              <a:rPr lang="ja-JP" altLang="en-US" sz="1200" dirty="0">
                <a:latin typeface="ＭＳ 明朝" pitchFamily="17" charset="-128"/>
                <a:ea typeface="ＭＳ 明朝" pitchFamily="17" charset="-128"/>
              </a:rPr>
              <a:t>の試料が、もっとも発熱効率が高いと考えられる</a:t>
            </a:r>
            <a:r>
              <a:rPr lang="en-US" altLang="ja-JP" sz="1200" dirty="0">
                <a:latin typeface="Times New Roman" pitchFamily="18" charset="0"/>
                <a:ea typeface="ＭＳ 明朝" pitchFamily="17" charset="-128"/>
              </a:rPr>
              <a:t>(Fig.1)</a:t>
            </a:r>
            <a:r>
              <a:rPr lang="ja-JP" altLang="en-US" sz="1200" dirty="0" err="1">
                <a:latin typeface="ＭＳ 明朝" pitchFamily="17" charset="-128"/>
                <a:ea typeface="ＭＳ 明朝" pitchFamily="17" charset="-128"/>
              </a:rPr>
              <a:t>。</a:t>
            </a:r>
            <a:r>
              <a:rPr lang="ja-JP" altLang="en-US" sz="1200" dirty="0">
                <a:latin typeface="ＭＳ 明朝" pitchFamily="17" charset="-128"/>
                <a:ea typeface="ＭＳ 明朝" pitchFamily="17" charset="-128"/>
              </a:rPr>
              <a:t>（図１）実際に交流磁場中における試料の温度上昇は粒径が</a:t>
            </a:r>
            <a:r>
              <a:rPr lang="en-US" altLang="ja-JP" sz="1200" dirty="0">
                <a:latin typeface="Times New Roman" pitchFamily="18" charset="0"/>
                <a:ea typeface="ＭＳ 明朝" pitchFamily="17" charset="-128"/>
              </a:rPr>
              <a:t>18 nm</a:t>
            </a:r>
            <a:r>
              <a:rPr lang="ja-JP" altLang="en-US" sz="1200" dirty="0">
                <a:latin typeface="ＭＳ 明朝" pitchFamily="17" charset="-128"/>
                <a:ea typeface="ＭＳ 明朝" pitchFamily="17" charset="-128"/>
              </a:rPr>
              <a:t>のものが最も高く、</a:t>
            </a:r>
            <a:r>
              <a:rPr lang="en-US" altLang="ja-JP" sz="1200" dirty="0">
                <a:latin typeface="ＭＳ 明朝" pitchFamily="17" charset="-128"/>
                <a:ea typeface="ＭＳ 明朝" pitchFamily="17" charset="-128"/>
              </a:rPr>
              <a:t>5</a:t>
            </a:r>
            <a:r>
              <a:rPr lang="ja-JP" altLang="en-US" sz="1200" dirty="0">
                <a:latin typeface="ＭＳ 明朝" pitchFamily="17" charset="-128"/>
                <a:ea typeface="ＭＳ 明朝" pitchFamily="17" charset="-128"/>
              </a:rPr>
              <a:t>分間で</a:t>
            </a:r>
            <a:r>
              <a:rPr lang="en-US" altLang="ja-JP" sz="1200" dirty="0">
                <a:latin typeface="ＭＳ 明朝" pitchFamily="17" charset="-128"/>
                <a:ea typeface="ＭＳ 明朝" pitchFamily="17" charset="-128"/>
              </a:rPr>
              <a:t>13</a:t>
            </a:r>
            <a:r>
              <a:rPr lang="ja-JP" altLang="en-US" sz="1200" dirty="0">
                <a:latin typeface="ＭＳ 明朝" pitchFamily="17" charset="-128"/>
                <a:ea typeface="ＭＳ 明朝" pitchFamily="17" charset="-128"/>
              </a:rPr>
              <a:t>度とがん細胞を死滅させるのに十分な熱散逸を示した</a:t>
            </a:r>
            <a:r>
              <a:rPr lang="en-US" altLang="ja-JP" sz="1200" dirty="0">
                <a:latin typeface="ＭＳ 明朝" pitchFamily="17" charset="-128"/>
                <a:ea typeface="ＭＳ 明朝" pitchFamily="17" charset="-128"/>
              </a:rPr>
              <a:t>(</a:t>
            </a:r>
            <a:r>
              <a:rPr lang="en-US" altLang="ja-JP" sz="1200" dirty="0">
                <a:latin typeface="Times New Roman" pitchFamily="18" charset="0"/>
                <a:ea typeface="ＭＳ 明朝" pitchFamily="17" charset="-128"/>
              </a:rPr>
              <a:t>Fig.2</a:t>
            </a:r>
            <a:r>
              <a:rPr lang="en-US" altLang="ja-JP" sz="1200" dirty="0">
                <a:latin typeface="ＭＳ 明朝" pitchFamily="17" charset="-128"/>
                <a:ea typeface="ＭＳ 明朝" pitchFamily="17" charset="-128"/>
              </a:rPr>
              <a:t>)</a:t>
            </a:r>
            <a:r>
              <a:rPr lang="ja-JP" altLang="en-US" sz="1200" dirty="0" err="1">
                <a:latin typeface="ＭＳ 明朝" pitchFamily="17" charset="-128"/>
                <a:ea typeface="ＭＳ 明朝" pitchFamily="17" charset="-128"/>
              </a:rPr>
              <a:t>。</a:t>
            </a:r>
            <a:r>
              <a:rPr lang="ja-JP" altLang="en-US" sz="1200" dirty="0">
                <a:latin typeface="ＭＳ 明朝" pitchFamily="17" charset="-128"/>
                <a:ea typeface="ＭＳ 明朝" pitchFamily="17" charset="-128"/>
              </a:rPr>
              <a:t>この試料を前立腺がん細胞を培養したディッシュに注入し、交流磁場を印加したところ、ドラスティックなハイパーサーミア効果を確認することができた。</a:t>
            </a:r>
          </a:p>
        </p:txBody>
      </p:sp>
      <p:sp>
        <p:nvSpPr>
          <p:cNvPr id="7178" name="Rectangle 18"/>
          <p:cNvSpPr>
            <a:spLocks noChangeArrowheads="1"/>
          </p:cNvSpPr>
          <p:nvPr/>
        </p:nvSpPr>
        <p:spPr bwMode="auto">
          <a:xfrm>
            <a:off x="3429002" y="7433897"/>
            <a:ext cx="3071813" cy="263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000" bIns="36000"/>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just">
              <a:spcBef>
                <a:spcPct val="0"/>
              </a:spcBef>
              <a:buFontTx/>
              <a:buNone/>
            </a:pPr>
            <a:r>
              <a:rPr lang="en-US" altLang="ja-JP" sz="900" dirty="0">
                <a:latin typeface="Times New Roman" pitchFamily="18" charset="0"/>
                <a:ea typeface="ＭＳ 明朝" pitchFamily="17" charset="-128"/>
              </a:rPr>
              <a:t>Fig.2 Mn</a:t>
            </a:r>
            <a:r>
              <a:rPr lang="en-US" altLang="ja-JP" sz="900" baseline="-25000" dirty="0">
                <a:latin typeface="Times New Roman" pitchFamily="18" charset="0"/>
                <a:ea typeface="ＭＳ 明朝" pitchFamily="17" charset="-128"/>
              </a:rPr>
              <a:t>0.8</a:t>
            </a:r>
            <a:r>
              <a:rPr lang="en-US" altLang="ja-JP" sz="900" dirty="0">
                <a:latin typeface="Times New Roman" pitchFamily="18" charset="0"/>
                <a:ea typeface="ＭＳ 明朝" pitchFamily="17" charset="-128"/>
              </a:rPr>
              <a:t>Zn</a:t>
            </a:r>
            <a:r>
              <a:rPr lang="en-US" altLang="ja-JP" sz="900" baseline="-25000" dirty="0">
                <a:latin typeface="Times New Roman" pitchFamily="18" charset="0"/>
                <a:ea typeface="ＭＳ 明朝" pitchFamily="17" charset="-128"/>
              </a:rPr>
              <a:t>0.2</a:t>
            </a:r>
            <a:r>
              <a:rPr lang="en-US" altLang="ja-JP" sz="900" dirty="0">
                <a:latin typeface="Times New Roman" pitchFamily="18" charset="0"/>
                <a:ea typeface="ＭＳ 明朝" pitchFamily="17" charset="-128"/>
              </a:rPr>
              <a:t>Fe</a:t>
            </a:r>
            <a:r>
              <a:rPr lang="en-US" altLang="ja-JP" sz="900" baseline="-25000" dirty="0">
                <a:latin typeface="Times New Roman" pitchFamily="18" charset="0"/>
                <a:ea typeface="ＭＳ 明朝" pitchFamily="17" charset="-128"/>
              </a:rPr>
              <a:t>2</a:t>
            </a:r>
            <a:r>
              <a:rPr lang="en-US" altLang="ja-JP" sz="900" dirty="0">
                <a:latin typeface="Times New Roman" pitchFamily="18" charset="0"/>
                <a:ea typeface="ＭＳ 明朝" pitchFamily="17" charset="-128"/>
              </a:rPr>
              <a:t>O</a:t>
            </a:r>
            <a:r>
              <a:rPr lang="en-US" altLang="ja-JP" sz="900" baseline="-25000" dirty="0">
                <a:latin typeface="Times New Roman" pitchFamily="18" charset="0"/>
                <a:ea typeface="ＭＳ 明朝" pitchFamily="17" charset="-128"/>
              </a:rPr>
              <a:t>4</a:t>
            </a:r>
            <a:r>
              <a:rPr lang="ja-JP" altLang="en-US" sz="900" dirty="0">
                <a:latin typeface="Times New Roman" pitchFamily="18" charset="0"/>
                <a:ea typeface="ＭＳ 明朝" pitchFamily="17" charset="-128"/>
              </a:rPr>
              <a:t>各粒径の試料交流磁場を</a:t>
            </a:r>
            <a:r>
              <a:rPr lang="en-US" altLang="ja-JP" sz="900" dirty="0">
                <a:latin typeface="Times New Roman" pitchFamily="18" charset="0"/>
                <a:ea typeface="ＭＳ 明朝" pitchFamily="17" charset="-128"/>
              </a:rPr>
              <a:t>5</a:t>
            </a:r>
            <a:r>
              <a:rPr lang="ja-JP" altLang="en-US" sz="900" dirty="0">
                <a:latin typeface="Times New Roman" pitchFamily="18" charset="0"/>
                <a:ea typeface="ＭＳ 明朝" pitchFamily="17" charset="-128"/>
              </a:rPr>
              <a:t>分間印加した場合の温度上昇 </a:t>
            </a:r>
            <a:r>
              <a:rPr lang="en-US" altLang="ja-JP" sz="900" dirty="0">
                <a:latin typeface="Times New Roman" pitchFamily="18" charset="0"/>
                <a:ea typeface="ＭＳ 明朝" pitchFamily="17" charset="-128"/>
              </a:rPr>
              <a:t>(</a:t>
            </a:r>
            <a:r>
              <a:rPr lang="en-US" altLang="ja-JP" sz="900" i="1" dirty="0">
                <a:latin typeface="Times New Roman" pitchFamily="18" charset="0"/>
                <a:ea typeface="ＭＳ 明朝" pitchFamily="17" charset="-128"/>
              </a:rPr>
              <a:t>f</a:t>
            </a:r>
            <a:r>
              <a:rPr lang="en-US" altLang="ja-JP" sz="900" dirty="0">
                <a:latin typeface="Times New Roman" pitchFamily="18" charset="0"/>
                <a:ea typeface="ＭＳ 明朝" pitchFamily="17" charset="-128"/>
              </a:rPr>
              <a:t>=15 kHz, </a:t>
            </a:r>
            <a:r>
              <a:rPr lang="en-US" altLang="ja-JP" sz="900" i="1" dirty="0">
                <a:latin typeface="Times New Roman" pitchFamily="18" charset="0"/>
                <a:ea typeface="ＭＳ 明朝" pitchFamily="17" charset="-128"/>
              </a:rPr>
              <a:t>H</a:t>
            </a:r>
            <a:r>
              <a:rPr lang="en-US" altLang="ja-JP" sz="900" dirty="0">
                <a:latin typeface="Times New Roman" pitchFamily="18" charset="0"/>
                <a:ea typeface="ＭＳ 明朝" pitchFamily="17" charset="-128"/>
              </a:rPr>
              <a:t>=151 </a:t>
            </a:r>
            <a:r>
              <a:rPr lang="en-US" altLang="ja-JP" sz="900" dirty="0" err="1">
                <a:latin typeface="Times New Roman" pitchFamily="18" charset="0"/>
                <a:ea typeface="ＭＳ 明朝" pitchFamily="17" charset="-128"/>
              </a:rPr>
              <a:t>Oe</a:t>
            </a:r>
            <a:r>
              <a:rPr lang="en-US" altLang="ja-JP" sz="900" dirty="0">
                <a:latin typeface="Times New Roman" pitchFamily="18" charset="0"/>
                <a:ea typeface="ＭＳ 明朝" pitchFamily="17" charset="-128"/>
              </a:rPr>
              <a:t>) </a:t>
            </a:r>
          </a:p>
        </p:txBody>
      </p:sp>
      <p:sp>
        <p:nvSpPr>
          <p:cNvPr id="7179" name="Rectangle 18"/>
          <p:cNvSpPr>
            <a:spLocks noChangeArrowheads="1"/>
          </p:cNvSpPr>
          <p:nvPr/>
        </p:nvSpPr>
        <p:spPr bwMode="auto">
          <a:xfrm>
            <a:off x="3357565" y="8847993"/>
            <a:ext cx="3214687" cy="111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000" bIns="36000"/>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just">
              <a:spcBef>
                <a:spcPct val="0"/>
              </a:spcBef>
              <a:buFontTx/>
              <a:buNone/>
            </a:pPr>
            <a:r>
              <a:rPr lang="en-US" altLang="ja-JP" sz="900" dirty="0">
                <a:latin typeface="Times New Roman" pitchFamily="18" charset="0"/>
                <a:ea typeface="ＭＳ 明朝" pitchFamily="17" charset="-128"/>
              </a:rPr>
              <a:t>Fig.3 </a:t>
            </a:r>
            <a:r>
              <a:rPr lang="ja-JP" altLang="en-US" sz="900" dirty="0">
                <a:latin typeface="Times New Roman" pitchFamily="18" charset="0"/>
                <a:ea typeface="ＭＳ 明朝" pitchFamily="17" charset="-128"/>
              </a:rPr>
              <a:t>前立腺がん細胞における磁気ハイパーサーミア効果</a:t>
            </a:r>
            <a:endParaRPr lang="ja-JP" altLang="en-US" sz="1800" dirty="0">
              <a:ea typeface="ＭＳ 明朝" pitchFamily="17" charset="-128"/>
            </a:endParaRPr>
          </a:p>
        </p:txBody>
      </p:sp>
      <p:sp>
        <p:nvSpPr>
          <p:cNvPr id="7180" name="Rectangle 18"/>
          <p:cNvSpPr>
            <a:spLocks noChangeArrowheads="1"/>
          </p:cNvSpPr>
          <p:nvPr/>
        </p:nvSpPr>
        <p:spPr bwMode="auto">
          <a:xfrm>
            <a:off x="549275" y="8228136"/>
            <a:ext cx="2643188" cy="263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000" bIns="36000"/>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just">
              <a:spcBef>
                <a:spcPct val="0"/>
              </a:spcBef>
              <a:buFontTx/>
              <a:buNone/>
            </a:pPr>
            <a:r>
              <a:rPr lang="en-US" altLang="ja-JP" sz="900" dirty="0">
                <a:latin typeface="Times New Roman" pitchFamily="18" charset="0"/>
                <a:ea typeface="ＭＳ 明朝" pitchFamily="17" charset="-128"/>
              </a:rPr>
              <a:t>Fig.1 </a:t>
            </a:r>
            <a:r>
              <a:rPr lang="ja-JP" altLang="en-US" sz="900" dirty="0">
                <a:latin typeface="Times New Roman" pitchFamily="18" charset="0"/>
                <a:ea typeface="ＭＳ 明朝" pitchFamily="17" charset="-128"/>
              </a:rPr>
              <a:t>粒径</a:t>
            </a:r>
            <a:r>
              <a:rPr lang="en-US" altLang="ja-JP" sz="900" dirty="0">
                <a:latin typeface="Times New Roman" pitchFamily="18" charset="0"/>
                <a:ea typeface="ＭＳ 明朝" pitchFamily="17" charset="-128"/>
              </a:rPr>
              <a:t>12-30 nm</a:t>
            </a:r>
            <a:r>
              <a:rPr lang="ja-JP" altLang="en-US" sz="900" dirty="0">
                <a:latin typeface="Times New Roman" pitchFamily="18" charset="0"/>
                <a:ea typeface="ＭＳ 明朝" pitchFamily="17" charset="-128"/>
              </a:rPr>
              <a:t>の</a:t>
            </a:r>
            <a:r>
              <a:rPr lang="en-US" altLang="ja-JP" sz="900" dirty="0">
                <a:latin typeface="Times New Roman" pitchFamily="18" charset="0"/>
                <a:ea typeface="ＭＳ 明朝" pitchFamily="17" charset="-128"/>
              </a:rPr>
              <a:t>Mn</a:t>
            </a:r>
            <a:r>
              <a:rPr lang="en-US" altLang="ja-JP" sz="900" baseline="-25000" dirty="0">
                <a:latin typeface="Times New Roman" pitchFamily="18" charset="0"/>
                <a:ea typeface="ＭＳ 明朝" pitchFamily="17" charset="-128"/>
              </a:rPr>
              <a:t>1-x</a:t>
            </a:r>
            <a:r>
              <a:rPr lang="en-US" altLang="ja-JP" sz="900" dirty="0">
                <a:latin typeface="Times New Roman" pitchFamily="18" charset="0"/>
                <a:ea typeface="ＭＳ 明朝" pitchFamily="17" charset="-128"/>
              </a:rPr>
              <a:t>Zn</a:t>
            </a:r>
            <a:r>
              <a:rPr lang="en-US" altLang="ja-JP" sz="900" baseline="-25000" dirty="0">
                <a:latin typeface="Times New Roman" pitchFamily="18" charset="0"/>
                <a:ea typeface="ＭＳ 明朝" pitchFamily="17" charset="-128"/>
              </a:rPr>
              <a:t>x</a:t>
            </a:r>
            <a:r>
              <a:rPr lang="en-US" altLang="ja-JP" sz="900" dirty="0">
                <a:latin typeface="Times New Roman" pitchFamily="18" charset="0"/>
                <a:ea typeface="ＭＳ 明朝" pitchFamily="17" charset="-128"/>
              </a:rPr>
              <a:t>Fe</a:t>
            </a:r>
            <a:r>
              <a:rPr lang="en-US" altLang="ja-JP" sz="900" baseline="-25000" dirty="0">
                <a:latin typeface="Times New Roman" pitchFamily="18" charset="0"/>
                <a:ea typeface="ＭＳ 明朝" pitchFamily="17" charset="-128"/>
              </a:rPr>
              <a:t>2</a:t>
            </a:r>
            <a:r>
              <a:rPr lang="en-US" altLang="ja-JP" sz="900" dirty="0">
                <a:latin typeface="Times New Roman" pitchFamily="18" charset="0"/>
                <a:ea typeface="ＭＳ 明朝" pitchFamily="17" charset="-128"/>
              </a:rPr>
              <a:t>O</a:t>
            </a:r>
            <a:r>
              <a:rPr lang="en-US" altLang="ja-JP" sz="900" baseline="-25000" dirty="0">
                <a:latin typeface="Times New Roman" pitchFamily="18" charset="0"/>
                <a:ea typeface="ＭＳ 明朝" pitchFamily="17" charset="-128"/>
              </a:rPr>
              <a:t>4</a:t>
            </a:r>
            <a:r>
              <a:rPr lang="en-US" altLang="ja-JP" sz="900" dirty="0">
                <a:latin typeface="Times New Roman" pitchFamily="18" charset="0"/>
                <a:ea typeface="ＭＳ 明朝" pitchFamily="17" charset="-128"/>
              </a:rPr>
              <a:t> (x = 0.2)</a:t>
            </a:r>
            <a:r>
              <a:rPr lang="ja-JP" altLang="en-US" sz="900" dirty="0">
                <a:latin typeface="Times New Roman" pitchFamily="18" charset="0"/>
                <a:ea typeface="ＭＳ 明朝" pitchFamily="17" charset="-128"/>
              </a:rPr>
              <a:t>ナノ微粒子の交流磁化率虚数部</a:t>
            </a:r>
            <a:r>
              <a:rPr lang="el-GR" altLang="ja-JP" sz="900" i="1" dirty="0">
                <a:latin typeface="Times New Roman" pitchFamily="18" charset="0"/>
                <a:ea typeface="ＭＳ 明朝" pitchFamily="17" charset="-128"/>
                <a:cs typeface="Times New Roman" pitchFamily="18" charset="0"/>
              </a:rPr>
              <a:t>χ</a:t>
            </a:r>
            <a:r>
              <a:rPr lang="en-US" altLang="ja-JP" sz="900" dirty="0">
                <a:latin typeface="Times New Roman" pitchFamily="18" charset="0"/>
                <a:ea typeface="ＭＳ 明朝" pitchFamily="17" charset="-128"/>
                <a:cs typeface="Times New Roman" pitchFamily="18" charset="0"/>
              </a:rPr>
              <a:t>”</a:t>
            </a:r>
            <a:r>
              <a:rPr lang="ja-JP" altLang="en-US" sz="900" dirty="0">
                <a:latin typeface="Times New Roman" pitchFamily="18" charset="0"/>
                <a:ea typeface="ＭＳ 明朝" pitchFamily="17" charset="-128"/>
              </a:rPr>
              <a:t>の温度依存性   </a:t>
            </a:r>
          </a:p>
        </p:txBody>
      </p:sp>
      <p:graphicFrame>
        <p:nvGraphicFramePr>
          <p:cNvPr id="7181" name="オブジェクト 1"/>
          <p:cNvGraphicFramePr>
            <a:graphicFrameLocks noChangeAspect="1"/>
          </p:cNvGraphicFramePr>
          <p:nvPr/>
        </p:nvGraphicFramePr>
        <p:xfrm>
          <a:off x="3789364" y="7696202"/>
          <a:ext cx="2373312" cy="1203081"/>
        </p:xfrm>
        <a:graphic>
          <a:graphicData uri="http://schemas.openxmlformats.org/presentationml/2006/ole">
            <mc:AlternateContent xmlns:mc="http://schemas.openxmlformats.org/markup-compatibility/2006">
              <mc:Choice xmlns:v="urn:schemas-microsoft-com:vml" Requires="v">
                <p:oleObj spid="_x0000_s1026" name="ｸﾞﾗﾌ" r:id="rId4" imgW="4196486" imgH="2945587" progId="Origin50.Graph">
                  <p:embed/>
                </p:oleObj>
              </mc:Choice>
              <mc:Fallback>
                <p:oleObj name="ｸﾞﾗﾌ" r:id="rId4" imgW="4196486" imgH="2945587" progId="Origin50.Graph">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89364" y="7696202"/>
                        <a:ext cx="2373312" cy="1203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7182" name="Picture 2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29002" y="5767757"/>
            <a:ext cx="2881313" cy="1778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83" name="Text Box 39"/>
          <p:cNvSpPr txBox="1">
            <a:spLocks noChangeArrowheads="1"/>
          </p:cNvSpPr>
          <p:nvPr/>
        </p:nvSpPr>
        <p:spPr bwMode="auto">
          <a:xfrm>
            <a:off x="115890" y="6034455"/>
            <a:ext cx="32416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spcBef>
                <a:spcPct val="50000"/>
              </a:spcBef>
              <a:buFontTx/>
              <a:buNone/>
            </a:pPr>
            <a:endParaRPr lang="ja-JP" altLang="en-US" sz="1800"/>
          </a:p>
        </p:txBody>
      </p:sp>
      <p:graphicFrame>
        <p:nvGraphicFramePr>
          <p:cNvPr id="7184" name="Object 40"/>
          <p:cNvGraphicFramePr>
            <a:graphicFrameLocks noChangeAspect="1"/>
          </p:cNvGraphicFramePr>
          <p:nvPr>
            <p:extLst>
              <p:ext uri="{D42A27DB-BD31-4B8C-83A1-F6EECF244321}">
                <p14:modId xmlns:p14="http://schemas.microsoft.com/office/powerpoint/2010/main" val="2462607651"/>
              </p:ext>
            </p:extLst>
          </p:nvPr>
        </p:nvGraphicFramePr>
        <p:xfrm>
          <a:off x="233363" y="5844637"/>
          <a:ext cx="3460750" cy="2990849"/>
        </p:xfrm>
        <a:graphic>
          <a:graphicData uri="http://schemas.openxmlformats.org/presentationml/2006/ole">
            <mc:AlternateContent xmlns:mc="http://schemas.openxmlformats.org/markup-compatibility/2006">
              <mc:Choice xmlns:v="urn:schemas-microsoft-com:vml" Requires="v">
                <p:oleObj spid="_x0000_s1027" name="ｸﾞﾗﾌ" r:id="rId7" imgW="3779520" imgH="3630778" progId="Origin50.Graph">
                  <p:embed/>
                </p:oleObj>
              </mc:Choice>
              <mc:Fallback>
                <p:oleObj name="ｸﾞﾗﾌ" r:id="rId7" imgW="3779520" imgH="3630778" progId="Origin50.Graph">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3363" y="5844637"/>
                        <a:ext cx="3460750" cy="2990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 name="Text Box 4"/>
          <p:cNvSpPr txBox="1">
            <a:spLocks noChangeArrowheads="1"/>
          </p:cNvSpPr>
          <p:nvPr/>
        </p:nvSpPr>
        <p:spPr bwMode="auto">
          <a:xfrm>
            <a:off x="6051551" y="5203"/>
            <a:ext cx="805793" cy="20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pPr>
              <a:spcBef>
                <a:spcPct val="50000"/>
              </a:spcBef>
            </a:pPr>
            <a:r>
              <a:rPr lang="en-US" altLang="ja-JP" sz="1200" dirty="0">
                <a:ea typeface="HG創英角ｺﾞｼｯｸUB" pitchFamily="49" charset="-128"/>
              </a:rPr>
              <a:t>【</a:t>
            </a:r>
            <a:r>
              <a:rPr lang="ja-JP" altLang="en-US" sz="1200" dirty="0">
                <a:ea typeface="HG創英角ｺﾞｼｯｸUB" pitchFamily="49" charset="-128"/>
              </a:rPr>
              <a:t>別紙１</a:t>
            </a:r>
            <a:r>
              <a:rPr lang="en-US" altLang="ja-JP" sz="1200" dirty="0">
                <a:ea typeface="HG創英角ｺﾞｼｯｸUB" pitchFamily="49" charset="-128"/>
              </a:rPr>
              <a:t>】</a:t>
            </a:r>
            <a:endParaRPr lang="ja-JP" altLang="en-US" sz="1200" dirty="0">
              <a:ea typeface="HG創英角ｺﾞｼｯｸUB" pitchFamily="49" charset="-128"/>
            </a:endParaRPr>
          </a:p>
        </p:txBody>
      </p:sp>
    </p:spTree>
    <p:extLst>
      <p:ext uri="{BB962C8B-B14F-4D97-AF65-F5344CB8AC3E}">
        <p14:creationId xmlns:p14="http://schemas.microsoft.com/office/powerpoint/2010/main" val="329323398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126</Words>
  <Application>Microsoft Office PowerPoint</Application>
  <PresentationFormat>画面に合わせる (4:3)</PresentationFormat>
  <Paragraphs>15</Paragraphs>
  <Slides>1</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vt:i4>
      </vt:variant>
    </vt:vector>
  </HeadingPairs>
  <TitlesOfParts>
    <vt:vector size="3" baseType="lpstr">
      <vt:lpstr>Office ​​テーマ</vt:lpstr>
      <vt:lpstr>ｸﾞﾗﾌ</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mika inoue</dc:creator>
  <cp:lastModifiedBy>mika inoue</cp:lastModifiedBy>
  <cp:revision>1</cp:revision>
  <dcterms:created xsi:type="dcterms:W3CDTF">2014-06-02T05:05:14Z</dcterms:created>
  <dcterms:modified xsi:type="dcterms:W3CDTF">2014-06-02T05:05:26Z</dcterms:modified>
</cp:coreProperties>
</file>