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316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EE7E-7B76-4AA3-A23B-BA4C66BF1D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ABB9-36EA-4F17-9988-B0F617690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333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8225" indent="-2877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1115" indent="-23022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1561" indent="-23022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2008" indent="-23022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2A50BF1-E85F-48E9-AD6D-2526FB8F0409}" type="slidenum">
              <a:rPr lang="en-US" altLang="ja-JP"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41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7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39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6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75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04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79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41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69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0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721A-AADF-4F97-ABE5-ACF100383515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4845-256E-4987-BB09-C51E65324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7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98939" y="459465"/>
            <a:ext cx="2254250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>
                <a:latin typeface="HG創英角ｺﾞｼｯｸUB" pitchFamily="49" charset="-128"/>
                <a:ea typeface="HG創英角ｺﾞｼｯｸUB" pitchFamily="49" charset="-128"/>
              </a:rPr>
              <a:t>平成</a:t>
            </a:r>
            <a:r>
              <a:rPr lang="en-US" altLang="ja-JP" sz="1600">
                <a:latin typeface="HG創英角ｺﾞｼｯｸUB" pitchFamily="49" charset="-128"/>
                <a:ea typeface="HG創英角ｺﾞｼｯｸUB" pitchFamily="49" charset="-128"/>
              </a:rPr>
              <a:t>25</a:t>
            </a:r>
            <a:r>
              <a:rPr lang="ja-JP" altLang="en-US" sz="1600">
                <a:latin typeface="HG創英角ｺﾞｼｯｸUB" pitchFamily="49" charset="-128"/>
                <a:ea typeface="HG創英角ｺﾞｼｯｸUB" pitchFamily="49" charset="-128"/>
              </a:rPr>
              <a:t>年度トピックス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14377" y="1049215"/>
            <a:ext cx="614362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HG創英角ｺﾞｼｯｸUB" pitchFamily="49" charset="-128"/>
                <a:ea typeface="HG創英角ｺﾞｼｯｸUB" pitchFamily="49" charset="-128"/>
              </a:rPr>
              <a:t>固相反応</a:t>
            </a:r>
            <a:r>
              <a:rPr lang="ja-JP" altLang="ja-JP" sz="1800" dirty="0">
                <a:latin typeface="HG創英角ｺﾞｼｯｸUB" pitchFamily="49" charset="-128"/>
                <a:ea typeface="HG創英角ｺﾞｼｯｸUB" pitchFamily="49" charset="-128"/>
              </a:rPr>
              <a:t>による結晶化ナノカーボン合成のその場</a:t>
            </a:r>
            <a:r>
              <a:rPr lang="en-US" altLang="ja-JP" sz="1800" dirty="0">
                <a:latin typeface="HG創英角ｺﾞｼｯｸUB" pitchFamily="49" charset="-128"/>
                <a:ea typeface="HG創英角ｺﾞｼｯｸUB" pitchFamily="49" charset="-128"/>
              </a:rPr>
              <a:t>TEM</a:t>
            </a:r>
            <a:r>
              <a:rPr lang="ja-JP" altLang="ja-JP" sz="1800" dirty="0" smtClean="0">
                <a:latin typeface="HG創英角ｺﾞｼｯｸUB" pitchFamily="49" charset="-128"/>
                <a:ea typeface="HG創英角ｺﾞｼｯｸUB" pitchFamily="49" charset="-128"/>
              </a:rPr>
              <a:t>観察</a:t>
            </a:r>
            <a:endParaRPr lang="en-US" altLang="ja-JP" sz="1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 eaLnBrk="1" hangingPunct="1">
              <a:lnSpc>
                <a:spcPts val="1000"/>
              </a:lnSpc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MS-Mincho" charset="-128"/>
                <a:ea typeface="HG創英角ｺﾞｼｯｸUB" pitchFamily="49" charset="-128"/>
              </a:rPr>
              <a:t>（課題番号：</a:t>
            </a:r>
            <a:r>
              <a:rPr lang="en-US" altLang="ja-JP" sz="1400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S-13-NI-19</a:t>
            </a:r>
            <a:r>
              <a:rPr lang="ja-JP" altLang="en-US" sz="1400" dirty="0" smtClean="0">
                <a:solidFill>
                  <a:srgbClr val="000000"/>
                </a:solidFill>
                <a:latin typeface="MS-Mincho" charset="-128"/>
                <a:ea typeface="HG創英角ｺﾞｼｯｸUB" pitchFamily="49" charset="-128"/>
              </a:rPr>
              <a:t>）</a:t>
            </a:r>
            <a:endParaRPr lang="ja-JP" altLang="en-US" sz="1800" dirty="0">
              <a:latin typeface="MS-Mincho" charset="-128"/>
              <a:ea typeface="HG創英角ｺﾞｼｯｸUB" pitchFamily="49" charset="-128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2276475" y="1595371"/>
            <a:ext cx="4465638" cy="5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aseline="30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愛知学院大学</a:t>
            </a:r>
            <a:r>
              <a:rPr lang="en-US" altLang="ja-JP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,</a:t>
            </a:r>
            <a:r>
              <a:rPr lang="en-US" altLang="ja-JP" sz="1400" baseline="30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 b</a:t>
            </a:r>
            <a:r>
              <a:rPr lang="ja-JP" altLang="en-US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名古屋工業大学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u="sng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氏名　高橋　知里</a:t>
            </a:r>
            <a:r>
              <a:rPr lang="en-US" altLang="zh-TW" sz="1400" baseline="30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a</a:t>
            </a:r>
            <a:r>
              <a:rPr lang="en-US" altLang="zh-TW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,</a:t>
            </a:r>
            <a:r>
              <a:rPr lang="en-US" altLang="ja-JP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Yazid</a:t>
            </a:r>
            <a:r>
              <a:rPr lang="en-US" altLang="ja-JP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Yaakob</a:t>
            </a:r>
            <a:r>
              <a:rPr lang="en-US" altLang="ja-JP" sz="1400" baseline="30000" dirty="0" err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b</a:t>
            </a:r>
            <a:r>
              <a:rPr lang="en-US" altLang="zh-TW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,</a:t>
            </a:r>
            <a:r>
              <a:rPr lang="en-US" altLang="ja-JP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種村　眞幸</a:t>
            </a:r>
            <a:r>
              <a:rPr lang="en-US" altLang="ja-JP" sz="1400" baseline="30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b</a:t>
            </a:r>
            <a:r>
              <a:rPr lang="en-US" altLang="ja-JP" sz="1400" dirty="0">
                <a:latin typeface="ＭＳ 明朝" pitchFamily="17" charset="-128"/>
                <a:ea typeface="ＭＳ 明朝" pitchFamily="17" charset="-128"/>
              </a:rPr>
              <a:t> 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76250" y="2079381"/>
            <a:ext cx="619283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/>
              <a:t>【</a:t>
            </a:r>
            <a:r>
              <a:rPr lang="ja-JP" altLang="en-US" sz="1400" b="1"/>
              <a:t>研究目的</a:t>
            </a:r>
            <a:r>
              <a:rPr lang="en-US" altLang="ja-JP" sz="1400" b="1"/>
              <a:t>】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ja-JP" altLang="en-US" sz="1200"/>
              <a:t>　</a:t>
            </a:r>
            <a:r>
              <a:rPr lang="ja-JP" altLang="en-US" sz="12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ナノカーボン材料は、ナノテク分野を筆頭に、幅広い分野で利用可能な次世代材料である。その合成では金属触媒の種類、合成条件に依存し、カーボンナノチューブ、グラフェンなどの形態を呈する。本研究では、金微粒子触媒が分散した非晶質の１次元ナノカーボン（カーボンナノファイバー</a:t>
            </a:r>
            <a:r>
              <a:rPr lang="en-US" altLang="ja-JP" sz="12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[CNF]</a:t>
            </a:r>
            <a:r>
              <a:rPr lang="ja-JP" altLang="en-US" sz="12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）を出発原料に、固相反応による結晶性ナノカーボン合成の様子を透過電子顕微鏡</a:t>
            </a:r>
            <a:r>
              <a:rPr lang="en-US" altLang="ja-JP" sz="12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(TEM)</a:t>
            </a:r>
            <a:r>
              <a:rPr lang="ja-JP" altLang="en-US" sz="12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によるその場観察によって明らかにする。</a:t>
            </a:r>
            <a:endParaRPr lang="ja-JP" altLang="en-US" sz="120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76250" y="3376247"/>
            <a:ext cx="6192838" cy="26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400" b="1"/>
              <a:t>【</a:t>
            </a:r>
            <a:r>
              <a:rPr lang="ja-JP" altLang="en-US" sz="1400" b="1"/>
              <a:t>成　　　果</a:t>
            </a:r>
            <a:r>
              <a:rPr lang="en-US" altLang="ja-JP" sz="1400" b="1"/>
              <a:t>】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　金微粒子添加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CNF(Au-CNF)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の室温合成は、支援装置である中規模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CNF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合成装置を用い、金を供給しつつグラファイト箔端へのイオン照射によって行った。固相反応によるナノカーボン合成のその場観察は、ピエゾ駆動のナノ探針が装備された電気特性測定可能な試料ステージ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(Fig. 1)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を装備した特型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TEM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（支援装置）を用いた。固相反応の際の通電には、電界電子放射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(field emission; FE)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を利用した。</a:t>
            </a:r>
            <a:endParaRPr lang="en-US" altLang="ja-JP" sz="1200">
              <a:latin typeface="ＭＳ 明朝" pitchFamily="17" charset="-128"/>
              <a:ea typeface="ＭＳ 明朝" pitchFamily="17" charset="-128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Fig. 2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に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中の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Au-CNF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のその場観察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TEM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像を示す。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前には、金微粒子が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CNF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全体に分散していたが、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過程によって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CNF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先端から徐々に金微粒子が消失している様子がわかる。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Fig. 3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に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前後の高分解能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TEM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像を示す。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前の金微粒子は多結晶である。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FE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後の</a:t>
            </a:r>
            <a:r>
              <a:rPr lang="en-US" altLang="ja-JP" sz="1200">
                <a:latin typeface="ＭＳ 明朝" pitchFamily="17" charset="-128"/>
                <a:ea typeface="ＭＳ 明朝" pitchFamily="17" charset="-128"/>
              </a:rPr>
              <a:t>TEM</a:t>
            </a:r>
            <a:r>
              <a:rPr lang="ja-JP" altLang="en-US" sz="1200">
                <a:latin typeface="ＭＳ 明朝" pitchFamily="17" charset="-128"/>
                <a:ea typeface="ＭＳ 明朝" pitchFamily="17" charset="-128"/>
              </a:rPr>
              <a:t>像からは、消失前の金微粒子の周囲でグラファイト化が生じている。カーボンナノチューブ化を生ずる鉄微粒子の場合とは全く異なり、金微粒子の場合は、不揃いな形状のグラファイト化であることが分かる。</a:t>
            </a:r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620714" y="7164266"/>
            <a:ext cx="3071812" cy="2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Times New Roman" pitchFamily="18" charset="0"/>
                <a:ea typeface="ＭＳ 明朝" pitchFamily="17" charset="-128"/>
              </a:rPr>
              <a:t>Fig. 1 TEM sample holder for solid phase reaction. </a:t>
            </a:r>
            <a:endParaRPr lang="en-US" altLang="ja-JP" sz="1800">
              <a:ea typeface="ＭＳ 明朝" pitchFamily="17" charset="-128"/>
            </a:endParaRPr>
          </a:p>
        </p:txBody>
      </p:sp>
      <p:sp>
        <p:nvSpPr>
          <p:cNvPr id="11273" name="Rectangle 18"/>
          <p:cNvSpPr>
            <a:spLocks noChangeArrowheads="1"/>
          </p:cNvSpPr>
          <p:nvPr/>
        </p:nvSpPr>
        <p:spPr bwMode="auto">
          <a:xfrm>
            <a:off x="620714" y="8792309"/>
            <a:ext cx="3071812" cy="2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Times New Roman" pitchFamily="18" charset="0"/>
                <a:ea typeface="ＭＳ 明朝" pitchFamily="17" charset="-128"/>
              </a:rPr>
              <a:t>Fig. 2  In situ TEM images of a Au-CNF taken during field emission process.</a:t>
            </a:r>
            <a:endParaRPr lang="en-US" altLang="ja-JP" sz="1800">
              <a:ea typeface="ＭＳ 明朝" pitchFamily="17" charset="-128"/>
            </a:endParaRPr>
          </a:p>
        </p:txBody>
      </p:sp>
      <p:sp>
        <p:nvSpPr>
          <p:cNvPr id="11274" name="Rectangle 18"/>
          <p:cNvSpPr>
            <a:spLocks noChangeArrowheads="1"/>
          </p:cNvSpPr>
          <p:nvPr/>
        </p:nvSpPr>
        <p:spPr bwMode="auto">
          <a:xfrm>
            <a:off x="3881440" y="8792309"/>
            <a:ext cx="2643187" cy="2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Times New Roman" pitchFamily="18" charset="0"/>
                <a:ea typeface="ＭＳ 明朝" pitchFamily="17" charset="-128"/>
              </a:rPr>
              <a:t>Fig. 3 High resolution TEM images of the Au-CNF before and after FE process.</a:t>
            </a:r>
            <a:endParaRPr lang="en-US" altLang="ja-JP" sz="1800">
              <a:ea typeface="ＭＳ 明朝" pitchFamily="17" charset="-128"/>
            </a:endParaRPr>
          </a:p>
        </p:txBody>
      </p:sp>
      <p:pic>
        <p:nvPicPr>
          <p:cNvPr id="1127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" y="7539405"/>
            <a:ext cx="968375" cy="12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7540869"/>
            <a:ext cx="982662" cy="12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4" y="7549661"/>
            <a:ext cx="976312" cy="12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テキスト ボックス 1"/>
          <p:cNvSpPr txBox="1">
            <a:spLocks noChangeArrowheads="1"/>
          </p:cNvSpPr>
          <p:nvPr/>
        </p:nvSpPr>
        <p:spPr bwMode="auto">
          <a:xfrm>
            <a:off x="620714" y="7549662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chemeClr val="bg1"/>
                </a:solidFill>
              </a:rPr>
              <a:t>(a)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11279" name="テキスト ボックス 19"/>
          <p:cNvSpPr txBox="1">
            <a:spLocks noChangeArrowheads="1"/>
          </p:cNvSpPr>
          <p:nvPr/>
        </p:nvSpPr>
        <p:spPr bwMode="auto">
          <a:xfrm>
            <a:off x="1665289" y="7529147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chemeClr val="bg1"/>
                </a:solidFill>
              </a:rPr>
              <a:t>(b)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11280" name="テキスト ボックス 20"/>
          <p:cNvSpPr txBox="1">
            <a:spLocks noChangeArrowheads="1"/>
          </p:cNvSpPr>
          <p:nvPr/>
        </p:nvSpPr>
        <p:spPr bwMode="auto">
          <a:xfrm>
            <a:off x="2716214" y="7552595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chemeClr val="bg1"/>
                </a:solidFill>
              </a:rPr>
              <a:t>(c)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11281" name="Picture 24" descr="C:\Documents and Settings\Administrator\デスクトップ\いろいろ\Hong Kong\P2089676_TEM_prob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42165" r="33282" b="44260"/>
          <a:stretch>
            <a:fillRect/>
          </a:stretch>
        </p:blipFill>
        <p:spPr bwMode="auto">
          <a:xfrm>
            <a:off x="604840" y="5917223"/>
            <a:ext cx="3159125" cy="12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2" name="グループ化 38"/>
          <p:cNvGrpSpPr>
            <a:grpSpLocks/>
          </p:cNvGrpSpPr>
          <p:nvPr/>
        </p:nvGrpSpPr>
        <p:grpSpPr bwMode="auto">
          <a:xfrm>
            <a:off x="2565400" y="5901106"/>
            <a:ext cx="1195388" cy="480647"/>
            <a:chOff x="3857620" y="642918"/>
            <a:chExt cx="3869557" cy="857256"/>
          </a:xfrm>
        </p:grpSpPr>
        <p:pic>
          <p:nvPicPr>
            <p:cNvPr id="11292" name="Picture 27" descr="D:\Article\Diploma_Arbeit\2009\In Situ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0" t="49352" r="32906" b="39497"/>
            <a:stretch>
              <a:fillRect/>
            </a:stretch>
          </p:blipFill>
          <p:spPr bwMode="auto">
            <a:xfrm>
              <a:off x="3857620" y="642918"/>
              <a:ext cx="3869557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27" descr="D:\Article\Diploma_Arbeit\2009\In Situ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0" t="52943" r="49280" b="43338"/>
            <a:stretch>
              <a:fillRect/>
            </a:stretch>
          </p:blipFill>
          <p:spPr bwMode="auto">
            <a:xfrm>
              <a:off x="3857620" y="1214422"/>
              <a:ext cx="1490674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27" descr="D:\Article\Diploma_Arbeit\2009\In Situ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0" t="52943" r="49280" b="43338"/>
            <a:stretch>
              <a:fillRect/>
            </a:stretch>
          </p:blipFill>
          <p:spPr bwMode="auto">
            <a:xfrm>
              <a:off x="3857620" y="642918"/>
              <a:ext cx="1490674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直線矢印コネクタ 26"/>
          <p:cNvCxnSpPr>
            <a:stCxn id="11292" idx="1"/>
          </p:cNvCxnSpPr>
          <p:nvPr/>
        </p:nvCxnSpPr>
        <p:spPr>
          <a:xfrm flipH="1">
            <a:off x="1430338" y="6141428"/>
            <a:ext cx="1135062" cy="24032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4" name="グループ化 22"/>
          <p:cNvGrpSpPr>
            <a:grpSpLocks/>
          </p:cNvGrpSpPr>
          <p:nvPr/>
        </p:nvGrpSpPr>
        <p:grpSpPr bwMode="auto">
          <a:xfrm>
            <a:off x="2889250" y="5835162"/>
            <a:ext cx="971550" cy="293077"/>
            <a:chOff x="3169114" y="-1394000"/>
            <a:chExt cx="1864192" cy="220316"/>
          </a:xfrm>
        </p:grpSpPr>
        <p:sp>
          <p:nvSpPr>
            <p:cNvPr id="29" name="左右矢印 28"/>
            <p:cNvSpPr/>
            <p:nvPr/>
          </p:nvSpPr>
          <p:spPr>
            <a:xfrm>
              <a:off x="3397570" y="-1219950"/>
              <a:ext cx="392941" cy="46266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 b="1">
                <a:solidFill>
                  <a:srgbClr val="FFFFFF"/>
                </a:solidFill>
              </a:endParaRPr>
            </a:p>
          </p:txBody>
        </p:sp>
        <p:sp>
          <p:nvSpPr>
            <p:cNvPr id="11291" name="正方形/長方形 31"/>
            <p:cNvSpPr>
              <a:spLocks noChangeArrowheads="1"/>
            </p:cNvSpPr>
            <p:nvPr/>
          </p:nvSpPr>
          <p:spPr bwMode="auto">
            <a:xfrm>
              <a:off x="3169114" y="-1394000"/>
              <a:ext cx="1864192" cy="2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Piezo-driven</a:t>
              </a:r>
            </a:p>
          </p:txBody>
        </p:sp>
      </p:grpSp>
      <p:pic>
        <p:nvPicPr>
          <p:cNvPr id="11285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6" y="7164267"/>
            <a:ext cx="1727200" cy="15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5835165"/>
            <a:ext cx="1724025" cy="15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矢印 8"/>
          <p:cNvSpPr/>
          <p:nvPr/>
        </p:nvSpPr>
        <p:spPr>
          <a:xfrm rot="2676734">
            <a:off x="4775202" y="7445622"/>
            <a:ext cx="358775" cy="19636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88" name="Text Box 4"/>
          <p:cNvSpPr txBox="1">
            <a:spLocks noChangeArrowheads="1"/>
          </p:cNvSpPr>
          <p:nvPr/>
        </p:nvSpPr>
        <p:spPr bwMode="auto">
          <a:xfrm>
            <a:off x="503240" y="-7985"/>
            <a:ext cx="3883559" cy="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>
                <a:ea typeface="HG創英角ｺﾞｼｯｸUB" pitchFamily="49" charset="-128"/>
              </a:rPr>
              <a:t>分子・物質合成プラットフォーム　</a:t>
            </a:r>
            <a:r>
              <a:rPr lang="ja-JP" altLang="en-US" sz="1200" dirty="0" smtClean="0">
                <a:ea typeface="HG創英角ｺﾞｼｯｸUB" pitchFamily="49" charset="-128"/>
              </a:rPr>
              <a:t>（名古屋</a:t>
            </a:r>
            <a:r>
              <a:rPr lang="ja-JP" altLang="en-US" sz="1200" dirty="0">
                <a:ea typeface="HG創英角ｺﾞｼｯｸUB" pitchFamily="49" charset="-128"/>
              </a:rPr>
              <a:t>工業</a:t>
            </a:r>
            <a:r>
              <a:rPr lang="ja-JP" altLang="en-US" sz="1200" dirty="0" smtClean="0">
                <a:ea typeface="HG創英角ｺﾞｼｯｸUB" pitchFamily="49" charset="-128"/>
              </a:rPr>
              <a:t>大学）</a:t>
            </a:r>
            <a:endParaRPr lang="ja-JP" altLang="en-US" sz="1200" dirty="0">
              <a:ea typeface="HG創英角ｺﾞｼｯｸUB" pitchFamily="49" charset="-128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03240" y="265235"/>
            <a:ext cx="5876925" cy="19929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i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</a:rPr>
              <a:t>Molecule &amp; Material Synthesis Platform / Nagoya Institute of Technology</a:t>
            </a:r>
            <a:endParaRPr lang="en-US" altLang="ja-JP" sz="1200" i="1" dirty="0" smtClean="0">
              <a:solidFill>
                <a:schemeClr val="bg1">
                  <a:lumMod val="65000"/>
                </a:schemeClr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51551" y="5203"/>
            <a:ext cx="805793" cy="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dirty="0">
                <a:ea typeface="HG創英角ｺﾞｼｯｸUB" pitchFamily="49" charset="-128"/>
              </a:rPr>
              <a:t>【</a:t>
            </a:r>
            <a:r>
              <a:rPr lang="ja-JP" altLang="en-US" sz="1200" dirty="0">
                <a:ea typeface="HG創英角ｺﾞｼｯｸUB" pitchFamily="49" charset="-128"/>
              </a:rPr>
              <a:t>別紙１</a:t>
            </a:r>
            <a:r>
              <a:rPr lang="en-US" altLang="ja-JP" sz="1200" dirty="0">
                <a:ea typeface="HG創英角ｺﾞｼｯｸUB" pitchFamily="49" charset="-128"/>
              </a:rPr>
              <a:t>】</a:t>
            </a:r>
            <a:endParaRPr lang="ja-JP" altLang="en-US" sz="1200" dirty="0">
              <a:ea typeface="HG創英角ｺﾞｼｯｸUB" pitchFamily="49" charset="-128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4663" y="791375"/>
            <a:ext cx="4755592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ea typeface="HG創英角ｺﾞｼｯｸUB" pitchFamily="49" charset="-128"/>
              </a:rPr>
              <a:t>分子</a:t>
            </a:r>
            <a:r>
              <a:rPr lang="ja-JP" altLang="en-US" sz="1600" dirty="0">
                <a:ea typeface="HG創英角ｺﾞｼｯｸUB" pitchFamily="49" charset="-128"/>
              </a:rPr>
              <a:t>・物質合成プラットフォームにおける利用成果</a:t>
            </a:r>
          </a:p>
        </p:txBody>
      </p:sp>
    </p:spTree>
    <p:extLst>
      <p:ext uri="{BB962C8B-B14F-4D97-AF65-F5344CB8AC3E}">
        <p14:creationId xmlns:p14="http://schemas.microsoft.com/office/powerpoint/2010/main" val="140330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 inoue</dc:creator>
  <cp:lastModifiedBy>mika inoue</cp:lastModifiedBy>
  <cp:revision>1</cp:revision>
  <dcterms:created xsi:type="dcterms:W3CDTF">2014-06-02T05:06:05Z</dcterms:created>
  <dcterms:modified xsi:type="dcterms:W3CDTF">2014-06-02T05:06:23Z</dcterms:modified>
</cp:coreProperties>
</file>