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83" d="100"/>
          <a:sy n="83" d="100"/>
        </p:scale>
        <p:origin x="-316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D3FE0-27BB-4040-A095-EED817523748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47D55-7393-48A1-B00A-E59D3E6103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27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3338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100" name="ヘッダー プレースホルダー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8169" indent="-287757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51028" indent="-23020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11440" indent="-23020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71850" indent="-23020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32262" indent="-23020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92673" indent="-23020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53084" indent="-23020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913496" indent="-23020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ja-JP" altLang="en-US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8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37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06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21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43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75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488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98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5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38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6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04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2681-A82D-436B-9E3F-C1A00E469A40}" type="datetimeFigureOut">
              <a:rPr kumimoji="1" lang="ja-JP" altLang="en-US" smtClean="0"/>
              <a:t>2014/6/2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E32C-4C90-4AEE-8BF8-6945C79A60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06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76251" y="-7985"/>
            <a:ext cx="3791744" cy="2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200" dirty="0" smtClean="0">
                <a:solidFill>
                  <a:srgbClr val="000000"/>
                </a:solidFill>
                <a:ea typeface="HG創英角ｺﾞｼｯｸUB" pitchFamily="49" charset="-128"/>
              </a:rPr>
              <a:t>分子・物質合成プラットフォーム</a:t>
            </a:r>
            <a:r>
              <a:rPr lang="ja-JP" altLang="en-US" sz="1200" dirty="0">
                <a:solidFill>
                  <a:srgbClr val="000000"/>
                </a:solidFill>
                <a:ea typeface="HG創英角ｺﾞｼｯｸUB" pitchFamily="49" charset="-128"/>
              </a:rPr>
              <a:t>　 （</a:t>
            </a:r>
            <a:r>
              <a:rPr lang="ja-JP" altLang="en-US" sz="1200" dirty="0" smtClean="0">
                <a:solidFill>
                  <a:srgbClr val="000000"/>
                </a:solidFill>
                <a:ea typeface="HG創英角ｺﾞｼｯｸUB" pitchFamily="49" charset="-128"/>
              </a:rPr>
              <a:t>東北</a:t>
            </a:r>
            <a:r>
              <a:rPr lang="ja-JP" altLang="en-US" sz="1200" dirty="0">
                <a:solidFill>
                  <a:srgbClr val="000000"/>
                </a:solidFill>
                <a:ea typeface="HG創英角ｺﾞｼｯｸUB" pitchFamily="49" charset="-128"/>
              </a:rPr>
              <a:t>大学</a:t>
            </a:r>
            <a:r>
              <a:rPr lang="ja-JP" altLang="en-US" sz="1200" dirty="0" smtClean="0">
                <a:solidFill>
                  <a:srgbClr val="000000"/>
                </a:solidFill>
                <a:ea typeface="HG創英角ｺﾞｼｯｸUB" pitchFamily="49" charset="-128"/>
              </a:rPr>
              <a:t>）</a:t>
            </a:r>
            <a:r>
              <a:rPr lang="en-US" altLang="ja-JP" sz="1200" dirty="0" smtClean="0">
                <a:solidFill>
                  <a:srgbClr val="000000"/>
                </a:solidFill>
                <a:ea typeface="HG創英角ｺﾞｼｯｸUB" pitchFamily="49" charset="-128"/>
              </a:rPr>
              <a:t> </a:t>
            </a:r>
            <a:endParaRPr lang="ja-JP" altLang="en-US" sz="1200" dirty="0">
              <a:solidFill>
                <a:srgbClr val="000000"/>
              </a:solidFill>
              <a:ea typeface="HG創英角ｺﾞｼｯｸUB" pitchFamily="49" charset="-128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76251" y="252047"/>
            <a:ext cx="5876925" cy="19929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i="1" dirty="0" smtClean="0">
                <a:solidFill>
                  <a:srgbClr val="808080"/>
                </a:solidFill>
                <a:latin typeface="Lucida Sans Unicode" pitchFamily="34" charset="0"/>
              </a:rPr>
              <a:t>Molecule &amp; Material Synthesis/Tohoku University</a:t>
            </a:r>
            <a:endParaRPr lang="en-US" altLang="ja-JP" sz="1200" i="1" dirty="0">
              <a:solidFill>
                <a:srgbClr val="808080"/>
              </a:solidFill>
              <a:latin typeface="Lucida Sans Unicode" pitchFamily="34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788848" y="459465"/>
            <a:ext cx="2293380" cy="26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平成</a:t>
            </a:r>
            <a:r>
              <a:rPr lang="en-US" altLang="ja-JP" sz="1600" dirty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25</a:t>
            </a:r>
            <a:r>
              <a:rPr lang="ja-JP" altLang="en-US" sz="1600" dirty="0">
                <a:solidFill>
                  <a:srgbClr val="000000"/>
                </a:solidFill>
                <a:latin typeface="HG創英角ｺﾞｼｯｸUB" pitchFamily="49" charset="-128"/>
                <a:ea typeface="HG創英角ｺﾞｼｯｸUB" pitchFamily="49" charset="-128"/>
              </a:rPr>
              <a:t>年度　トピックス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166178" y="791375"/>
            <a:ext cx="4755592" cy="26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dirty="0" smtClean="0">
                <a:solidFill>
                  <a:srgbClr val="000000"/>
                </a:solidFill>
                <a:ea typeface="HG創英角ｺﾞｼｯｸUB" pitchFamily="49" charset="-128"/>
              </a:rPr>
              <a:t>分子・物質合成プラットフォーム</a:t>
            </a:r>
            <a:r>
              <a:rPr lang="ja-JP" altLang="en-US" sz="1600" dirty="0">
                <a:solidFill>
                  <a:srgbClr val="000000"/>
                </a:solidFill>
                <a:ea typeface="HG創英角ｺﾞｼｯｸUB" pitchFamily="49" charset="-128"/>
              </a:rPr>
              <a:t>における利用成果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476251" y="1049218"/>
            <a:ext cx="61674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800" b="1" dirty="0" smtClean="0">
                <a:solidFill>
                  <a:srgbClr val="000000"/>
                </a:solidFill>
                <a:latin typeface="Helvetica" panose="020B0604020202020204" pitchFamily="34" charset="0"/>
                <a:ea typeface="HG創英角ｺﾞｼｯｸUB" panose="020B0909000000000000" pitchFamily="49" charset="-128"/>
              </a:rPr>
              <a:t>リチウムイオン</a:t>
            </a:r>
            <a:r>
              <a:rPr lang="ja-JP" altLang="en-US" sz="1800" b="1" dirty="0">
                <a:solidFill>
                  <a:srgbClr val="000000"/>
                </a:solidFill>
                <a:latin typeface="Helvetica" panose="020B0604020202020204" pitchFamily="34" charset="0"/>
                <a:ea typeface="HG創英角ｺﾞｼｯｸUB" panose="020B0909000000000000" pitchFamily="49" charset="-128"/>
              </a:rPr>
              <a:t>内包フラーレン修飾体の</a:t>
            </a:r>
            <a:r>
              <a:rPr lang="en-US" altLang="ja-JP" sz="1800" b="1" baseline="30000" dirty="0">
                <a:solidFill>
                  <a:srgbClr val="000000"/>
                </a:solidFill>
                <a:latin typeface="Helvetica" panose="020B0604020202020204" pitchFamily="34" charset="0"/>
                <a:ea typeface="HG創英角ｺﾞｼｯｸUB" panose="020B0909000000000000" pitchFamily="49" charset="-128"/>
              </a:rPr>
              <a:t>13</a:t>
            </a:r>
            <a:r>
              <a:rPr lang="en-US" altLang="ja-JP" sz="1800" b="1" dirty="0">
                <a:solidFill>
                  <a:srgbClr val="000000"/>
                </a:solidFill>
                <a:latin typeface="Helvetica" panose="020B0604020202020204" pitchFamily="34" charset="0"/>
                <a:ea typeface="HG創英角ｺﾞｼｯｸUB" panose="020B0909000000000000" pitchFamily="49" charset="-128"/>
              </a:rPr>
              <a:t>C NMR</a:t>
            </a:r>
            <a:r>
              <a:rPr lang="ja-JP" altLang="en-US" sz="1800" b="1" dirty="0">
                <a:solidFill>
                  <a:srgbClr val="000000"/>
                </a:solidFill>
                <a:latin typeface="Helvetica" panose="020B0604020202020204" pitchFamily="34" charset="0"/>
                <a:ea typeface="HG創英角ｺﾞｼｯｸUB" panose="020B0909000000000000" pitchFamily="49" charset="-128"/>
              </a:rPr>
              <a:t>測定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ja-JP" altLang="en-US" sz="1400" dirty="0" smtClean="0">
                <a:solidFill>
                  <a:srgbClr val="000000"/>
                </a:solidFill>
                <a:latin typeface="MS-Mincho" charset="-128"/>
                <a:ea typeface="HG創英角ｺﾞｼｯｸUB" pitchFamily="49" charset="-128"/>
              </a:rPr>
              <a:t>（課題番号：</a:t>
            </a:r>
            <a:r>
              <a:rPr lang="en-US" altLang="ja-JP" sz="1400" dirty="0" smtClean="0">
                <a:solidFill>
                  <a:srgbClr val="0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S-13-TU-0010</a:t>
            </a:r>
            <a:r>
              <a:rPr lang="ja-JP" altLang="en-US" sz="1400" dirty="0" smtClean="0">
                <a:solidFill>
                  <a:srgbClr val="000000"/>
                </a:solidFill>
                <a:latin typeface="MS-Mincho" charset="-128"/>
                <a:ea typeface="HG創英角ｺﾞｼｯｸUB" pitchFamily="49" charset="-128"/>
              </a:rPr>
              <a:t>）</a:t>
            </a:r>
            <a:endParaRPr lang="ja-JP" altLang="en-US" sz="1400" dirty="0">
              <a:solidFill>
                <a:srgbClr val="000000"/>
              </a:solidFill>
              <a:latin typeface="MS-Mincho" charset="-128"/>
              <a:ea typeface="HG創英角ｺﾞｼｯｸUB" pitchFamily="49" charset="-128"/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1963738" y="1661839"/>
            <a:ext cx="4608512" cy="5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60"/>
              </a:spcBef>
              <a:buFontTx/>
              <a:buNone/>
            </a:pPr>
            <a:r>
              <a:rPr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東京大学大学院理学系研究科</a:t>
            </a:r>
          </a:p>
          <a:p>
            <a:pPr eaLnBrk="1" hangingPunct="1">
              <a:spcBef>
                <a:spcPts val="840"/>
              </a:spcBef>
              <a:buFontTx/>
              <a:buNone/>
            </a:pPr>
            <a:r>
              <a:rPr lang="ja-JP" altLang="en-US" sz="1400" u="sng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岡田 洋史</a:t>
            </a:r>
            <a:r>
              <a:rPr lang="en-US" altLang="zh-TW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,</a:t>
            </a:r>
            <a:r>
              <a:rPr lang="ja-JP" altLang="en-US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松尾　豊</a:t>
            </a:r>
            <a:r>
              <a:rPr lang="en-US" altLang="ja-JP" sz="14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476250" y="2079383"/>
            <a:ext cx="6192838" cy="20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</a:rPr>
              <a:t>【</a:t>
            </a:r>
            <a:r>
              <a:rPr lang="ja-JP" altLang="en-US" sz="1400" b="1" dirty="0">
                <a:solidFill>
                  <a:srgbClr val="000000"/>
                </a:solidFill>
              </a:rPr>
              <a:t>目　　的</a:t>
            </a:r>
            <a:r>
              <a:rPr lang="en-US" altLang="ja-JP" sz="1400" b="1" dirty="0">
                <a:solidFill>
                  <a:srgbClr val="000000"/>
                </a:solidFill>
              </a:rPr>
              <a:t>】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ja-JP" altLang="en-US" sz="1200" dirty="0">
                <a:solidFill>
                  <a:srgbClr val="000000"/>
                </a:solidFill>
              </a:rPr>
              <a:t>　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最先端のナノカーボン材料であるリチウムイオン内包フラーレン（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[Li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+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@C</a:t>
            </a:r>
            <a:r>
              <a:rPr lang="en-US" altLang="ja-JP" sz="1200" baseline="-25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60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]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）について，その修飾体としてシクロペンタジエン付加体を合成した．得られた一付加体のキャラクタリゼーションの一環として，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13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C NMR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測定を行う．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H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または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7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Li NMR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による構造解析では不十分であり，フラーレン炭素骨格の対称性などを確認する上でも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13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C NMR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の情報は非常に重要である．しかしこの材料は希少であり，その修飾体も得られる量は少なく，これまで単離したリチウムイオン内包フラーレン修飾体について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13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C NMR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スペクトルの報告例はない．そのため，少量でも高感度な測定を可能とする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800 MHz NMR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装置での測定を検討することとした</a:t>
            </a:r>
            <a:r>
              <a:rPr lang="ja-JP" altLang="en-US" sz="1200" dirty="0" smtClean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．</a:t>
            </a:r>
            <a:endParaRPr lang="ja-JP" altLang="en-US" sz="1200" dirty="0">
              <a:solidFill>
                <a:srgbClr val="000000"/>
              </a:solidFill>
              <a:latin typeface="Palatino" charset="0"/>
              <a:ea typeface="ＭＳ 明朝" panose="02020609040205080304" pitchFamily="17" charset="-128"/>
            </a:endParaRP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476250" y="4027907"/>
            <a:ext cx="6192838" cy="21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ja-JP" sz="1400" b="1" dirty="0">
                <a:solidFill>
                  <a:srgbClr val="000000"/>
                </a:solidFill>
              </a:rPr>
              <a:t>【</a:t>
            </a:r>
            <a:r>
              <a:rPr lang="ja-JP" altLang="en-US" sz="1400" b="1" dirty="0">
                <a:solidFill>
                  <a:srgbClr val="000000"/>
                </a:solidFill>
              </a:rPr>
              <a:t>成　　果</a:t>
            </a:r>
            <a:r>
              <a:rPr lang="en-US" altLang="ja-JP" sz="1400" b="1" dirty="0">
                <a:solidFill>
                  <a:srgbClr val="000000"/>
                </a:solidFill>
              </a:rPr>
              <a:t>】</a:t>
            </a:r>
          </a:p>
          <a:p>
            <a:pPr algn="just" eaLnBrk="1" hangingPunct="1">
              <a:lnSpc>
                <a:spcPct val="105000"/>
              </a:lnSpc>
              <a:spcBef>
                <a:spcPct val="50000"/>
              </a:spcBef>
              <a:buFontTx/>
              <a:buNone/>
            </a:pPr>
            <a:r>
              <a:rPr lang="ja-JP" altLang="en-US" sz="1200" dirty="0" smtClean="0">
                <a:solidFill>
                  <a:srgbClr val="000000"/>
                </a:solidFill>
                <a:latin typeface="ＭＳ 明朝" pitchFamily="17" charset="-128"/>
                <a:ea typeface="ＭＳ 明朝" pitchFamily="17" charset="-128"/>
              </a:rPr>
              <a:t>　</a:t>
            </a:r>
            <a:r>
              <a:rPr lang="en-US" altLang="ja-JP" sz="1200" dirty="0" smtClean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[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Li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+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@C</a:t>
            </a:r>
            <a:r>
              <a:rPr lang="en-US" altLang="ja-JP" sz="1200" baseline="-25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60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]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塩とシクロペタジエン（</a:t>
            </a:r>
            <a:r>
              <a:rPr lang="en-US" altLang="ja-JP" sz="1200" dirty="0" err="1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CpH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）とを反応させ，さらに電解質添加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HPLC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を用いて精製することにより，一付加体（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[Li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+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@C</a:t>
            </a:r>
            <a:r>
              <a:rPr lang="en-US" altLang="ja-JP" sz="1200" baseline="-25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60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(</a:t>
            </a:r>
            <a:r>
              <a:rPr lang="en-US" altLang="ja-JP" sz="1200" dirty="0" err="1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CpH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)]PF</a:t>
            </a:r>
            <a:r>
              <a:rPr lang="en-US" altLang="ja-JP" sz="1200" baseline="-25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6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–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）のみを得た（スキーム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）．得られた一付加体については，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H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および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7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Li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NMR</a:t>
            </a:r>
            <a:r>
              <a:rPr lang="ja-JP" altLang="en-US" sz="1200" dirty="0" err="1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，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HR-MS</a:t>
            </a:r>
            <a:r>
              <a:rPr lang="ja-JP" altLang="en-US" sz="1200" dirty="0" err="1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，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X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線結晶構造解析（図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），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UV-</a:t>
            </a:r>
            <a:r>
              <a:rPr lang="en-US" altLang="ja-JP" sz="1200" dirty="0" err="1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vis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吸収スペクトル，サイクリックボルタンメトリーでキャラクタリゼーションを行った．さらに本課題での検討として，</a:t>
            </a:r>
            <a:r>
              <a:rPr lang="en-US" altLang="ja-JP" sz="1200" baseline="30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13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C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 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NMR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測定を行った．</a:t>
            </a:r>
            <a:r>
              <a:rPr lang="en-US" altLang="ja-JP" sz="1200" dirty="0" err="1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CpH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付加体は室温で徐々に解離するため測定温度は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0℃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とし，およそ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2 mg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のサンプルを用い，積算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万回（約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15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時間）の測定で十分に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S/N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比の高いスペクトルを得た（図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2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）．得られたスペクトルから，この付加体が</a:t>
            </a:r>
            <a:r>
              <a:rPr lang="en-US" altLang="ja-JP" sz="1200" i="1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C</a:t>
            </a:r>
            <a:r>
              <a:rPr lang="en-US" altLang="ja-JP" sz="1200" baseline="-250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s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対称性を持つことが確認できた．本研究成果は，米国化学会</a:t>
            </a:r>
            <a:r>
              <a:rPr lang="en-US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Organic Letter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誌において発表された（</a:t>
            </a:r>
            <a:r>
              <a:rPr lang="hu-HU" altLang="ja-JP" sz="1200" i="1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Org. Lett. </a:t>
            </a:r>
            <a:r>
              <a:rPr lang="hu-HU" altLang="ja-JP" sz="1200" b="1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2013</a:t>
            </a:r>
            <a:r>
              <a:rPr lang="hu-HU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, </a:t>
            </a:r>
            <a:r>
              <a:rPr lang="hu-HU" altLang="ja-JP" sz="1200" i="1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15</a:t>
            </a:r>
            <a:r>
              <a:rPr lang="hu-HU" altLang="ja-JP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, 4466–4469.</a:t>
            </a:r>
            <a:r>
              <a:rPr lang="ja-JP" altLang="en-US" sz="1200" dirty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）</a:t>
            </a:r>
            <a:r>
              <a:rPr lang="en-US" altLang="ja-JP" sz="1200" dirty="0" smtClean="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.</a:t>
            </a:r>
            <a:endParaRPr lang="ja-JP" altLang="en-US" sz="1200" dirty="0">
              <a:solidFill>
                <a:srgbClr val="000000"/>
              </a:solidFill>
              <a:latin typeface="Palatino" charset="0"/>
              <a:ea typeface="ＭＳ 明朝" panose="02020609040205080304" pitchFamily="17" charset="-128"/>
            </a:endParaRPr>
          </a:p>
        </p:txBody>
      </p:sp>
      <p:sp>
        <p:nvSpPr>
          <p:cNvPr id="2064" name="Text Box 4"/>
          <p:cNvSpPr txBox="1">
            <a:spLocks noChangeArrowheads="1"/>
          </p:cNvSpPr>
          <p:nvPr/>
        </p:nvSpPr>
        <p:spPr bwMode="auto">
          <a:xfrm>
            <a:off x="6051551" y="5203"/>
            <a:ext cx="805793" cy="2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tIns="10800" rIns="18000" bIns="108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1200">
                <a:solidFill>
                  <a:srgbClr val="000000"/>
                </a:solidFill>
                <a:ea typeface="HG創英角ｺﾞｼｯｸUB" pitchFamily="49" charset="-128"/>
              </a:rPr>
              <a:t>【</a:t>
            </a:r>
            <a:r>
              <a:rPr lang="ja-JP" altLang="en-US" sz="1200">
                <a:solidFill>
                  <a:srgbClr val="000000"/>
                </a:solidFill>
                <a:ea typeface="HG創英角ｺﾞｼｯｸUB" pitchFamily="49" charset="-128"/>
              </a:rPr>
              <a:t>別紙１</a:t>
            </a:r>
            <a:r>
              <a:rPr lang="en-US" altLang="ja-JP" sz="1200">
                <a:solidFill>
                  <a:srgbClr val="000000"/>
                </a:solidFill>
                <a:ea typeface="HG創英角ｺﾞｼｯｸUB" pitchFamily="49" charset="-128"/>
              </a:rPr>
              <a:t>】</a:t>
            </a:r>
            <a:endParaRPr lang="ja-JP" altLang="en-US" sz="1200">
              <a:solidFill>
                <a:srgbClr val="000000"/>
              </a:solidFill>
              <a:ea typeface="HG創英角ｺﾞｼｯｸUB" pitchFamily="49" charset="-128"/>
            </a:endParaRPr>
          </a:p>
        </p:txBody>
      </p:sp>
      <p:pic>
        <p:nvPicPr>
          <p:cNvPr id="11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964148"/>
            <a:ext cx="3073400" cy="16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549276" y="6764858"/>
            <a:ext cx="3071813" cy="26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tIns="9000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ja-JP" altLang="en-US" sz="900" b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スキーム</a:t>
            </a:r>
            <a:r>
              <a:rPr lang="en-US" altLang="ja-JP" sz="900" b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1</a:t>
            </a:r>
            <a:r>
              <a:rPr lang="ja-JP" altLang="en-US" sz="900" b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．</a:t>
            </a:r>
            <a:r>
              <a:rPr lang="ja-JP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リチウムイオン内包フラーレンとシクロペンタジエン（</a:t>
            </a:r>
            <a:r>
              <a:rPr lang="en-US" altLang="ja-JP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CpH</a:t>
            </a:r>
            <a:r>
              <a:rPr lang="ja-JP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）との反応</a:t>
            </a:r>
            <a:endParaRPr lang="en-US" altLang="ja-JP" sz="18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49275" y="8492546"/>
            <a:ext cx="3240088" cy="59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tIns="9000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ja-JP" altLang="en-US" sz="900" b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図</a:t>
            </a:r>
            <a:r>
              <a:rPr lang="en-US" altLang="ja-JP" sz="900" b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1</a:t>
            </a:r>
            <a:r>
              <a:rPr lang="ja-JP" altLang="en-US" sz="900" b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．</a:t>
            </a:r>
            <a:r>
              <a:rPr lang="en-US" altLang="ja-JP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[Li</a:t>
            </a:r>
            <a:r>
              <a:rPr lang="en-US" altLang="ja-JP" sz="900" baseline="300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+</a:t>
            </a:r>
            <a:r>
              <a:rPr lang="en-US" altLang="ja-JP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@C</a:t>
            </a:r>
            <a:r>
              <a:rPr lang="en-US" altLang="ja-JP" sz="900" baseline="-250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60</a:t>
            </a:r>
            <a:r>
              <a:rPr lang="en-US" altLang="ja-JP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]TFPB</a:t>
            </a:r>
            <a:r>
              <a:rPr lang="en-US" altLang="ja-JP" sz="900" baseline="300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–</a:t>
            </a:r>
            <a:r>
              <a:rPr lang="ja-JP" altLang="en-US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（</a:t>
            </a:r>
            <a:r>
              <a:rPr lang="en-US" altLang="ja-JP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TFPB = </a:t>
            </a:r>
            <a:r>
              <a:rPr lang="ja-JP" altLang="en-US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テトラキス</a:t>
            </a:r>
            <a:r>
              <a:rPr lang="en-US" altLang="ja-JP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(3,5-</a:t>
            </a:r>
            <a:r>
              <a:rPr lang="ja-JP" altLang="en-US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ビス</a:t>
            </a:r>
            <a:r>
              <a:rPr lang="en-US" altLang="ja-JP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(</a:t>
            </a:r>
            <a:r>
              <a:rPr lang="ja-JP" altLang="en-US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トリフルオロメチル</a:t>
            </a:r>
            <a:r>
              <a:rPr lang="en-US" altLang="ja-JP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)</a:t>
            </a:r>
            <a:r>
              <a:rPr lang="ja-JP" altLang="en-US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フェニル</a:t>
            </a:r>
            <a:r>
              <a:rPr lang="en-US" altLang="ja-JP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)</a:t>
            </a:r>
            <a:r>
              <a:rPr lang="ja-JP" altLang="en-US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ボレート）のイオン対の構造．</a:t>
            </a:r>
            <a:r>
              <a:rPr lang="en-US" altLang="ja-JP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TFPB</a:t>
            </a:r>
            <a:r>
              <a:rPr lang="ja-JP" altLang="en-US" sz="9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塩はイオン交換により合成．</a:t>
            </a:r>
            <a:endParaRPr lang="en-US" altLang="ja-JP" sz="9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3789365" y="8492545"/>
            <a:ext cx="2808287" cy="46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tIns="9000" bIns="36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ja-JP" altLang="en-US" sz="900" b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図</a:t>
            </a:r>
            <a:r>
              <a:rPr lang="en-US" altLang="ja-JP" sz="900" b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2.</a:t>
            </a:r>
            <a:r>
              <a:rPr lang="ja-JP" altLang="en-US" sz="900" b="1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US" altLang="ja-JP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Li</a:t>
            </a:r>
            <a:r>
              <a:rPr lang="en-US" altLang="ja-JP" sz="900" baseline="300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+</a:t>
            </a:r>
            <a:r>
              <a:rPr lang="en-US" altLang="ja-JP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@C</a:t>
            </a:r>
            <a:r>
              <a:rPr lang="en-US" altLang="ja-JP" sz="9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60</a:t>
            </a:r>
            <a:r>
              <a:rPr lang="en-US" altLang="ja-JP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(CpH)]PF</a:t>
            </a:r>
            <a:r>
              <a:rPr lang="en-US" altLang="ja-JP" sz="9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6</a:t>
            </a:r>
            <a:r>
              <a:rPr lang="en-US" altLang="ja-JP" sz="900" baseline="30000">
                <a:solidFill>
                  <a:srgbClr val="000000"/>
                </a:solidFill>
                <a:latin typeface="Palatino" charset="0"/>
                <a:ea typeface="ＭＳ 明朝" panose="02020609040205080304" pitchFamily="17" charset="-128"/>
              </a:rPr>
              <a:t>–</a:t>
            </a:r>
            <a:r>
              <a:rPr lang="ja-JP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の</a:t>
            </a:r>
            <a:r>
              <a:rPr lang="en-US" altLang="ja-JP" sz="900" baseline="300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13</a:t>
            </a:r>
            <a:r>
              <a:rPr lang="en-US" altLang="ja-JP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C NMR</a:t>
            </a:r>
            <a:r>
              <a:rPr lang="ja-JP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スペクトル（</a:t>
            </a:r>
            <a:r>
              <a:rPr lang="en-US" altLang="ja-JP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201</a:t>
            </a:r>
            <a:r>
              <a:rPr lang="ja-JP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 </a:t>
            </a:r>
            <a:r>
              <a:rPr lang="en-US" altLang="ja-JP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MHz, CD</a:t>
            </a:r>
            <a:r>
              <a:rPr lang="en-US" altLang="ja-JP" sz="9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2</a:t>
            </a:r>
            <a:r>
              <a:rPr lang="en-US" altLang="ja-JP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Cl</a:t>
            </a:r>
            <a:r>
              <a:rPr lang="en-US" altLang="ja-JP" sz="900" baseline="-250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2</a:t>
            </a:r>
            <a:r>
              <a:rPr lang="en-US" altLang="ja-JP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, sp</a:t>
            </a:r>
            <a:r>
              <a:rPr lang="en-US" altLang="ja-JP" sz="900" baseline="300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2</a:t>
            </a:r>
            <a:r>
              <a:rPr lang="ja-JP" altLang="en-US" sz="900">
                <a:solidFill>
                  <a:srgbClr val="000000"/>
                </a:solidFill>
                <a:latin typeface="Times New Roman" panose="02020603050405020304" pitchFamily="18" charset="0"/>
                <a:ea typeface="ＭＳ 明朝" panose="02020609040205080304" pitchFamily="17" charset="-128"/>
              </a:rPr>
              <a:t>炭素領域）．多数のピークが高感度，高分解能で観測された．</a:t>
            </a:r>
            <a:endParaRPr lang="en-US" altLang="ja-JP" sz="1800">
              <a:solidFill>
                <a:srgbClr val="000000"/>
              </a:solidFill>
              <a:ea typeface="ＭＳ 明朝" panose="02020609040205080304" pitchFamily="17" charset="-128"/>
            </a:endParaRPr>
          </a:p>
        </p:txBody>
      </p:sp>
      <p:pic>
        <p:nvPicPr>
          <p:cNvPr id="15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4" y="6049750"/>
            <a:ext cx="2781300" cy="23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6033629"/>
            <a:ext cx="3024188" cy="67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1554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mika inoue</dc:creator>
  <cp:lastModifiedBy>mika inoue</cp:lastModifiedBy>
  <cp:revision>1</cp:revision>
  <dcterms:created xsi:type="dcterms:W3CDTF">2014-06-02T02:02:20Z</dcterms:created>
  <dcterms:modified xsi:type="dcterms:W3CDTF">2014-06-02T02:02:45Z</dcterms:modified>
</cp:coreProperties>
</file>