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C1B26A-609B-45D7-9748-8C3F770E992A}"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EF5FA2-9D20-4E11-8F5D-BFD1FD06C18A}" type="slidenum">
              <a:rPr kumimoji="1" lang="ja-JP" altLang="en-US" smtClean="0"/>
              <a:t>‹#›</a:t>
            </a:fld>
            <a:endParaRPr kumimoji="1" lang="ja-JP" altLang="en-US"/>
          </a:p>
        </p:txBody>
      </p:sp>
    </p:spTree>
    <p:extLst>
      <p:ext uri="{BB962C8B-B14F-4D97-AF65-F5344CB8AC3E}">
        <p14:creationId xmlns:p14="http://schemas.microsoft.com/office/powerpoint/2010/main" val="3048944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A7DDE1-EB68-4966-B80D-4CD4C4AFAA23}" type="slidenum">
              <a:rPr lang="en-US" altLang="ja-JP" smtClean="0">
                <a:solidFill>
                  <a:prstClr val="black"/>
                </a:solidFill>
              </a:rPr>
              <a:pPr/>
              <a:t>1</a:t>
            </a:fld>
            <a:endParaRPr lang="en-US" altLang="ja-JP"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682810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9942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2191773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05772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296901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303512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72668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60264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11850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229743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885359F-F8FC-41BC-9EA4-C0D8A5AEC8E0}"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144853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885359F-F8FC-41BC-9EA4-C0D8A5AEC8E0}"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7D4249D-EDC4-4835-ADA4-40122C96A3EF}" type="slidenum">
              <a:rPr kumimoji="1" lang="ja-JP" altLang="en-US" smtClean="0"/>
              <a:t>‹#›</a:t>
            </a:fld>
            <a:endParaRPr kumimoji="1" lang="ja-JP" altLang="en-US"/>
          </a:p>
        </p:txBody>
      </p:sp>
    </p:spTree>
    <p:extLst>
      <p:ext uri="{BB962C8B-B14F-4D97-AF65-F5344CB8AC3E}">
        <p14:creationId xmlns:p14="http://schemas.microsoft.com/office/powerpoint/2010/main" val="1635910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角丸四角形 93"/>
          <p:cNvSpPr/>
          <p:nvPr/>
        </p:nvSpPr>
        <p:spPr>
          <a:xfrm>
            <a:off x="298451" y="8588622"/>
            <a:ext cx="3381375" cy="452804"/>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nvGrpSpPr>
          <p:cNvPr id="3" name="グループ化 82"/>
          <p:cNvGrpSpPr>
            <a:grpSpLocks/>
          </p:cNvGrpSpPr>
          <p:nvPr/>
        </p:nvGrpSpPr>
        <p:grpSpPr bwMode="auto">
          <a:xfrm>
            <a:off x="3829050" y="6350976"/>
            <a:ext cx="2501900" cy="2116016"/>
            <a:chOff x="5200650" y="6835775"/>
            <a:chExt cx="1635405" cy="1481138"/>
          </a:xfrm>
        </p:grpSpPr>
        <p:pic>
          <p:nvPicPr>
            <p:cNvPr id="2138" name="Picture 72"/>
            <p:cNvPicPr>
              <a:picLocks noChangeAspect="1" noChangeArrowheads="1"/>
            </p:cNvPicPr>
            <p:nvPr/>
          </p:nvPicPr>
          <p:blipFill>
            <a:blip r:embed="rId3" cstate="print"/>
            <a:srcRect l="2393" t="5193" r="5980" b="21805"/>
            <a:stretch>
              <a:fillRect/>
            </a:stretch>
          </p:blipFill>
          <p:spPr bwMode="auto">
            <a:xfrm rot="360000">
              <a:off x="5364707" y="6957124"/>
              <a:ext cx="1349671" cy="1237879"/>
            </a:xfrm>
            <a:prstGeom prst="rect">
              <a:avLst/>
            </a:prstGeom>
            <a:noFill/>
            <a:ln w="9525">
              <a:noFill/>
              <a:miter lim="800000"/>
              <a:headEnd/>
              <a:tailEnd/>
            </a:ln>
          </p:spPr>
        </p:pic>
        <p:sp>
          <p:nvSpPr>
            <p:cNvPr id="74" name="正方形/長方形 73"/>
            <p:cNvSpPr/>
            <p:nvPr/>
          </p:nvSpPr>
          <p:spPr bwMode="auto">
            <a:xfrm>
              <a:off x="5254610" y="6881933"/>
              <a:ext cx="1581445" cy="22565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75" name="正方形/長方形 74"/>
            <p:cNvSpPr/>
            <p:nvPr/>
          </p:nvSpPr>
          <p:spPr bwMode="auto">
            <a:xfrm>
              <a:off x="5200650" y="8113821"/>
              <a:ext cx="1608425" cy="1918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76" name="正方形/長方形 75"/>
            <p:cNvSpPr/>
            <p:nvPr/>
          </p:nvSpPr>
          <p:spPr bwMode="auto">
            <a:xfrm>
              <a:off x="6572481" y="6900396"/>
              <a:ext cx="194049" cy="141651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78" name="正方形/長方形 77"/>
            <p:cNvSpPr/>
            <p:nvPr/>
          </p:nvSpPr>
          <p:spPr bwMode="auto">
            <a:xfrm>
              <a:off x="5276402" y="6835775"/>
              <a:ext cx="292630" cy="14165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grpSp>
      <p:sp>
        <p:nvSpPr>
          <p:cNvPr id="91" name="角丸四角形 90"/>
          <p:cNvSpPr/>
          <p:nvPr/>
        </p:nvSpPr>
        <p:spPr>
          <a:xfrm>
            <a:off x="3789363" y="8197362"/>
            <a:ext cx="2919412" cy="920261"/>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85" name="正方形/長方形 84"/>
          <p:cNvSpPr/>
          <p:nvPr/>
        </p:nvSpPr>
        <p:spPr>
          <a:xfrm>
            <a:off x="320675" y="6375889"/>
            <a:ext cx="3384550" cy="21790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84" name="正方形/長方形 83"/>
          <p:cNvSpPr/>
          <p:nvPr/>
        </p:nvSpPr>
        <p:spPr>
          <a:xfrm>
            <a:off x="269876" y="4167555"/>
            <a:ext cx="3154363" cy="43609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FFFFFF"/>
              </a:solidFill>
            </a:endParaRPr>
          </a:p>
        </p:txBody>
      </p:sp>
      <p:sp>
        <p:nvSpPr>
          <p:cNvPr id="2055" name="Text Box 4"/>
          <p:cNvSpPr txBox="1">
            <a:spLocks noChangeArrowheads="1"/>
          </p:cNvSpPr>
          <p:nvPr/>
        </p:nvSpPr>
        <p:spPr bwMode="auto">
          <a:xfrm>
            <a:off x="476251" y="-7985"/>
            <a:ext cx="3303272" cy="206477"/>
          </a:xfrm>
          <a:prstGeom prst="rect">
            <a:avLst/>
          </a:prstGeom>
          <a:noFill/>
          <a:ln w="9525">
            <a:noFill/>
            <a:miter lim="800000"/>
            <a:headEnd/>
            <a:tailEnd/>
          </a:ln>
        </p:spPr>
        <p:txBody>
          <a:bodyPr wrap="none" lIns="18000" tIns="10800" rIns="18000" bIns="10800" anchor="ctr">
            <a:spAutoFit/>
          </a:bodyPr>
          <a:lstStyle/>
          <a:p>
            <a:pPr>
              <a:spcBef>
                <a:spcPct val="50000"/>
              </a:spcBef>
            </a:pPr>
            <a:r>
              <a:rPr lang="ja-JP" altLang="en-US" sz="1200" dirty="0">
                <a:solidFill>
                  <a:srgbClr val="000000"/>
                </a:solidFill>
                <a:ea typeface="HG創英角ｺﾞｼｯｸUB" pitchFamily="49" charset="-128"/>
              </a:rPr>
              <a:t>分子・物質合成プラットフォーム （大阪大学）</a:t>
            </a:r>
          </a:p>
        </p:txBody>
      </p:sp>
      <p:sp>
        <p:nvSpPr>
          <p:cNvPr id="2056"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w="9525">
            <a:noFill/>
            <a:miter lim="800000"/>
            <a:headEnd/>
            <a:tailEnd/>
          </a:ln>
        </p:spPr>
        <p:txBody>
          <a:bodyPr wrap="none" anchor="ctr"/>
          <a:lstStyle/>
          <a:p>
            <a:r>
              <a:rPr lang="ja-JP" altLang="en-US" sz="1200" i="1">
                <a:solidFill>
                  <a:srgbClr val="808080"/>
                </a:solidFill>
                <a:latin typeface="Lucida Sans Unicode" pitchFamily="34" charset="0"/>
              </a:rPr>
              <a:t>機器利用</a:t>
            </a:r>
            <a:r>
              <a:rPr lang="en-US" altLang="ja-JP" sz="1200" i="1">
                <a:solidFill>
                  <a:srgbClr val="808080"/>
                </a:solidFill>
                <a:latin typeface="Lucida Sans Unicode" pitchFamily="34" charset="0"/>
              </a:rPr>
              <a:t>/Osaka University</a:t>
            </a:r>
          </a:p>
        </p:txBody>
      </p:sp>
      <p:sp>
        <p:nvSpPr>
          <p:cNvPr id="2057" name="Text Box 6"/>
          <p:cNvSpPr txBox="1">
            <a:spLocks noChangeArrowheads="1"/>
          </p:cNvSpPr>
          <p:nvPr/>
        </p:nvSpPr>
        <p:spPr bwMode="auto">
          <a:xfrm>
            <a:off x="4198939" y="459465"/>
            <a:ext cx="2254250" cy="268032"/>
          </a:xfrm>
          <a:prstGeom prst="rect">
            <a:avLst/>
          </a:prstGeom>
          <a:noFill/>
          <a:ln w="9525">
            <a:noFill/>
            <a:miter lim="800000"/>
            <a:headEnd/>
            <a:tailEnd/>
          </a:ln>
        </p:spPr>
        <p:txBody>
          <a:bodyPr lIns="18000" tIns="10800" rIns="18000" bIns="10800" anchor="ctr">
            <a:spAutoFit/>
          </a:bodyPr>
          <a:lstStyle/>
          <a:p>
            <a:pPr algn="ctr">
              <a:spcBef>
                <a:spcPct val="50000"/>
              </a:spcBef>
            </a:pPr>
            <a:r>
              <a:rPr lang="ja-JP" altLang="en-US" sz="1600">
                <a:solidFill>
                  <a:srgbClr val="000000"/>
                </a:solidFill>
                <a:latin typeface="HG創英角ｺﾞｼｯｸUB" pitchFamily="49" charset="-128"/>
                <a:ea typeface="HG創英角ｺﾞｼｯｸUB" pitchFamily="49" charset="-128"/>
              </a:rPr>
              <a:t>平成</a:t>
            </a:r>
            <a:r>
              <a:rPr lang="en-US" altLang="ja-JP" sz="1600">
                <a:solidFill>
                  <a:srgbClr val="000000"/>
                </a:solidFill>
                <a:latin typeface="HG創英角ｺﾞｼｯｸUB" pitchFamily="49" charset="-128"/>
                <a:ea typeface="HG創英角ｺﾞｼｯｸUB" pitchFamily="49" charset="-128"/>
              </a:rPr>
              <a:t>25</a:t>
            </a:r>
            <a:r>
              <a:rPr lang="ja-JP" altLang="en-US" sz="1600">
                <a:solidFill>
                  <a:srgbClr val="000000"/>
                </a:solidFill>
                <a:latin typeface="HG創英角ｺﾞｼｯｸUB" pitchFamily="49" charset="-128"/>
                <a:ea typeface="HG創英角ｺﾞｼｯｸUB" pitchFamily="49" charset="-128"/>
              </a:rPr>
              <a:t>年度トピックス</a:t>
            </a:r>
          </a:p>
        </p:txBody>
      </p:sp>
      <p:sp>
        <p:nvSpPr>
          <p:cNvPr id="2060" name="Text Box 9"/>
          <p:cNvSpPr txBox="1">
            <a:spLocks noChangeArrowheads="1"/>
          </p:cNvSpPr>
          <p:nvPr/>
        </p:nvSpPr>
        <p:spPr bwMode="auto">
          <a:xfrm>
            <a:off x="2212975" y="1393582"/>
            <a:ext cx="4465638" cy="775864"/>
          </a:xfrm>
          <a:prstGeom prst="rect">
            <a:avLst/>
          </a:prstGeom>
          <a:noFill/>
          <a:ln w="9525">
            <a:noFill/>
            <a:miter lim="800000"/>
            <a:headEnd/>
            <a:tailEnd/>
          </a:ln>
        </p:spPr>
        <p:txBody>
          <a:bodyPr lIns="18000" tIns="10800" rIns="18000" bIns="10800">
            <a:spAutoFit/>
          </a:bodyPr>
          <a:lstStyle/>
          <a:p>
            <a:pPr>
              <a:spcBef>
                <a:spcPct val="50000"/>
              </a:spcBef>
            </a:pPr>
            <a:r>
              <a:rPr lang="en-US" altLang="zh-TW" sz="1400" baseline="30000" dirty="0">
                <a:solidFill>
                  <a:srgbClr val="000000"/>
                </a:solidFill>
                <a:latin typeface="ＭＳ 明朝" pitchFamily="17" charset="-128"/>
                <a:ea typeface="ＭＳ 明朝" pitchFamily="17" charset="-128"/>
              </a:rPr>
              <a:t>a</a:t>
            </a:r>
            <a:r>
              <a:rPr lang="ja-JP" altLang="en-US" sz="1400" dirty="0">
                <a:solidFill>
                  <a:srgbClr val="000000"/>
                </a:solidFill>
                <a:latin typeface="ＭＳ 明朝" pitchFamily="17" charset="-128"/>
                <a:ea typeface="ＭＳ 明朝" pitchFamily="17" charset="-128"/>
              </a:rPr>
              <a:t>阿南工業高等専門学校</a:t>
            </a:r>
            <a:r>
              <a:rPr lang="en-US" altLang="ja-JP" sz="1400" dirty="0">
                <a:solidFill>
                  <a:srgbClr val="000000"/>
                </a:solidFill>
                <a:latin typeface="ＭＳ 明朝" pitchFamily="17" charset="-128"/>
                <a:ea typeface="ＭＳ 明朝" pitchFamily="17" charset="-128"/>
              </a:rPr>
              <a:t>,</a:t>
            </a:r>
            <a:r>
              <a:rPr lang="en-US" altLang="ja-JP" sz="1400" baseline="30000" dirty="0">
                <a:solidFill>
                  <a:srgbClr val="000000"/>
                </a:solidFill>
                <a:latin typeface="ＭＳ 明朝" pitchFamily="17" charset="-128"/>
                <a:ea typeface="ＭＳ 明朝" pitchFamily="17" charset="-128"/>
              </a:rPr>
              <a:t> b</a:t>
            </a:r>
            <a:r>
              <a:rPr lang="ja-JP" altLang="en-US" sz="1400" dirty="0">
                <a:solidFill>
                  <a:srgbClr val="000000"/>
                </a:solidFill>
                <a:latin typeface="ＭＳ 明朝" pitchFamily="17" charset="-128"/>
                <a:ea typeface="ＭＳ 明朝" pitchFamily="17" charset="-128"/>
              </a:rPr>
              <a:t>大阪大学産業科学研究所</a:t>
            </a:r>
          </a:p>
          <a:p>
            <a:pPr>
              <a:spcBef>
                <a:spcPct val="50000"/>
              </a:spcBef>
            </a:pPr>
            <a:r>
              <a:rPr lang="ja-JP" altLang="en-US" sz="1400" u="sng" dirty="0">
                <a:solidFill>
                  <a:srgbClr val="000000"/>
                </a:solidFill>
                <a:latin typeface="ＭＳ 明朝" pitchFamily="17" charset="-128"/>
                <a:ea typeface="ＭＳ 明朝" pitchFamily="17" charset="-128"/>
              </a:rPr>
              <a:t>塚本史郎</a:t>
            </a:r>
            <a:r>
              <a:rPr lang="en-US" altLang="zh-TW" sz="1400" baseline="30000" dirty="0" err="1">
                <a:solidFill>
                  <a:srgbClr val="000000"/>
                </a:solidFill>
                <a:latin typeface="ＭＳ 明朝" pitchFamily="17" charset="-128"/>
                <a:ea typeface="ＭＳ 明朝" pitchFamily="17" charset="-128"/>
              </a:rPr>
              <a:t>a,b</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長谷川繁彦</a:t>
            </a:r>
            <a:r>
              <a:rPr lang="en-US" altLang="ja-JP" sz="1400" baseline="30000" dirty="0">
                <a:solidFill>
                  <a:srgbClr val="000000"/>
                </a:solidFill>
                <a:latin typeface="ＭＳ 明朝" pitchFamily="17" charset="-128"/>
                <a:ea typeface="ＭＳ 明朝" pitchFamily="17" charset="-128"/>
              </a:rPr>
              <a:t>b</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東條孝志</a:t>
            </a:r>
            <a:r>
              <a:rPr lang="en-US" altLang="zh-TW"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zh-TW" altLang="en-US" sz="1400" dirty="0">
                <a:solidFill>
                  <a:srgbClr val="000000"/>
                </a:solidFill>
                <a:latin typeface="ＭＳ 明朝" pitchFamily="17" charset="-128"/>
                <a:ea typeface="ＭＳ 明朝" pitchFamily="17" charset="-128"/>
              </a:rPr>
              <a:t>川端明洋</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zh-TW" altLang="en-US" sz="1400" dirty="0">
                <a:solidFill>
                  <a:srgbClr val="000000"/>
                </a:solidFill>
                <a:latin typeface="ＭＳ 明朝" pitchFamily="17" charset="-128"/>
                <a:ea typeface="ＭＳ 明朝" pitchFamily="17" charset="-128"/>
              </a:rPr>
              <a:t>立石学</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zh-TW" altLang="en-US" sz="1400" dirty="0">
                <a:solidFill>
                  <a:srgbClr val="000000"/>
                </a:solidFill>
                <a:latin typeface="ＭＳ 明朝" pitchFamily="17" charset="-128"/>
                <a:ea typeface="ＭＳ 明朝" pitchFamily="17" charset="-128"/>
              </a:rPr>
              <a:t>遠野竜翁</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zh-TW" altLang="en-US" sz="1400" dirty="0">
                <a:solidFill>
                  <a:srgbClr val="000000"/>
                </a:solidFill>
                <a:latin typeface="ＭＳ 明朝" pitchFamily="17" charset="-128"/>
                <a:ea typeface="ＭＳ 明朝" pitchFamily="17" charset="-128"/>
              </a:rPr>
              <a:t>松下樹里</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zh-TW" altLang="en-US" sz="1400" dirty="0">
                <a:solidFill>
                  <a:srgbClr val="000000"/>
                </a:solidFill>
                <a:latin typeface="ＭＳ 明朝" pitchFamily="17" charset="-128"/>
                <a:ea typeface="ＭＳ 明朝" pitchFamily="17" charset="-128"/>
              </a:rPr>
              <a:t>高岸時夫</a:t>
            </a:r>
            <a:r>
              <a:rPr lang="en-US" altLang="zh-TW" sz="1400" baseline="30000" dirty="0">
                <a:solidFill>
                  <a:srgbClr val="000000"/>
                </a:solidFill>
                <a:latin typeface="ＭＳ 明朝" pitchFamily="17" charset="-128"/>
                <a:ea typeface="ＭＳ 明朝" pitchFamily="17" charset="-128"/>
              </a:rPr>
              <a:t>a</a:t>
            </a:r>
            <a:r>
              <a:rPr lang="en-US" altLang="zh-TW"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大道正明</a:t>
            </a:r>
            <a:r>
              <a:rPr lang="en-US" altLang="zh-TW"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吉田岳人</a:t>
            </a:r>
            <a:r>
              <a:rPr lang="en-US" altLang="zh-TW" sz="1400" baseline="30000" dirty="0">
                <a:solidFill>
                  <a:srgbClr val="000000"/>
                </a:solidFill>
                <a:latin typeface="ＭＳ 明朝" pitchFamily="17" charset="-128"/>
                <a:ea typeface="ＭＳ 明朝" pitchFamily="17" charset="-128"/>
              </a:rPr>
              <a:t>a</a:t>
            </a:r>
            <a:endParaRPr lang="en-US" altLang="ja-JP" sz="1400" dirty="0">
              <a:solidFill>
                <a:srgbClr val="000000"/>
              </a:solidFill>
              <a:latin typeface="ＭＳ 明朝" pitchFamily="17" charset="-128"/>
              <a:ea typeface="ＭＳ 明朝" pitchFamily="17" charset="-128"/>
            </a:endParaRPr>
          </a:p>
        </p:txBody>
      </p:sp>
      <p:sp>
        <p:nvSpPr>
          <p:cNvPr id="2061" name="Text Box 10"/>
          <p:cNvSpPr txBox="1">
            <a:spLocks noChangeArrowheads="1"/>
          </p:cNvSpPr>
          <p:nvPr/>
        </p:nvSpPr>
        <p:spPr bwMode="auto">
          <a:xfrm>
            <a:off x="365126" y="1968014"/>
            <a:ext cx="6192838" cy="1212640"/>
          </a:xfrm>
          <a:prstGeom prst="rect">
            <a:avLst/>
          </a:prstGeom>
          <a:noFill/>
          <a:ln w="9525">
            <a:noFill/>
            <a:miter lim="800000"/>
            <a:headEnd/>
            <a:tailEnd/>
          </a:ln>
        </p:spPr>
        <p:txBody>
          <a:bodyPr>
            <a:spAutoFit/>
          </a:bodyPr>
          <a:lstStyle/>
          <a:p>
            <a:r>
              <a:rPr lang="en-US" altLang="ja-JP" sz="1400" b="1" dirty="0">
                <a:solidFill>
                  <a:srgbClr val="000000"/>
                </a:solidFill>
              </a:rPr>
              <a:t>【</a:t>
            </a:r>
            <a:r>
              <a:rPr lang="ja-JP" altLang="en-US" sz="1400" b="1" dirty="0">
                <a:solidFill>
                  <a:srgbClr val="000000"/>
                </a:solidFill>
              </a:rPr>
              <a:t>研究目的</a:t>
            </a:r>
            <a:r>
              <a:rPr lang="en-US" altLang="ja-JP" sz="1400" b="1" dirty="0">
                <a:solidFill>
                  <a:srgbClr val="000000"/>
                </a:solidFill>
              </a:rPr>
              <a:t>】</a:t>
            </a:r>
          </a:p>
          <a:p>
            <a:pPr algn="just">
              <a:lnSpc>
                <a:spcPct val="110000"/>
              </a:lnSpc>
              <a:spcBef>
                <a:spcPct val="50000"/>
              </a:spcBef>
            </a:pPr>
            <a:r>
              <a:rPr lang="ja-JP" altLang="en-US" sz="1200" dirty="0">
                <a:solidFill>
                  <a:srgbClr val="000000"/>
                </a:solidFill>
              </a:rPr>
              <a:t>　</a:t>
            </a:r>
            <a:r>
              <a:rPr lang="ja-JP" altLang="ja-JP" sz="1200" dirty="0">
                <a:solidFill>
                  <a:srgbClr val="000000"/>
                </a:solidFill>
              </a:rPr>
              <a:t>化合物半導体</a:t>
            </a:r>
            <a:r>
              <a:rPr lang="en-US" altLang="ja-JP" sz="1200" dirty="0" err="1">
                <a:solidFill>
                  <a:srgbClr val="000000"/>
                </a:solidFill>
              </a:rPr>
              <a:t>GaAs</a:t>
            </a:r>
            <a:r>
              <a:rPr lang="ja-JP" altLang="ja-JP" sz="1200" dirty="0">
                <a:solidFill>
                  <a:srgbClr val="000000"/>
                </a:solidFill>
              </a:rPr>
              <a:t>内に埋め込まれた</a:t>
            </a:r>
            <a:r>
              <a:rPr lang="en-US" altLang="ja-JP" sz="1200" dirty="0" err="1">
                <a:solidFill>
                  <a:srgbClr val="000000"/>
                </a:solidFill>
              </a:rPr>
              <a:t>InAs</a:t>
            </a:r>
            <a:r>
              <a:rPr lang="ja-JP" altLang="ja-JP" sz="1200" dirty="0">
                <a:solidFill>
                  <a:srgbClr val="000000"/>
                </a:solidFill>
              </a:rPr>
              <a:t>単一量子ドットは単一光子を利用した量子暗号通信の光源として注目されている。しかし一般的な作製法が自己組織化を利用したものであり、ナノレベルでの位置制御が困難である。本研究では特定位置に１つだけ高品位量子ドットを配置する技術の確立を目指す。</a:t>
            </a:r>
            <a:r>
              <a:rPr lang="ja-JP" altLang="en-US" sz="1200" dirty="0">
                <a:solidFill>
                  <a:srgbClr val="000000"/>
                </a:solidFill>
                <a:latin typeface="ＭＳ 明朝" pitchFamily="17" charset="-128"/>
                <a:ea typeface="ＭＳ 明朝" pitchFamily="17" charset="-128"/>
              </a:rPr>
              <a:t> </a:t>
            </a:r>
          </a:p>
        </p:txBody>
      </p:sp>
      <p:sp>
        <p:nvSpPr>
          <p:cNvPr id="2" name="Text Box 11"/>
          <p:cNvSpPr txBox="1">
            <a:spLocks noChangeArrowheads="1"/>
          </p:cNvSpPr>
          <p:nvPr/>
        </p:nvSpPr>
        <p:spPr bwMode="auto">
          <a:xfrm>
            <a:off x="365126" y="3033347"/>
            <a:ext cx="6192838" cy="1363450"/>
          </a:xfrm>
          <a:prstGeom prst="rect">
            <a:avLst/>
          </a:prstGeom>
          <a:noFill/>
          <a:ln w="9525">
            <a:noFill/>
            <a:miter lim="800000"/>
            <a:headEnd/>
            <a:tailEnd/>
          </a:ln>
        </p:spPr>
        <p:txBody>
          <a:bodyPr>
            <a:spAutoFit/>
          </a:bodyPr>
          <a:lstStyle/>
          <a:p>
            <a:pPr algn="just">
              <a:defRPr/>
            </a:pPr>
            <a:r>
              <a:rPr lang="en-US" altLang="ja-JP" sz="1400" b="1" dirty="0">
                <a:solidFill>
                  <a:srgbClr val="000000"/>
                </a:solidFill>
              </a:rPr>
              <a:t>【</a:t>
            </a:r>
            <a:r>
              <a:rPr lang="ja-JP" altLang="en-US" sz="1400" b="1" dirty="0">
                <a:solidFill>
                  <a:srgbClr val="000000"/>
                </a:solidFill>
              </a:rPr>
              <a:t>成　　　果</a:t>
            </a:r>
            <a:r>
              <a:rPr lang="en-US" altLang="ja-JP" sz="1400" b="1" dirty="0">
                <a:solidFill>
                  <a:srgbClr val="000000"/>
                </a:solidFill>
              </a:rPr>
              <a:t>】</a:t>
            </a:r>
          </a:p>
          <a:p>
            <a:pPr algn="just">
              <a:defRPr/>
            </a:pPr>
            <a:r>
              <a:rPr lang="ja-JP" altLang="en-US" sz="1400" dirty="0">
                <a:solidFill>
                  <a:srgbClr val="000000"/>
                </a:solidFill>
              </a:rPr>
              <a:t>　</a:t>
            </a:r>
            <a:r>
              <a:rPr lang="ja-JP" altLang="en-US" sz="1200" dirty="0">
                <a:solidFill>
                  <a:srgbClr val="000000"/>
                </a:solidFill>
              </a:rPr>
              <a:t>分子・物質合成プラットフォームの機器を使用して、分子線エピタキシィ（</a:t>
            </a:r>
            <a:r>
              <a:rPr lang="en-US" altLang="ja-JP" sz="1200" dirty="0">
                <a:solidFill>
                  <a:srgbClr val="000000"/>
                </a:solidFill>
              </a:rPr>
              <a:t>MBE</a:t>
            </a:r>
            <a:r>
              <a:rPr lang="ja-JP" altLang="en-US" sz="1200" dirty="0">
                <a:solidFill>
                  <a:srgbClr val="000000"/>
                </a:solidFill>
              </a:rPr>
              <a:t>）成長に耐えうるマスク材料と形状の検討、そしてマスク作製段階における</a:t>
            </a:r>
            <a:r>
              <a:rPr lang="en-US" altLang="ja-JP" sz="1200" dirty="0" err="1">
                <a:solidFill>
                  <a:srgbClr val="000000"/>
                </a:solidFill>
              </a:rPr>
              <a:t>GaAs</a:t>
            </a:r>
            <a:r>
              <a:rPr lang="en-US" altLang="ja-JP" sz="1200" dirty="0">
                <a:solidFill>
                  <a:srgbClr val="000000"/>
                </a:solidFill>
              </a:rPr>
              <a:t>(001)</a:t>
            </a:r>
            <a:r>
              <a:rPr lang="ja-JP" altLang="en-US" sz="1200" dirty="0">
                <a:solidFill>
                  <a:srgbClr val="000000"/>
                </a:solidFill>
              </a:rPr>
              <a:t>基板表面へのダメージを極力低減したプロセス方法の確立を行った。</a:t>
            </a:r>
            <a:endParaRPr lang="ja-JP" altLang="en-US" sz="1200" dirty="0">
              <a:solidFill>
                <a:srgbClr val="000000"/>
              </a:solidFill>
              <a:latin typeface="ＭＳ Ｐゴシック"/>
              <a:ea typeface="ＭＳ Ｐゴシック"/>
            </a:endParaRPr>
          </a:p>
          <a:p>
            <a:pPr algn="just">
              <a:defRPr/>
            </a:pPr>
            <a:endParaRPr lang="en-US" altLang="ja-JP" sz="1200" b="1" dirty="0">
              <a:solidFill>
                <a:srgbClr val="000000"/>
              </a:solidFill>
              <a:latin typeface="ＭＳ Ｐゴシック"/>
              <a:ea typeface="ＭＳ Ｐゴシック"/>
            </a:endParaRPr>
          </a:p>
          <a:p>
            <a:pPr algn="just">
              <a:lnSpc>
                <a:spcPct val="105000"/>
              </a:lnSpc>
              <a:spcBef>
                <a:spcPct val="50000"/>
              </a:spcBef>
              <a:defRPr/>
            </a:pPr>
            <a:r>
              <a:rPr lang="ja-JP" altLang="en-US" sz="1200" dirty="0">
                <a:solidFill>
                  <a:srgbClr val="000000"/>
                </a:solidFill>
                <a:latin typeface="ＭＳ Ｐゴシック"/>
                <a:ea typeface="ＭＳ Ｐゴシック"/>
              </a:rPr>
              <a:t>　</a:t>
            </a:r>
          </a:p>
        </p:txBody>
      </p:sp>
      <p:grpSp>
        <p:nvGrpSpPr>
          <p:cNvPr id="4" name="Group 2"/>
          <p:cNvGrpSpPr>
            <a:grpSpLocks/>
          </p:cNvGrpSpPr>
          <p:nvPr/>
        </p:nvGrpSpPr>
        <p:grpSpPr bwMode="auto">
          <a:xfrm>
            <a:off x="271464" y="6355374"/>
            <a:ext cx="5041900" cy="2740269"/>
            <a:chOff x="1329" y="10446"/>
            <a:chExt cx="5820" cy="3425"/>
          </a:xfrm>
        </p:grpSpPr>
        <p:cxnSp>
          <p:nvCxnSpPr>
            <p:cNvPr id="2134" name="AutoShape 3"/>
            <p:cNvCxnSpPr>
              <a:cxnSpLocks noChangeShapeType="1"/>
            </p:cNvCxnSpPr>
            <p:nvPr/>
          </p:nvCxnSpPr>
          <p:spPr bwMode="auto">
            <a:xfrm>
              <a:off x="1744" y="11233"/>
              <a:ext cx="0" cy="750"/>
            </a:xfrm>
            <a:prstGeom prst="straightConnector1">
              <a:avLst/>
            </a:prstGeom>
            <a:noFill/>
            <a:ln w="9525">
              <a:noFill/>
              <a:round/>
              <a:headEnd/>
              <a:tailEnd type="triangle" w="med" len="med"/>
            </a:ln>
          </p:spPr>
        </p:cxnSp>
        <p:sp>
          <p:nvSpPr>
            <p:cNvPr id="2133" name="Text Box 18"/>
            <p:cNvSpPr txBox="1">
              <a:spLocks noChangeArrowheads="1"/>
            </p:cNvSpPr>
            <p:nvPr/>
          </p:nvSpPr>
          <p:spPr bwMode="auto">
            <a:xfrm>
              <a:off x="1329" y="13171"/>
              <a:ext cx="3977" cy="700"/>
            </a:xfrm>
            <a:prstGeom prst="rect">
              <a:avLst/>
            </a:prstGeom>
            <a:noFill/>
            <a:ln w="9525">
              <a:noFill/>
              <a:miter lim="800000"/>
              <a:headEnd/>
              <a:tailEnd/>
            </a:ln>
          </p:spPr>
          <p:txBody>
            <a:bodyPr/>
            <a:lstStyle/>
            <a:p>
              <a:pPr algn="ctr">
                <a:defRPr/>
              </a:pPr>
              <a:r>
                <a:rPr lang="en-US" altLang="ja-JP" sz="1100" dirty="0">
                  <a:solidFill>
                    <a:srgbClr val="000000"/>
                  </a:solidFill>
                </a:rPr>
                <a:t>STMBE</a:t>
              </a:r>
              <a:r>
                <a:rPr lang="ja-JP" altLang="en-US" sz="1100" dirty="0">
                  <a:solidFill>
                    <a:srgbClr val="000000"/>
                  </a:solidFill>
                  <a:latin typeface="ＭＳ Ｐゴシック"/>
                  <a:ea typeface="ＭＳ Ｐゴシック"/>
                  <a:cs typeface="ＭＳ Ｐゴシック" pitchFamily="50" charset="-128"/>
                </a:rPr>
                <a:t>装置の概略図（上図）とその実例（下図）</a:t>
              </a:r>
              <a:r>
                <a:rPr lang="en-US" altLang="ja-JP" sz="1100" dirty="0">
                  <a:solidFill>
                    <a:srgbClr val="000000"/>
                  </a:solidFill>
                  <a:latin typeface="ＭＳ Ｐゴシック"/>
                  <a:ea typeface="ＭＳ Ｐゴシック"/>
                  <a:cs typeface="ＭＳ Ｐゴシック" pitchFamily="50" charset="-128"/>
                </a:rPr>
                <a:t/>
              </a:r>
              <a:br>
                <a:rPr lang="en-US" altLang="ja-JP" sz="1100" dirty="0">
                  <a:solidFill>
                    <a:srgbClr val="000000"/>
                  </a:solidFill>
                  <a:latin typeface="ＭＳ Ｐゴシック"/>
                  <a:ea typeface="ＭＳ Ｐゴシック"/>
                  <a:cs typeface="ＭＳ Ｐゴシック" pitchFamily="50" charset="-128"/>
                </a:rPr>
              </a:br>
              <a:r>
                <a:rPr lang="en-US" altLang="ja-JP" sz="1100" dirty="0" err="1">
                  <a:solidFill>
                    <a:srgbClr val="000000"/>
                  </a:solidFill>
                </a:rPr>
                <a:t>GaAs</a:t>
              </a:r>
              <a:r>
                <a:rPr lang="ja-JP" altLang="en-US" sz="1100" dirty="0">
                  <a:solidFill>
                    <a:srgbClr val="000000"/>
                  </a:solidFill>
                  <a:latin typeface="ＭＳ Ｐゴシック"/>
                  <a:ea typeface="ＭＳ Ｐゴシック"/>
                  <a:cs typeface="ＭＳ Ｐゴシック" pitchFamily="50" charset="-128"/>
                </a:rPr>
                <a:t>基板に</a:t>
              </a:r>
              <a:r>
                <a:rPr lang="en-US" altLang="ja-JP" sz="1100" dirty="0">
                  <a:solidFill>
                    <a:srgbClr val="000000"/>
                  </a:solidFill>
                  <a:latin typeface="Arial"/>
                  <a:ea typeface="ＭＳ Ｐゴシック"/>
                  <a:cs typeface="ＭＳ Ｐゴシック" pitchFamily="50" charset="-128"/>
                </a:rPr>
                <a:t>1.5ML</a:t>
              </a:r>
              <a:r>
                <a:rPr lang="ja-JP" altLang="en-US" sz="1100" dirty="0">
                  <a:solidFill>
                    <a:srgbClr val="000000"/>
                  </a:solidFill>
                  <a:latin typeface="Arial"/>
                  <a:ea typeface="ＭＳ Ｐゴシック"/>
                  <a:cs typeface="ＭＳ Ｐゴシック" pitchFamily="50" charset="-128"/>
                </a:rPr>
                <a:t>　</a:t>
              </a:r>
              <a:r>
                <a:rPr lang="en-US" altLang="ja-JP" sz="1100" dirty="0" err="1">
                  <a:solidFill>
                    <a:srgbClr val="000000"/>
                  </a:solidFill>
                  <a:latin typeface="Arial"/>
                  <a:ea typeface="ＭＳ Ｐゴシック"/>
                  <a:cs typeface="ＭＳ Ｐゴシック" pitchFamily="50" charset="-128"/>
                </a:rPr>
                <a:t>InAs</a:t>
              </a:r>
              <a:r>
                <a:rPr lang="ja-JP" altLang="en-US" sz="1100" dirty="0">
                  <a:solidFill>
                    <a:srgbClr val="000000"/>
                  </a:solidFill>
                  <a:latin typeface="Arial"/>
                  <a:ea typeface="ＭＳ Ｐゴシック"/>
                  <a:cs typeface="ＭＳ Ｐゴシック" pitchFamily="50" charset="-128"/>
                </a:rPr>
                <a:t>成長後、</a:t>
              </a:r>
              <a:r>
                <a:rPr lang="ja-JP" altLang="en-US" sz="1100" dirty="0">
                  <a:solidFill>
                    <a:srgbClr val="000000"/>
                  </a:solidFill>
                  <a:latin typeface="ＭＳ Ｐゴシック"/>
                  <a:ea typeface="ＭＳ Ｐゴシック"/>
                  <a:cs typeface="ＭＳ Ｐゴシック" pitchFamily="50" charset="-128"/>
                </a:rPr>
                <a:t>特定位置に作製したナノホール</a:t>
              </a:r>
              <a:r>
                <a:rPr lang="en-US" altLang="ja-JP" sz="1100" dirty="0">
                  <a:solidFill>
                    <a:srgbClr val="000000"/>
                  </a:solidFill>
                  <a:latin typeface="ＭＳ Ｐゴシック"/>
                  <a:ea typeface="ＭＳ Ｐゴシック"/>
                  <a:cs typeface="ＭＳ Ｐゴシック" pitchFamily="50" charset="-128"/>
                </a:rPr>
                <a:t>(a)</a:t>
              </a:r>
              <a:r>
                <a:rPr lang="ja-JP" altLang="en-US" sz="1100" dirty="0">
                  <a:solidFill>
                    <a:srgbClr val="000000"/>
                  </a:solidFill>
                  <a:latin typeface="ＭＳ Ｐゴシック"/>
                  <a:ea typeface="ＭＳ Ｐゴシック"/>
                  <a:cs typeface="ＭＳ Ｐゴシック" pitchFamily="50" charset="-128"/>
                </a:rPr>
                <a:t>とその中の</a:t>
              </a:r>
              <a:r>
                <a:rPr lang="en-US" altLang="ja-JP" sz="1100" dirty="0" err="1">
                  <a:solidFill>
                    <a:srgbClr val="000000"/>
                  </a:solidFill>
                </a:rPr>
                <a:t>InAs</a:t>
              </a:r>
              <a:r>
                <a:rPr lang="ja-JP" altLang="en-US" sz="1100" dirty="0">
                  <a:solidFill>
                    <a:srgbClr val="000000"/>
                  </a:solidFill>
                  <a:latin typeface="ＭＳ Ｐゴシック"/>
                  <a:ea typeface="ＭＳ Ｐゴシック"/>
                  <a:cs typeface="ＭＳ Ｐゴシック" pitchFamily="50" charset="-128"/>
                </a:rPr>
                <a:t>量子ドット成長過程</a:t>
              </a:r>
              <a:r>
                <a:rPr lang="en-US" altLang="ja-JP" sz="1100" dirty="0">
                  <a:solidFill>
                    <a:srgbClr val="000000"/>
                  </a:solidFill>
                  <a:latin typeface="ＭＳ Ｐゴシック"/>
                  <a:ea typeface="ＭＳ Ｐゴシック"/>
                  <a:cs typeface="ＭＳ Ｐゴシック" pitchFamily="50" charset="-128"/>
                </a:rPr>
                <a:t>(</a:t>
              </a:r>
              <a:r>
                <a:rPr lang="en-US" altLang="ja-JP" sz="1100" dirty="0" err="1">
                  <a:solidFill>
                    <a:srgbClr val="000000"/>
                  </a:solidFill>
                  <a:latin typeface="ＭＳ Ｐゴシック"/>
                  <a:ea typeface="ＭＳ Ｐゴシック"/>
                  <a:cs typeface="ＭＳ Ｐゴシック" pitchFamily="50" charset="-128"/>
                </a:rPr>
                <a:t>b,c</a:t>
              </a:r>
              <a:r>
                <a:rPr lang="en-US" altLang="ja-JP" sz="1100" dirty="0">
                  <a:solidFill>
                    <a:srgbClr val="000000"/>
                  </a:solidFill>
                  <a:latin typeface="ＭＳ Ｐゴシック"/>
                  <a:ea typeface="ＭＳ Ｐゴシック"/>
                  <a:cs typeface="ＭＳ Ｐゴシック" pitchFamily="50" charset="-128"/>
                </a:rPr>
                <a:t>)</a:t>
              </a:r>
              <a:endParaRPr lang="ja-JP" altLang="ja-JP" sz="1100" dirty="0">
                <a:solidFill>
                  <a:srgbClr val="000000"/>
                </a:solidFill>
                <a:latin typeface="ＭＳ Ｐゴシック"/>
                <a:ea typeface="ＭＳ Ｐゴシック"/>
                <a:cs typeface="ＭＳ Ｐゴシック" pitchFamily="50" charset="-128"/>
              </a:endParaRPr>
            </a:p>
          </p:txBody>
        </p:sp>
        <p:sp>
          <p:nvSpPr>
            <p:cNvPr id="2136" name="Rectangle 9"/>
            <p:cNvSpPr>
              <a:spLocks noChangeArrowheads="1"/>
            </p:cNvSpPr>
            <p:nvPr/>
          </p:nvSpPr>
          <p:spPr bwMode="auto">
            <a:xfrm>
              <a:off x="1369" y="10446"/>
              <a:ext cx="3902" cy="123"/>
            </a:xfrm>
            <a:prstGeom prst="rect">
              <a:avLst/>
            </a:prstGeom>
            <a:solidFill>
              <a:schemeClr val="accent1"/>
            </a:solidFill>
            <a:ln w="9525" algn="ctr">
              <a:noFill/>
              <a:miter lim="800000"/>
              <a:headEnd/>
              <a:tailEnd/>
            </a:ln>
          </p:spPr>
          <p:txBody>
            <a:bodyPr/>
            <a:lstStyle/>
            <a:p>
              <a:endParaRPr lang="ja-JP" altLang="en-US" sz="1600">
                <a:solidFill>
                  <a:srgbClr val="000000"/>
                </a:solidFill>
              </a:endParaRPr>
            </a:p>
          </p:txBody>
        </p:sp>
        <p:sp>
          <p:nvSpPr>
            <p:cNvPr id="2137" name="Text Box 8"/>
            <p:cNvSpPr txBox="1">
              <a:spLocks noChangeArrowheads="1"/>
            </p:cNvSpPr>
            <p:nvPr/>
          </p:nvSpPr>
          <p:spPr bwMode="auto">
            <a:xfrm>
              <a:off x="4815" y="11340"/>
              <a:ext cx="2334" cy="346"/>
            </a:xfrm>
            <a:prstGeom prst="rect">
              <a:avLst/>
            </a:prstGeom>
            <a:noFill/>
            <a:ln w="9525">
              <a:noFill/>
              <a:miter lim="800000"/>
              <a:headEnd/>
              <a:tailEnd/>
            </a:ln>
          </p:spPr>
          <p:txBody>
            <a:bodyPr>
              <a:spAutoFit/>
            </a:bodyPr>
            <a:lstStyle/>
            <a:p>
              <a:pPr algn="ctr"/>
              <a:endParaRPr lang="ja-JP" altLang="ja-JP" sz="1200">
                <a:solidFill>
                  <a:srgbClr val="000000"/>
                </a:solidFill>
                <a:ea typeface="ＭＳ 明朝" pitchFamily="17" charset="-128"/>
                <a:cs typeface="ＭＳ Ｐゴシック" pitchFamily="50" charset="-128"/>
              </a:endParaRPr>
            </a:p>
          </p:txBody>
        </p:sp>
      </p:grpSp>
      <p:grpSp>
        <p:nvGrpSpPr>
          <p:cNvPr id="5" name="グループ化 33"/>
          <p:cNvGrpSpPr>
            <a:grpSpLocks/>
          </p:cNvGrpSpPr>
          <p:nvPr/>
        </p:nvGrpSpPr>
        <p:grpSpPr bwMode="auto">
          <a:xfrm>
            <a:off x="371476" y="4252547"/>
            <a:ext cx="2986088" cy="2067659"/>
            <a:chOff x="251520" y="3068960"/>
            <a:chExt cx="4752528" cy="3565787"/>
          </a:xfrm>
        </p:grpSpPr>
        <p:pic>
          <p:nvPicPr>
            <p:cNvPr id="2109" name="Picture 2"/>
            <p:cNvPicPr>
              <a:picLocks noChangeAspect="1" noChangeArrowheads="1"/>
            </p:cNvPicPr>
            <p:nvPr/>
          </p:nvPicPr>
          <p:blipFill>
            <a:blip r:embed="rId4" cstate="print">
              <a:lum bright="30000" contrast="20000"/>
            </a:blip>
            <a:srcRect/>
            <a:stretch>
              <a:fillRect/>
            </a:stretch>
          </p:blipFill>
          <p:spPr bwMode="auto">
            <a:xfrm>
              <a:off x="251520" y="3115529"/>
              <a:ext cx="4692313" cy="3519218"/>
            </a:xfrm>
            <a:prstGeom prst="rect">
              <a:avLst/>
            </a:prstGeom>
            <a:noFill/>
            <a:ln w="9525">
              <a:noFill/>
              <a:miter lim="800000"/>
              <a:headEnd/>
              <a:tailEnd/>
            </a:ln>
          </p:spPr>
        </p:pic>
        <p:sp>
          <p:nvSpPr>
            <p:cNvPr id="48" name="Text Box 3"/>
            <p:cNvSpPr txBox="1">
              <a:spLocks noChangeArrowheads="1"/>
            </p:cNvSpPr>
            <p:nvPr/>
          </p:nvSpPr>
          <p:spPr bwMode="auto">
            <a:xfrm>
              <a:off x="3738223" y="3142248"/>
              <a:ext cx="1265825" cy="716548"/>
            </a:xfrm>
            <a:prstGeom prst="rect">
              <a:avLst/>
            </a:prstGeom>
            <a:noFill/>
            <a:ln w="9525">
              <a:noFill/>
              <a:miter lim="800000"/>
              <a:headEnd/>
              <a:tailEnd/>
            </a:ln>
          </p:spPr>
          <p:txBody>
            <a:bodyPr>
              <a:spAutoFit/>
            </a:bodyPr>
            <a:lstStyle/>
            <a:p>
              <a:pPr>
                <a:defRPr/>
              </a:pPr>
              <a:r>
                <a:rPr lang="en-US" altLang="ja-JP" sz="1050" dirty="0" err="1">
                  <a:solidFill>
                    <a:srgbClr val="FFFFFF"/>
                  </a:solidFill>
                  <a:ea typeface="HGｺﾞｼｯｸE" pitchFamily="49" charset="-128"/>
                  <a:cs typeface="Arial" pitchFamily="34" charset="0"/>
                </a:rPr>
                <a:t>GaAs</a:t>
              </a:r>
              <a:r>
                <a:rPr lang="en-US" altLang="ja-JP" sz="1050" dirty="0">
                  <a:solidFill>
                    <a:srgbClr val="FFFFFF"/>
                  </a:solidFill>
                  <a:ea typeface="HGｺﾞｼｯｸE" pitchFamily="49" charset="-128"/>
                  <a:cs typeface="Arial" pitchFamily="34" charset="0"/>
                </a:rPr>
                <a:t> substrate</a:t>
              </a:r>
            </a:p>
          </p:txBody>
        </p:sp>
        <p:sp>
          <p:nvSpPr>
            <p:cNvPr id="49" name="Line 4"/>
            <p:cNvSpPr>
              <a:spLocks noChangeShapeType="1"/>
            </p:cNvSpPr>
            <p:nvPr/>
          </p:nvSpPr>
          <p:spPr bwMode="auto">
            <a:xfrm flipV="1">
              <a:off x="3490616" y="3715906"/>
              <a:ext cx="290559" cy="432141"/>
            </a:xfrm>
            <a:prstGeom prst="line">
              <a:avLst/>
            </a:prstGeom>
            <a:noFill/>
            <a:ln w="28575">
              <a:solidFill>
                <a:schemeClr val="bg1"/>
              </a:solidFill>
              <a:round/>
              <a:headEnd type="triangle" w="med" len="med"/>
              <a:tailEnd/>
            </a:ln>
            <a:effectLst/>
          </p:spPr>
          <p:txBody>
            <a:bodyPr wrap="none"/>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0" name="Text Box 5"/>
            <p:cNvSpPr txBox="1">
              <a:spLocks noChangeArrowheads="1"/>
            </p:cNvSpPr>
            <p:nvPr/>
          </p:nvSpPr>
          <p:spPr bwMode="auto">
            <a:xfrm>
              <a:off x="3313754" y="6015598"/>
              <a:ext cx="1071277" cy="437892"/>
            </a:xfrm>
            <a:prstGeom prst="rect">
              <a:avLst/>
            </a:prstGeom>
            <a:noFill/>
            <a:ln w="9525">
              <a:noFill/>
              <a:miter lim="800000"/>
              <a:headEnd/>
              <a:tailEnd/>
            </a:ln>
          </p:spPr>
          <p:txBody>
            <a:bodyPr>
              <a:spAutoFit/>
            </a:bodyPr>
            <a:lstStyle/>
            <a:p>
              <a:pPr>
                <a:defRPr/>
              </a:pPr>
              <a:r>
                <a:rPr lang="en-US" altLang="ja-JP" sz="1050" dirty="0">
                  <a:solidFill>
                    <a:srgbClr val="FFFFFF"/>
                  </a:solidFill>
                  <a:cs typeface="Arial" pitchFamily="34" charset="0"/>
                </a:rPr>
                <a:t>STM tip</a:t>
              </a:r>
            </a:p>
          </p:txBody>
        </p:sp>
        <p:sp>
          <p:nvSpPr>
            <p:cNvPr id="51" name="Line 6"/>
            <p:cNvSpPr>
              <a:spLocks noChangeShapeType="1"/>
            </p:cNvSpPr>
            <p:nvPr/>
          </p:nvSpPr>
          <p:spPr bwMode="auto">
            <a:xfrm>
              <a:off x="2735165" y="4633257"/>
              <a:ext cx="942420" cy="1369707"/>
            </a:xfrm>
            <a:prstGeom prst="line">
              <a:avLst/>
            </a:prstGeom>
            <a:noFill/>
            <a:ln w="28575">
              <a:solidFill>
                <a:schemeClr val="bg1"/>
              </a:solidFill>
              <a:round/>
              <a:headEnd type="triangle" w="med" len="med"/>
              <a:tailEnd/>
            </a:ln>
            <a:effectLst/>
          </p:spPr>
          <p:txBody>
            <a:bodyPr wrap="none"/>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2" name="Rectangle 7"/>
            <p:cNvSpPr>
              <a:spLocks noChangeArrowheads="1"/>
            </p:cNvSpPr>
            <p:nvPr/>
          </p:nvSpPr>
          <p:spPr bwMode="auto">
            <a:xfrm rot="3371923" flipV="1">
              <a:off x="778285" y="5084450"/>
              <a:ext cx="288093" cy="932313"/>
            </a:xfrm>
            <a:prstGeom prst="rect">
              <a:avLst/>
            </a:prstGeom>
            <a:solidFill>
              <a:srgbClr val="FFFF99"/>
            </a:solidFill>
            <a:ln w="9525">
              <a:solidFill>
                <a:srgbClr val="FF3300"/>
              </a:solidFill>
              <a:miter lim="800000"/>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3" name="Oval 8"/>
            <p:cNvSpPr>
              <a:spLocks noChangeArrowheads="1"/>
            </p:cNvSpPr>
            <p:nvPr/>
          </p:nvSpPr>
          <p:spPr bwMode="auto">
            <a:xfrm flipV="1">
              <a:off x="1532505" y="5067924"/>
              <a:ext cx="111170" cy="111194"/>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4" name="Oval 10"/>
            <p:cNvSpPr>
              <a:spLocks noChangeArrowheads="1"/>
            </p:cNvSpPr>
            <p:nvPr/>
          </p:nvSpPr>
          <p:spPr bwMode="auto">
            <a:xfrm flipV="1">
              <a:off x="2121201" y="4600403"/>
              <a:ext cx="111170" cy="108668"/>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5" name="Oval 11"/>
            <p:cNvSpPr>
              <a:spLocks noChangeArrowheads="1"/>
            </p:cNvSpPr>
            <p:nvPr/>
          </p:nvSpPr>
          <p:spPr bwMode="auto">
            <a:xfrm flipV="1">
              <a:off x="2371335" y="4481629"/>
              <a:ext cx="111170" cy="111194"/>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6" name="Oval 12"/>
            <p:cNvSpPr>
              <a:spLocks noChangeArrowheads="1"/>
            </p:cNvSpPr>
            <p:nvPr/>
          </p:nvSpPr>
          <p:spPr bwMode="auto">
            <a:xfrm flipV="1">
              <a:off x="1949393" y="4926404"/>
              <a:ext cx="111170" cy="111194"/>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7" name="Oval 13"/>
            <p:cNvSpPr>
              <a:spLocks noChangeArrowheads="1"/>
            </p:cNvSpPr>
            <p:nvPr/>
          </p:nvSpPr>
          <p:spPr bwMode="auto">
            <a:xfrm flipV="1">
              <a:off x="1734633" y="4959256"/>
              <a:ext cx="111170" cy="111194"/>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8" name="Oval 14"/>
            <p:cNvSpPr>
              <a:spLocks noChangeArrowheads="1"/>
            </p:cNvSpPr>
            <p:nvPr/>
          </p:nvSpPr>
          <p:spPr bwMode="auto">
            <a:xfrm flipV="1">
              <a:off x="2169207" y="4774776"/>
              <a:ext cx="111170" cy="111194"/>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59" name="Oval 15"/>
            <p:cNvSpPr>
              <a:spLocks noChangeArrowheads="1"/>
            </p:cNvSpPr>
            <p:nvPr/>
          </p:nvSpPr>
          <p:spPr bwMode="auto">
            <a:xfrm flipV="1">
              <a:off x="1883701" y="4764668"/>
              <a:ext cx="111170" cy="111194"/>
            </a:xfrm>
            <a:prstGeom prst="ellipse">
              <a:avLst/>
            </a:prstGeom>
            <a:solidFill>
              <a:srgbClr val="FFA19F"/>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0" name="Text Box 16"/>
            <p:cNvSpPr txBox="1">
              <a:spLocks noChangeArrowheads="1"/>
            </p:cNvSpPr>
            <p:nvPr/>
          </p:nvSpPr>
          <p:spPr bwMode="auto">
            <a:xfrm>
              <a:off x="731572" y="5305474"/>
              <a:ext cx="459740" cy="437892"/>
            </a:xfrm>
            <a:prstGeom prst="rect">
              <a:avLst/>
            </a:prstGeom>
            <a:noFill/>
            <a:ln w="9525">
              <a:noFill/>
              <a:miter lim="800000"/>
              <a:headEnd/>
              <a:tailEnd/>
            </a:ln>
          </p:spPr>
          <p:txBody>
            <a:bodyPr wrap="none">
              <a:spAutoFit/>
            </a:bodyPr>
            <a:lstStyle/>
            <a:p>
              <a:pPr>
                <a:defRPr/>
              </a:pPr>
              <a:r>
                <a:rPr lang="en-US" altLang="ja-JP" sz="1050" dirty="0">
                  <a:solidFill>
                    <a:srgbClr val="000000"/>
                  </a:solidFill>
                  <a:cs typeface="Arial" pitchFamily="34" charset="0"/>
                </a:rPr>
                <a:t>In</a:t>
              </a:r>
            </a:p>
          </p:txBody>
        </p:sp>
        <p:sp>
          <p:nvSpPr>
            <p:cNvPr id="61" name="Rectangle 17"/>
            <p:cNvSpPr>
              <a:spLocks noChangeArrowheads="1"/>
            </p:cNvSpPr>
            <p:nvPr/>
          </p:nvSpPr>
          <p:spPr bwMode="auto">
            <a:xfrm rot="18228077" flipH="1" flipV="1">
              <a:off x="4199296" y="5038960"/>
              <a:ext cx="285567" cy="934841"/>
            </a:xfrm>
            <a:prstGeom prst="rect">
              <a:avLst/>
            </a:prstGeom>
            <a:solidFill>
              <a:srgbClr val="FFFF99"/>
            </a:solidFill>
            <a:ln w="9525">
              <a:solidFill>
                <a:srgbClr val="FF3300"/>
              </a:solidFill>
              <a:miter lim="800000"/>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2" name="Oval 18"/>
            <p:cNvSpPr>
              <a:spLocks noChangeArrowheads="1"/>
            </p:cNvSpPr>
            <p:nvPr/>
          </p:nvSpPr>
          <p:spPr bwMode="auto">
            <a:xfrm flipH="1" flipV="1">
              <a:off x="3695271" y="5052761"/>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3" name="Oval 19"/>
            <p:cNvSpPr>
              <a:spLocks noChangeArrowheads="1"/>
            </p:cNvSpPr>
            <p:nvPr/>
          </p:nvSpPr>
          <p:spPr bwMode="auto">
            <a:xfrm flipH="1" flipV="1">
              <a:off x="3106574" y="4582714"/>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4" name="Oval 20"/>
            <p:cNvSpPr>
              <a:spLocks noChangeArrowheads="1"/>
            </p:cNvSpPr>
            <p:nvPr/>
          </p:nvSpPr>
          <p:spPr bwMode="auto">
            <a:xfrm flipH="1" flipV="1">
              <a:off x="2858967" y="4463938"/>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5" name="Oval 21"/>
            <p:cNvSpPr>
              <a:spLocks noChangeArrowheads="1"/>
            </p:cNvSpPr>
            <p:nvPr/>
          </p:nvSpPr>
          <p:spPr bwMode="auto">
            <a:xfrm flipH="1" flipV="1">
              <a:off x="3280909" y="4908714"/>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6" name="Oval 22"/>
            <p:cNvSpPr>
              <a:spLocks noChangeArrowheads="1"/>
            </p:cNvSpPr>
            <p:nvPr/>
          </p:nvSpPr>
          <p:spPr bwMode="auto">
            <a:xfrm flipH="1" flipV="1">
              <a:off x="3495669" y="4941567"/>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7" name="Oval 23"/>
            <p:cNvSpPr>
              <a:spLocks noChangeArrowheads="1"/>
            </p:cNvSpPr>
            <p:nvPr/>
          </p:nvSpPr>
          <p:spPr bwMode="auto">
            <a:xfrm flipH="1" flipV="1">
              <a:off x="3058569" y="4757086"/>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8" name="Oval 24"/>
            <p:cNvSpPr>
              <a:spLocks noChangeArrowheads="1"/>
            </p:cNvSpPr>
            <p:nvPr/>
          </p:nvSpPr>
          <p:spPr bwMode="auto">
            <a:xfrm flipH="1" flipV="1">
              <a:off x="3344074" y="4746977"/>
              <a:ext cx="111170" cy="111194"/>
            </a:xfrm>
            <a:prstGeom prst="ellipse">
              <a:avLst/>
            </a:prstGeom>
            <a:solidFill>
              <a:srgbClr val="CCFFCC"/>
            </a:solidFill>
            <a:ln w="9525">
              <a:noFill/>
              <a:round/>
              <a:headEnd/>
              <a:tailEnd/>
            </a:ln>
            <a:effectLst/>
          </p:spPr>
          <p:txBody>
            <a:bodyPr wrap="none" anchor="ctr"/>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sp>
          <p:nvSpPr>
            <p:cNvPr id="69" name="Text Box 25"/>
            <p:cNvSpPr txBox="1">
              <a:spLocks noChangeArrowheads="1"/>
            </p:cNvSpPr>
            <p:nvPr/>
          </p:nvSpPr>
          <p:spPr bwMode="auto">
            <a:xfrm flipH="1">
              <a:off x="4139952" y="5308000"/>
              <a:ext cx="574546" cy="437892"/>
            </a:xfrm>
            <a:prstGeom prst="rect">
              <a:avLst/>
            </a:prstGeom>
            <a:noFill/>
            <a:ln w="9525">
              <a:noFill/>
              <a:miter lim="800000"/>
              <a:headEnd/>
              <a:tailEnd/>
            </a:ln>
          </p:spPr>
          <p:txBody>
            <a:bodyPr wrap="none">
              <a:spAutoFit/>
            </a:bodyPr>
            <a:lstStyle/>
            <a:p>
              <a:pPr>
                <a:defRPr/>
              </a:pPr>
              <a:r>
                <a:rPr lang="en-US" altLang="ja-JP" sz="1050" dirty="0">
                  <a:solidFill>
                    <a:srgbClr val="000000"/>
                  </a:solidFill>
                  <a:cs typeface="Arial" pitchFamily="34" charset="0"/>
                </a:rPr>
                <a:t>As</a:t>
              </a:r>
              <a:r>
                <a:rPr lang="en-US" altLang="ja-JP" sz="1050" baseline="-25000" dirty="0">
                  <a:solidFill>
                    <a:srgbClr val="000000"/>
                  </a:solidFill>
                  <a:cs typeface="Arial" pitchFamily="34" charset="0"/>
                </a:rPr>
                <a:t>4</a:t>
              </a:r>
            </a:p>
          </p:txBody>
        </p:sp>
        <p:sp>
          <p:nvSpPr>
            <p:cNvPr id="70" name="Text Box 27"/>
            <p:cNvSpPr txBox="1">
              <a:spLocks noChangeArrowheads="1"/>
            </p:cNvSpPr>
            <p:nvPr/>
          </p:nvSpPr>
          <p:spPr bwMode="auto">
            <a:xfrm>
              <a:off x="251520" y="3068960"/>
              <a:ext cx="1225400" cy="716548"/>
            </a:xfrm>
            <a:prstGeom prst="rect">
              <a:avLst/>
            </a:prstGeom>
            <a:noFill/>
            <a:ln w="9525">
              <a:noFill/>
              <a:miter lim="800000"/>
              <a:headEnd/>
              <a:tailEnd/>
            </a:ln>
          </p:spPr>
          <p:txBody>
            <a:bodyPr>
              <a:spAutoFit/>
            </a:bodyPr>
            <a:lstStyle/>
            <a:p>
              <a:pPr>
                <a:defRPr/>
              </a:pPr>
              <a:r>
                <a:rPr lang="en-US" altLang="ja-JP" sz="1050">
                  <a:solidFill>
                    <a:srgbClr val="FFFFFF"/>
                  </a:solidFill>
                  <a:ea typeface="HGｺﾞｼｯｸE" pitchFamily="49" charset="-128"/>
                  <a:cs typeface="Arial" pitchFamily="34" charset="0"/>
                </a:rPr>
                <a:t>Substrate heater</a:t>
              </a:r>
            </a:p>
          </p:txBody>
        </p:sp>
        <p:sp>
          <p:nvSpPr>
            <p:cNvPr id="71" name="Line 28"/>
            <p:cNvSpPr>
              <a:spLocks noChangeShapeType="1"/>
            </p:cNvSpPr>
            <p:nvPr/>
          </p:nvSpPr>
          <p:spPr bwMode="auto">
            <a:xfrm flipH="1" flipV="1">
              <a:off x="1403648" y="3283767"/>
              <a:ext cx="720081" cy="73286"/>
            </a:xfrm>
            <a:prstGeom prst="line">
              <a:avLst/>
            </a:prstGeom>
            <a:noFill/>
            <a:ln w="28575">
              <a:solidFill>
                <a:schemeClr val="bg1"/>
              </a:solidFill>
              <a:prstDash val="sysDot"/>
              <a:round/>
              <a:headEnd type="triangle" w="med" len="med"/>
              <a:tailEnd/>
            </a:ln>
            <a:effectLst/>
          </p:spPr>
          <p:txBody>
            <a:bodyPr wrap="none"/>
            <a:lstStyle/>
            <a:p>
              <a:pPr fontAlgn="auto">
                <a:spcBef>
                  <a:spcPts val="0"/>
                </a:spcBef>
                <a:spcAft>
                  <a:spcPts val="0"/>
                </a:spcAft>
                <a:defRPr/>
              </a:pPr>
              <a:endParaRPr lang="ja-JP" altLang="en-US" sz="1050">
                <a:solidFill>
                  <a:srgbClr val="000000"/>
                </a:solidFill>
                <a:effectLst>
                  <a:outerShdw blurRad="38100" dist="38100" dir="2700000" algn="tl">
                    <a:srgbClr val="000000">
                      <a:alpha val="43137"/>
                    </a:srgbClr>
                  </a:outerShdw>
                </a:effectLst>
                <a:latin typeface="Arial"/>
                <a:ea typeface="ＭＳ Ｐゴシック" charset="-128"/>
              </a:endParaRPr>
            </a:p>
          </p:txBody>
        </p:sp>
      </p:grpSp>
      <p:grpSp>
        <p:nvGrpSpPr>
          <p:cNvPr id="6" name="グループ化 86"/>
          <p:cNvGrpSpPr>
            <a:grpSpLocks/>
          </p:cNvGrpSpPr>
          <p:nvPr/>
        </p:nvGrpSpPr>
        <p:grpSpPr bwMode="auto">
          <a:xfrm>
            <a:off x="3500440" y="4262805"/>
            <a:ext cx="3146425" cy="2039816"/>
            <a:chOff x="3501008" y="4689586"/>
            <a:chExt cx="3145950" cy="2209943"/>
          </a:xfrm>
        </p:grpSpPr>
        <p:pic>
          <p:nvPicPr>
            <p:cNvPr id="2104" name="図 16"/>
            <p:cNvPicPr>
              <a:picLocks noChangeAspect="1" noChangeArrowheads="1"/>
            </p:cNvPicPr>
            <p:nvPr/>
          </p:nvPicPr>
          <p:blipFill>
            <a:blip r:embed="rId5" cstate="print"/>
            <a:srcRect l="15704" t="10461" r="7854" b="10461"/>
            <a:stretch>
              <a:fillRect/>
            </a:stretch>
          </p:blipFill>
          <p:spPr bwMode="auto">
            <a:xfrm>
              <a:off x="3501008" y="4689586"/>
              <a:ext cx="2848586" cy="2209943"/>
            </a:xfrm>
            <a:prstGeom prst="rect">
              <a:avLst/>
            </a:prstGeom>
            <a:noFill/>
            <a:ln w="9525">
              <a:noFill/>
              <a:miter lim="800000"/>
              <a:headEnd/>
              <a:tailEnd/>
            </a:ln>
          </p:spPr>
        </p:pic>
        <p:sp>
          <p:nvSpPr>
            <p:cNvPr id="77" name="正方形/長方形 76"/>
            <p:cNvSpPr/>
            <p:nvPr/>
          </p:nvSpPr>
          <p:spPr>
            <a:xfrm>
              <a:off x="4880337" y="5751692"/>
              <a:ext cx="144441" cy="144472"/>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cxnSp>
          <p:nvCxnSpPr>
            <p:cNvPr id="79" name="直線コネクタ 78"/>
            <p:cNvCxnSpPr/>
            <p:nvPr/>
          </p:nvCxnSpPr>
          <p:spPr>
            <a:xfrm flipV="1">
              <a:off x="5032714" y="5405594"/>
              <a:ext cx="768234" cy="341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5032714" y="5892989"/>
              <a:ext cx="776171" cy="384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108" name="図 17"/>
            <p:cNvPicPr>
              <a:picLocks noChangeAspect="1" noChangeArrowheads="1"/>
            </p:cNvPicPr>
            <p:nvPr/>
          </p:nvPicPr>
          <p:blipFill>
            <a:blip r:embed="rId6" cstate="print"/>
            <a:srcRect l="46330" t="38704" r="41618" b="44981"/>
            <a:stretch>
              <a:fillRect/>
            </a:stretch>
          </p:blipFill>
          <p:spPr bwMode="auto">
            <a:xfrm>
              <a:off x="5779696" y="5404023"/>
              <a:ext cx="867262" cy="880553"/>
            </a:xfrm>
            <a:prstGeom prst="rect">
              <a:avLst/>
            </a:prstGeom>
            <a:noFill/>
            <a:ln w="9525">
              <a:noFill/>
              <a:miter lim="800000"/>
              <a:headEnd/>
              <a:tailEnd/>
            </a:ln>
          </p:spPr>
        </p:pic>
      </p:grpSp>
      <p:sp>
        <p:nvSpPr>
          <p:cNvPr id="2066" name="テキスト ボックス 87"/>
          <p:cNvSpPr txBox="1">
            <a:spLocks noChangeArrowheads="1"/>
          </p:cNvSpPr>
          <p:nvPr/>
        </p:nvSpPr>
        <p:spPr bwMode="auto">
          <a:xfrm>
            <a:off x="409576" y="3937491"/>
            <a:ext cx="2867025" cy="276999"/>
          </a:xfrm>
          <a:prstGeom prst="rect">
            <a:avLst/>
          </a:prstGeom>
          <a:noFill/>
          <a:ln w="9525">
            <a:noFill/>
            <a:miter lim="800000"/>
            <a:headEnd/>
            <a:tailEnd/>
          </a:ln>
        </p:spPr>
        <p:txBody>
          <a:bodyPr>
            <a:spAutoFit/>
          </a:bodyPr>
          <a:lstStyle/>
          <a:p>
            <a:pPr algn="ctr"/>
            <a:r>
              <a:rPr lang="ja-JP" altLang="en-US" sz="1200">
                <a:solidFill>
                  <a:srgbClr val="000000"/>
                </a:solidFill>
              </a:rPr>
              <a:t>阿南高専</a:t>
            </a:r>
            <a:r>
              <a:rPr lang="en-US" altLang="ja-JP" sz="1200">
                <a:solidFill>
                  <a:srgbClr val="000000"/>
                </a:solidFill>
              </a:rPr>
              <a:t>STMBE</a:t>
            </a:r>
            <a:r>
              <a:rPr lang="ja-JP" altLang="en-US" sz="1200">
                <a:solidFill>
                  <a:srgbClr val="000000"/>
                </a:solidFill>
              </a:rPr>
              <a:t>装置</a:t>
            </a:r>
          </a:p>
        </p:txBody>
      </p:sp>
      <p:sp>
        <p:nvSpPr>
          <p:cNvPr id="2067" name="テキスト ボックス 88"/>
          <p:cNvSpPr txBox="1">
            <a:spLocks noChangeArrowheads="1"/>
          </p:cNvSpPr>
          <p:nvPr/>
        </p:nvSpPr>
        <p:spPr bwMode="auto">
          <a:xfrm>
            <a:off x="3495676" y="3890598"/>
            <a:ext cx="2867025" cy="461665"/>
          </a:xfrm>
          <a:prstGeom prst="rect">
            <a:avLst/>
          </a:prstGeom>
          <a:noFill/>
          <a:ln w="9525">
            <a:noFill/>
            <a:miter lim="800000"/>
            <a:headEnd/>
            <a:tailEnd/>
          </a:ln>
        </p:spPr>
        <p:txBody>
          <a:bodyPr>
            <a:spAutoFit/>
          </a:bodyPr>
          <a:lstStyle/>
          <a:p>
            <a:pPr algn="ctr"/>
            <a:r>
              <a:rPr lang="ja-JP" altLang="en-US" sz="1200">
                <a:solidFill>
                  <a:srgbClr val="000000"/>
                </a:solidFill>
              </a:rPr>
              <a:t>阪大ナノプラットフォーム</a:t>
            </a:r>
            <a:r>
              <a:rPr lang="en-US" altLang="ja-JP" sz="1200">
                <a:solidFill>
                  <a:srgbClr val="000000"/>
                </a:solidFill>
              </a:rPr>
              <a:t/>
            </a:r>
            <a:br>
              <a:rPr lang="en-US" altLang="ja-JP" sz="1200">
                <a:solidFill>
                  <a:srgbClr val="000000"/>
                </a:solidFill>
              </a:rPr>
            </a:br>
            <a:r>
              <a:rPr lang="ja-JP" altLang="en-US" sz="1200">
                <a:solidFill>
                  <a:srgbClr val="000000"/>
                </a:solidFill>
              </a:rPr>
              <a:t>フォトマスクパターンと拡大図</a:t>
            </a:r>
          </a:p>
        </p:txBody>
      </p:sp>
      <p:sp>
        <p:nvSpPr>
          <p:cNvPr id="2068" name="テキスト ボックス 89"/>
          <p:cNvSpPr txBox="1">
            <a:spLocks noChangeArrowheads="1"/>
          </p:cNvSpPr>
          <p:nvPr/>
        </p:nvSpPr>
        <p:spPr bwMode="auto">
          <a:xfrm>
            <a:off x="3708402" y="8197364"/>
            <a:ext cx="3051175" cy="1015663"/>
          </a:xfrm>
          <a:prstGeom prst="rect">
            <a:avLst/>
          </a:prstGeom>
          <a:noFill/>
          <a:ln w="9525">
            <a:noFill/>
            <a:miter lim="800000"/>
            <a:headEnd/>
            <a:tailEnd/>
          </a:ln>
        </p:spPr>
        <p:txBody>
          <a:bodyPr>
            <a:spAutoFit/>
          </a:bodyPr>
          <a:lstStyle/>
          <a:p>
            <a:pPr algn="ctr"/>
            <a:r>
              <a:rPr lang="ja-JP" altLang="en-US" sz="1200">
                <a:solidFill>
                  <a:srgbClr val="000000"/>
                </a:solidFill>
              </a:rPr>
              <a:t>作製した</a:t>
            </a:r>
            <a:r>
              <a:rPr lang="en-US" altLang="ja-JP" sz="1200">
                <a:solidFill>
                  <a:srgbClr val="000000"/>
                </a:solidFill>
              </a:rPr>
              <a:t>W</a:t>
            </a:r>
            <a:r>
              <a:rPr lang="ja-JP" altLang="en-US" sz="1200">
                <a:solidFill>
                  <a:srgbClr val="000000"/>
                </a:solidFill>
              </a:rPr>
              <a:t>マスクパターンの</a:t>
            </a:r>
            <a:r>
              <a:rPr lang="en-US" altLang="ja-JP" sz="1200">
                <a:solidFill>
                  <a:srgbClr val="000000"/>
                </a:solidFill>
              </a:rPr>
              <a:t>GaAs</a:t>
            </a:r>
            <a:r>
              <a:rPr lang="ja-JP" altLang="en-US" sz="1200">
                <a:solidFill>
                  <a:srgbClr val="000000"/>
                </a:solidFill>
              </a:rPr>
              <a:t>開口部に</a:t>
            </a:r>
            <a:r>
              <a:rPr lang="en-US" altLang="ja-JP" sz="1200">
                <a:solidFill>
                  <a:srgbClr val="000000"/>
                </a:solidFill>
              </a:rPr>
              <a:t>STMBE</a:t>
            </a:r>
            <a:r>
              <a:rPr lang="ja-JP" altLang="en-US" sz="1200">
                <a:solidFill>
                  <a:srgbClr val="000000"/>
                </a:solidFill>
              </a:rPr>
              <a:t>装置（左上図）を使い特定位置に</a:t>
            </a:r>
            <a:r>
              <a:rPr lang="en-US" altLang="ja-JP" sz="1200">
                <a:solidFill>
                  <a:srgbClr val="000000"/>
                </a:solidFill>
              </a:rPr>
              <a:t/>
            </a:r>
            <a:br>
              <a:rPr lang="en-US" altLang="ja-JP" sz="1200">
                <a:solidFill>
                  <a:srgbClr val="000000"/>
                </a:solidFill>
              </a:rPr>
            </a:br>
            <a:r>
              <a:rPr lang="ja-JP" altLang="en-US" sz="1200">
                <a:solidFill>
                  <a:srgbClr val="000000"/>
                </a:solidFill>
              </a:rPr>
              <a:t>ナノホールを形成、その中に</a:t>
            </a:r>
            <a:r>
              <a:rPr lang="en-US" altLang="ja-JP" sz="1200">
                <a:solidFill>
                  <a:srgbClr val="000000"/>
                </a:solidFill>
              </a:rPr>
              <a:t>InAs</a:t>
            </a:r>
            <a:r>
              <a:rPr lang="ja-JP" altLang="en-US" sz="1200">
                <a:solidFill>
                  <a:srgbClr val="000000"/>
                </a:solidFill>
              </a:rPr>
              <a:t>量子ドットを１個だけ高品位に成長、</a:t>
            </a:r>
            <a:r>
              <a:rPr lang="en-US" altLang="ja-JP" sz="1200">
                <a:solidFill>
                  <a:srgbClr val="000000"/>
                </a:solidFill>
              </a:rPr>
              <a:t>GaAs</a:t>
            </a:r>
            <a:r>
              <a:rPr lang="ja-JP" altLang="en-US" sz="1200">
                <a:solidFill>
                  <a:srgbClr val="000000"/>
                </a:solidFill>
              </a:rPr>
              <a:t>で埋め込み、</a:t>
            </a:r>
            <a:r>
              <a:rPr lang="en-US" altLang="ja-JP" sz="1200">
                <a:solidFill>
                  <a:srgbClr val="000000"/>
                </a:solidFill>
              </a:rPr>
              <a:t/>
            </a:r>
            <a:br>
              <a:rPr lang="en-US" altLang="ja-JP" sz="1200">
                <a:solidFill>
                  <a:srgbClr val="000000"/>
                </a:solidFill>
              </a:rPr>
            </a:br>
            <a:r>
              <a:rPr lang="en-US" altLang="ja-JP" sz="1200">
                <a:solidFill>
                  <a:srgbClr val="000000"/>
                </a:solidFill>
              </a:rPr>
              <a:t>STM&amp;AFM</a:t>
            </a:r>
            <a:r>
              <a:rPr lang="ja-JP" altLang="en-US" sz="1200">
                <a:solidFill>
                  <a:srgbClr val="000000"/>
                </a:solidFill>
              </a:rPr>
              <a:t>観察と</a:t>
            </a:r>
            <a:r>
              <a:rPr lang="ja-JP" altLang="ja-JP" sz="1200">
                <a:solidFill>
                  <a:srgbClr val="000000"/>
                </a:solidFill>
              </a:rPr>
              <a:t>μ</a:t>
            </a:r>
            <a:r>
              <a:rPr lang="en-US" altLang="ja-JP" sz="1200">
                <a:solidFill>
                  <a:srgbClr val="000000"/>
                </a:solidFill>
              </a:rPr>
              <a:t>-PL</a:t>
            </a:r>
            <a:r>
              <a:rPr lang="ja-JP" altLang="en-US" sz="1200">
                <a:solidFill>
                  <a:srgbClr val="000000"/>
                </a:solidFill>
              </a:rPr>
              <a:t>測定で評価する。</a:t>
            </a:r>
          </a:p>
        </p:txBody>
      </p:sp>
      <p:sp>
        <p:nvSpPr>
          <p:cNvPr id="2069" name="テキスト ボックス 94"/>
          <p:cNvSpPr txBox="1">
            <a:spLocks noChangeArrowheads="1"/>
          </p:cNvSpPr>
          <p:nvPr/>
        </p:nvSpPr>
        <p:spPr bwMode="auto">
          <a:xfrm>
            <a:off x="4922838" y="6400802"/>
            <a:ext cx="471604" cy="276999"/>
          </a:xfrm>
          <a:prstGeom prst="rect">
            <a:avLst/>
          </a:prstGeom>
          <a:noFill/>
          <a:ln w="9525">
            <a:noFill/>
            <a:miter lim="800000"/>
            <a:headEnd/>
            <a:tailEnd/>
          </a:ln>
        </p:spPr>
        <p:txBody>
          <a:bodyPr wrap="none">
            <a:spAutoFit/>
          </a:bodyPr>
          <a:lstStyle/>
          <a:p>
            <a:r>
              <a:rPr lang="en-US" altLang="ja-JP" sz="1200">
                <a:solidFill>
                  <a:srgbClr val="000000"/>
                </a:solidFill>
              </a:rPr>
              <a:t>4</a:t>
            </a:r>
            <a:r>
              <a:rPr lang="ja-JP" altLang="ja-JP" sz="1200">
                <a:solidFill>
                  <a:srgbClr val="000000"/>
                </a:solidFill>
              </a:rPr>
              <a:t>μ</a:t>
            </a:r>
            <a:r>
              <a:rPr lang="en-US" altLang="ja-JP" sz="1200">
                <a:solidFill>
                  <a:srgbClr val="000000"/>
                </a:solidFill>
              </a:rPr>
              <a:t>m</a:t>
            </a:r>
            <a:endParaRPr lang="ja-JP" altLang="en-US" sz="1200">
              <a:solidFill>
                <a:srgbClr val="000000"/>
              </a:solidFill>
            </a:endParaRPr>
          </a:p>
        </p:txBody>
      </p:sp>
      <p:cxnSp>
        <p:nvCxnSpPr>
          <p:cNvPr id="86" name="直線矢印コネクタ 85"/>
          <p:cNvCxnSpPr/>
          <p:nvPr/>
        </p:nvCxnSpPr>
        <p:spPr>
          <a:xfrm>
            <a:off x="5018088" y="6654312"/>
            <a:ext cx="271462" cy="0"/>
          </a:xfrm>
          <a:prstGeom prst="straightConnector1">
            <a:avLst/>
          </a:prstGeom>
          <a:ln w="6350">
            <a:solidFill>
              <a:schemeClr val="tx1"/>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81" name="下矢印 80"/>
          <p:cNvSpPr/>
          <p:nvPr/>
        </p:nvSpPr>
        <p:spPr>
          <a:xfrm rot="2036914">
            <a:off x="5694365" y="5747241"/>
            <a:ext cx="249237" cy="955431"/>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grpSp>
        <p:nvGrpSpPr>
          <p:cNvPr id="7" name="グループ化 37"/>
          <p:cNvGrpSpPr>
            <a:grpSpLocks/>
          </p:cNvGrpSpPr>
          <p:nvPr/>
        </p:nvGrpSpPr>
        <p:grpSpPr bwMode="auto">
          <a:xfrm>
            <a:off x="358776" y="6413990"/>
            <a:ext cx="3263900" cy="2088172"/>
            <a:chOff x="1187624" y="979934"/>
            <a:chExt cx="6753225" cy="4681314"/>
          </a:xfrm>
        </p:grpSpPr>
        <p:pic>
          <p:nvPicPr>
            <p:cNvPr id="2087" name="Picture 2"/>
            <p:cNvPicPr>
              <a:picLocks noChangeAspect="1" noChangeArrowheads="1"/>
            </p:cNvPicPr>
            <p:nvPr/>
          </p:nvPicPr>
          <p:blipFill>
            <a:blip r:embed="rId7" cstate="print"/>
            <a:srcRect/>
            <a:stretch>
              <a:fillRect/>
            </a:stretch>
          </p:blipFill>
          <p:spPr bwMode="auto">
            <a:xfrm>
              <a:off x="1187624" y="979934"/>
              <a:ext cx="6753225" cy="4543425"/>
            </a:xfrm>
            <a:prstGeom prst="rect">
              <a:avLst/>
            </a:prstGeom>
            <a:noFill/>
            <a:ln w="9525">
              <a:noFill/>
              <a:miter lim="800000"/>
              <a:headEnd/>
              <a:tailEnd/>
            </a:ln>
          </p:spPr>
        </p:pic>
        <p:grpSp>
          <p:nvGrpSpPr>
            <p:cNvPr id="8" name="グループ化 36"/>
            <p:cNvGrpSpPr>
              <a:grpSpLocks/>
            </p:cNvGrpSpPr>
            <p:nvPr/>
          </p:nvGrpSpPr>
          <p:grpSpPr bwMode="auto">
            <a:xfrm>
              <a:off x="1187624" y="3284190"/>
              <a:ext cx="6731166" cy="2377058"/>
              <a:chOff x="5148064" y="2924150"/>
              <a:chExt cx="6731166" cy="2377058"/>
            </a:xfrm>
          </p:grpSpPr>
          <p:pic>
            <p:nvPicPr>
              <p:cNvPr id="2089" name="図 12" descr="b2.gif"/>
              <p:cNvPicPr>
                <a:picLocks noChangeAspect="1"/>
              </p:cNvPicPr>
              <p:nvPr/>
            </p:nvPicPr>
            <p:blipFill>
              <a:blip r:embed="rId8" cstate="print"/>
              <a:srcRect/>
              <a:stretch>
                <a:fillRect/>
              </a:stretch>
            </p:blipFill>
            <p:spPr bwMode="auto">
              <a:xfrm>
                <a:off x="9684568" y="2924150"/>
                <a:ext cx="2194662" cy="2232000"/>
              </a:xfrm>
              <a:prstGeom prst="rect">
                <a:avLst/>
              </a:prstGeom>
              <a:noFill/>
              <a:ln w="9525">
                <a:noFill/>
                <a:miter lim="800000"/>
                <a:headEnd/>
                <a:tailEnd/>
              </a:ln>
            </p:spPr>
          </p:pic>
          <p:pic>
            <p:nvPicPr>
              <p:cNvPr id="2090" name="図 10" descr="a2.gif"/>
              <p:cNvPicPr>
                <a:picLocks noChangeAspect="1"/>
              </p:cNvPicPr>
              <p:nvPr/>
            </p:nvPicPr>
            <p:blipFill>
              <a:blip r:embed="rId9" cstate="print"/>
              <a:srcRect/>
              <a:stretch>
                <a:fillRect/>
              </a:stretch>
            </p:blipFill>
            <p:spPr bwMode="auto">
              <a:xfrm>
                <a:off x="5148064" y="3068960"/>
                <a:ext cx="2190909" cy="2232247"/>
              </a:xfrm>
              <a:prstGeom prst="rect">
                <a:avLst/>
              </a:prstGeom>
              <a:noFill/>
              <a:ln w="9525">
                <a:noFill/>
                <a:miter lim="800000"/>
                <a:headEnd/>
                <a:tailEnd/>
              </a:ln>
            </p:spPr>
          </p:pic>
          <p:pic>
            <p:nvPicPr>
              <p:cNvPr id="2091" name="図 14" descr="c2.gif"/>
              <p:cNvPicPr>
                <a:picLocks noChangeAspect="1"/>
              </p:cNvPicPr>
              <p:nvPr/>
            </p:nvPicPr>
            <p:blipFill>
              <a:blip r:embed="rId10" cstate="print"/>
              <a:srcRect/>
              <a:stretch>
                <a:fillRect/>
              </a:stretch>
            </p:blipFill>
            <p:spPr bwMode="auto">
              <a:xfrm>
                <a:off x="7413811" y="3069208"/>
                <a:ext cx="2198749" cy="2232000"/>
              </a:xfrm>
              <a:prstGeom prst="rect">
                <a:avLst/>
              </a:prstGeom>
              <a:noFill/>
              <a:ln w="9525">
                <a:noFill/>
                <a:miter lim="800000"/>
                <a:headEnd/>
                <a:tailEnd/>
              </a:ln>
            </p:spPr>
          </p:pic>
          <p:cxnSp>
            <p:nvCxnSpPr>
              <p:cNvPr id="93" name="直線矢印コネクタ 92"/>
              <p:cNvCxnSpPr/>
              <p:nvPr/>
            </p:nvCxnSpPr>
            <p:spPr bwMode="auto">
              <a:xfrm rot="5400000">
                <a:off x="5435407" y="4724668"/>
                <a:ext cx="863989" cy="0"/>
              </a:xfrm>
              <a:prstGeom prst="straightConnector1">
                <a:avLst/>
              </a:prstGeom>
              <a:ln w="254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3" name="テキスト ボックス 34"/>
              <p:cNvSpPr txBox="1">
                <a:spLocks noChangeArrowheads="1"/>
              </p:cNvSpPr>
              <p:nvPr/>
            </p:nvSpPr>
            <p:spPr bwMode="auto">
              <a:xfrm>
                <a:off x="5922766" y="3585201"/>
                <a:ext cx="786725" cy="413989"/>
              </a:xfrm>
              <a:prstGeom prst="rect">
                <a:avLst/>
              </a:prstGeom>
              <a:noFill/>
              <a:ln w="9525">
                <a:noFill/>
                <a:miter lim="800000"/>
                <a:headEnd/>
                <a:tailEnd/>
              </a:ln>
            </p:spPr>
            <p:txBody>
              <a:bodyPr wrap="none">
                <a:spAutoFit/>
              </a:bodyPr>
              <a:lstStyle/>
              <a:p>
                <a:r>
                  <a:rPr lang="en-US" altLang="ja-JP" sz="600">
                    <a:solidFill>
                      <a:srgbClr val="000000"/>
                    </a:solidFill>
                    <a:ea typeface="HGｺﾞｼｯｸE" pitchFamily="49" charset="-128"/>
                    <a:cs typeface="Arial" pitchFamily="34" charset="0"/>
                  </a:rPr>
                  <a:t>25 nm</a:t>
                </a:r>
                <a:endParaRPr lang="ja-JP" altLang="en-US" sz="600">
                  <a:solidFill>
                    <a:srgbClr val="000000"/>
                  </a:solidFill>
                  <a:ea typeface="HGｺﾞｼｯｸE" pitchFamily="49" charset="-128"/>
                  <a:cs typeface="Arial" pitchFamily="34" charset="0"/>
                </a:endParaRPr>
              </a:p>
            </p:txBody>
          </p:sp>
          <p:cxnSp>
            <p:nvCxnSpPr>
              <p:cNvPr id="95" name="直線矢印コネクタ 94"/>
              <p:cNvCxnSpPr/>
              <p:nvPr/>
            </p:nvCxnSpPr>
            <p:spPr bwMode="auto">
              <a:xfrm rot="10800000" flipV="1">
                <a:off x="6011926" y="4003582"/>
                <a:ext cx="505835" cy="0"/>
              </a:xfrm>
              <a:prstGeom prst="straightConnector1">
                <a:avLst/>
              </a:prstGeom>
              <a:ln w="254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5" name="テキスト ボックス 37"/>
              <p:cNvSpPr txBox="1">
                <a:spLocks noChangeArrowheads="1"/>
              </p:cNvSpPr>
              <p:nvPr/>
            </p:nvSpPr>
            <p:spPr bwMode="auto">
              <a:xfrm>
                <a:off x="5219501" y="4499558"/>
                <a:ext cx="866295" cy="413989"/>
              </a:xfrm>
              <a:prstGeom prst="rect">
                <a:avLst/>
              </a:prstGeom>
              <a:noFill/>
              <a:ln w="9525">
                <a:noFill/>
                <a:miter lim="800000"/>
                <a:headEnd/>
                <a:tailEnd/>
              </a:ln>
            </p:spPr>
            <p:txBody>
              <a:bodyPr>
                <a:spAutoFit/>
              </a:bodyPr>
              <a:lstStyle/>
              <a:p>
                <a:r>
                  <a:rPr lang="en-US" altLang="ja-JP" sz="600">
                    <a:solidFill>
                      <a:srgbClr val="000000"/>
                    </a:solidFill>
                    <a:ea typeface="HGｺﾞｼｯｸE" pitchFamily="49" charset="-128"/>
                    <a:cs typeface="Arial" pitchFamily="34" charset="0"/>
                  </a:rPr>
                  <a:t>3 nm</a:t>
                </a:r>
                <a:endParaRPr lang="ja-JP" altLang="en-US" sz="600">
                  <a:solidFill>
                    <a:srgbClr val="000000"/>
                  </a:solidFill>
                  <a:ea typeface="HGｺﾞｼｯｸE" pitchFamily="49" charset="-128"/>
                  <a:cs typeface="Arial" pitchFamily="34" charset="0"/>
                </a:endParaRPr>
              </a:p>
            </p:txBody>
          </p:sp>
          <p:cxnSp>
            <p:nvCxnSpPr>
              <p:cNvPr id="97" name="直線矢印コネクタ 96"/>
              <p:cNvCxnSpPr/>
              <p:nvPr/>
            </p:nvCxnSpPr>
            <p:spPr bwMode="auto">
              <a:xfrm rot="5400000">
                <a:off x="10079884" y="3752268"/>
                <a:ext cx="936264" cy="0"/>
              </a:xfrm>
              <a:prstGeom prst="straightConnector1">
                <a:avLst/>
              </a:prstGeom>
              <a:ln w="254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7" name="テキスト ボックス 34"/>
              <p:cNvSpPr txBox="1">
                <a:spLocks noChangeArrowheads="1"/>
              </p:cNvSpPr>
              <p:nvPr/>
            </p:nvSpPr>
            <p:spPr bwMode="auto">
              <a:xfrm>
                <a:off x="10548740" y="4499558"/>
                <a:ext cx="786725" cy="413989"/>
              </a:xfrm>
              <a:prstGeom prst="rect">
                <a:avLst/>
              </a:prstGeom>
              <a:noFill/>
              <a:ln w="9525">
                <a:noFill/>
                <a:miter lim="800000"/>
                <a:headEnd/>
                <a:tailEnd/>
              </a:ln>
            </p:spPr>
            <p:txBody>
              <a:bodyPr wrap="none">
                <a:spAutoFit/>
              </a:bodyPr>
              <a:lstStyle/>
              <a:p>
                <a:r>
                  <a:rPr lang="en-US" altLang="ja-JP" sz="600">
                    <a:solidFill>
                      <a:srgbClr val="000000"/>
                    </a:solidFill>
                    <a:ea typeface="HGｺﾞｼｯｸE" pitchFamily="49" charset="-128"/>
                    <a:cs typeface="Arial" pitchFamily="34" charset="0"/>
                  </a:rPr>
                  <a:t>24 nm</a:t>
                </a:r>
                <a:endParaRPr lang="ja-JP" altLang="en-US" sz="600">
                  <a:solidFill>
                    <a:srgbClr val="000000"/>
                  </a:solidFill>
                  <a:ea typeface="HGｺﾞｼｯｸE" pitchFamily="49" charset="-128"/>
                  <a:cs typeface="Arial" pitchFamily="34" charset="0"/>
                </a:endParaRPr>
              </a:p>
            </p:txBody>
          </p:sp>
          <p:cxnSp>
            <p:nvCxnSpPr>
              <p:cNvPr id="99" name="直線矢印コネクタ 98"/>
              <p:cNvCxnSpPr/>
              <p:nvPr/>
            </p:nvCxnSpPr>
            <p:spPr bwMode="auto">
              <a:xfrm rot="10800000" flipV="1">
                <a:off x="10587431" y="4364946"/>
                <a:ext cx="535398" cy="0"/>
              </a:xfrm>
              <a:prstGeom prst="straightConnector1">
                <a:avLst/>
              </a:prstGeom>
              <a:ln w="254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99" name="テキスト ボックス 37"/>
              <p:cNvSpPr txBox="1">
                <a:spLocks noChangeArrowheads="1"/>
              </p:cNvSpPr>
              <p:nvPr/>
            </p:nvSpPr>
            <p:spPr bwMode="auto">
              <a:xfrm>
                <a:off x="10039154" y="3501070"/>
                <a:ext cx="617575" cy="620983"/>
              </a:xfrm>
              <a:prstGeom prst="rect">
                <a:avLst/>
              </a:prstGeom>
              <a:noFill/>
              <a:ln w="9525">
                <a:noFill/>
                <a:miter lim="800000"/>
                <a:headEnd/>
                <a:tailEnd/>
              </a:ln>
            </p:spPr>
            <p:txBody>
              <a:bodyPr wrap="none">
                <a:spAutoFit/>
              </a:bodyPr>
              <a:lstStyle/>
              <a:p>
                <a:r>
                  <a:rPr lang="en-US" altLang="ja-JP" sz="600">
                    <a:solidFill>
                      <a:srgbClr val="000000"/>
                    </a:solidFill>
                    <a:ea typeface="HGｺﾞｼｯｸE" pitchFamily="49" charset="-128"/>
                    <a:cs typeface="Arial" pitchFamily="34" charset="0"/>
                  </a:rPr>
                  <a:t>2.8 </a:t>
                </a:r>
              </a:p>
              <a:p>
                <a:r>
                  <a:rPr lang="en-US" altLang="ja-JP" sz="600">
                    <a:solidFill>
                      <a:srgbClr val="000000"/>
                    </a:solidFill>
                    <a:ea typeface="HGｺﾞｼｯｸE" pitchFamily="49" charset="-128"/>
                    <a:cs typeface="Arial" pitchFamily="34" charset="0"/>
                  </a:rPr>
                  <a:t>nm</a:t>
                </a:r>
                <a:endParaRPr lang="ja-JP" altLang="en-US" sz="600">
                  <a:solidFill>
                    <a:srgbClr val="000000"/>
                  </a:solidFill>
                  <a:ea typeface="HGｺﾞｼｯｸE" pitchFamily="49" charset="-128"/>
                  <a:cs typeface="Arial" pitchFamily="34" charset="0"/>
                </a:endParaRPr>
              </a:p>
            </p:txBody>
          </p:sp>
          <p:cxnSp>
            <p:nvCxnSpPr>
              <p:cNvPr id="101" name="直線矢印コネクタ 100"/>
              <p:cNvCxnSpPr/>
              <p:nvPr/>
            </p:nvCxnSpPr>
            <p:spPr bwMode="auto">
              <a:xfrm rot="5400000">
                <a:off x="7920254" y="3822898"/>
                <a:ext cx="647172" cy="3286"/>
              </a:xfrm>
              <a:prstGeom prst="straightConnector1">
                <a:avLst/>
              </a:prstGeom>
              <a:ln w="254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1" name="テキスト ボックス 34"/>
              <p:cNvSpPr txBox="1">
                <a:spLocks noChangeArrowheads="1"/>
              </p:cNvSpPr>
              <p:nvPr/>
            </p:nvSpPr>
            <p:spPr bwMode="auto">
              <a:xfrm>
                <a:off x="8172252" y="4509082"/>
                <a:ext cx="786725" cy="413989"/>
              </a:xfrm>
              <a:prstGeom prst="rect">
                <a:avLst/>
              </a:prstGeom>
              <a:noFill/>
              <a:ln w="9525">
                <a:noFill/>
                <a:miter lim="800000"/>
                <a:headEnd/>
                <a:tailEnd/>
              </a:ln>
            </p:spPr>
            <p:txBody>
              <a:bodyPr wrap="none">
                <a:spAutoFit/>
              </a:bodyPr>
              <a:lstStyle/>
              <a:p>
                <a:r>
                  <a:rPr lang="en-US" altLang="ja-JP" sz="600">
                    <a:solidFill>
                      <a:srgbClr val="000000"/>
                    </a:solidFill>
                    <a:ea typeface="HGｺﾞｼｯｸE" pitchFamily="49" charset="-128"/>
                    <a:cs typeface="Arial" pitchFamily="34" charset="0"/>
                  </a:rPr>
                  <a:t>20 nm</a:t>
                </a:r>
                <a:endParaRPr lang="ja-JP" altLang="en-US" sz="600">
                  <a:solidFill>
                    <a:srgbClr val="000000"/>
                  </a:solidFill>
                  <a:ea typeface="HGｺﾞｼｯｸE" pitchFamily="49" charset="-128"/>
                  <a:cs typeface="Arial" pitchFamily="34" charset="0"/>
                </a:endParaRPr>
              </a:p>
            </p:txBody>
          </p:sp>
          <p:cxnSp>
            <p:nvCxnSpPr>
              <p:cNvPr id="103" name="直線矢印コネクタ 102"/>
              <p:cNvCxnSpPr/>
              <p:nvPr/>
            </p:nvCxnSpPr>
            <p:spPr bwMode="auto">
              <a:xfrm rot="10800000" flipV="1">
                <a:off x="8317745" y="4364946"/>
                <a:ext cx="430287" cy="0"/>
              </a:xfrm>
              <a:prstGeom prst="straightConnector1">
                <a:avLst/>
              </a:prstGeom>
              <a:ln w="254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03" name="テキスト ボックス 37"/>
              <p:cNvSpPr txBox="1">
                <a:spLocks noChangeArrowheads="1"/>
              </p:cNvSpPr>
              <p:nvPr/>
            </p:nvSpPr>
            <p:spPr bwMode="auto">
              <a:xfrm>
                <a:off x="7656314" y="3501070"/>
                <a:ext cx="617575" cy="620983"/>
              </a:xfrm>
              <a:prstGeom prst="rect">
                <a:avLst/>
              </a:prstGeom>
              <a:noFill/>
              <a:ln w="9525">
                <a:noFill/>
                <a:miter lim="800000"/>
                <a:headEnd/>
                <a:tailEnd/>
              </a:ln>
            </p:spPr>
            <p:txBody>
              <a:bodyPr wrap="none">
                <a:spAutoFit/>
              </a:bodyPr>
              <a:lstStyle/>
              <a:p>
                <a:r>
                  <a:rPr lang="en-US" altLang="ja-JP" sz="600">
                    <a:solidFill>
                      <a:srgbClr val="000000"/>
                    </a:solidFill>
                    <a:ea typeface="HGｺﾞｼｯｸE" pitchFamily="49" charset="-128"/>
                    <a:cs typeface="Arial" pitchFamily="34" charset="0"/>
                  </a:rPr>
                  <a:t>1.7 </a:t>
                </a:r>
              </a:p>
              <a:p>
                <a:r>
                  <a:rPr lang="en-US" altLang="ja-JP" sz="600">
                    <a:solidFill>
                      <a:srgbClr val="000000"/>
                    </a:solidFill>
                    <a:ea typeface="HGｺﾞｼｯｸE" pitchFamily="49" charset="-128"/>
                    <a:cs typeface="Arial" pitchFamily="34" charset="0"/>
                  </a:rPr>
                  <a:t>nm</a:t>
                </a:r>
                <a:endParaRPr lang="ja-JP" altLang="en-US" sz="600">
                  <a:solidFill>
                    <a:srgbClr val="000000"/>
                  </a:solidFill>
                  <a:ea typeface="HGｺﾞｼｯｸE" pitchFamily="49" charset="-128"/>
                  <a:cs typeface="Arial" pitchFamily="34" charset="0"/>
                </a:endParaRPr>
              </a:p>
            </p:txBody>
          </p:sp>
        </p:grpSp>
      </p:grpSp>
      <p:sp>
        <p:nvSpPr>
          <p:cNvPr id="105" name="円/楕円 104"/>
          <p:cNvSpPr/>
          <p:nvPr/>
        </p:nvSpPr>
        <p:spPr>
          <a:xfrm>
            <a:off x="2933700" y="6734908"/>
            <a:ext cx="342900" cy="3165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74" name="テキスト ボックス 106"/>
          <p:cNvSpPr txBox="1">
            <a:spLocks noChangeArrowheads="1"/>
          </p:cNvSpPr>
          <p:nvPr/>
        </p:nvSpPr>
        <p:spPr bwMode="auto">
          <a:xfrm>
            <a:off x="2574926" y="7025054"/>
            <a:ext cx="1074333" cy="338554"/>
          </a:xfrm>
          <a:prstGeom prst="rect">
            <a:avLst/>
          </a:prstGeom>
          <a:noFill/>
          <a:ln w="9525">
            <a:noFill/>
            <a:miter lim="800000"/>
            <a:headEnd/>
            <a:tailEnd/>
          </a:ln>
        </p:spPr>
        <p:txBody>
          <a:bodyPr wrap="none">
            <a:spAutoFit/>
          </a:bodyPr>
          <a:lstStyle/>
          <a:p>
            <a:r>
              <a:rPr lang="en-US" altLang="ja-JP" sz="800" b="1">
                <a:solidFill>
                  <a:srgbClr val="FF0000"/>
                </a:solidFill>
                <a:latin typeface="Times New Roman" pitchFamily="18" charset="0"/>
                <a:ea typeface="ＭＳ 明朝" pitchFamily="17" charset="-128"/>
                <a:cs typeface="ＭＳ Ｐゴシック" pitchFamily="50" charset="-128"/>
              </a:rPr>
              <a:t> Single quantum dot</a:t>
            </a:r>
            <a:endParaRPr lang="ja-JP" altLang="ja-JP" sz="800">
              <a:solidFill>
                <a:srgbClr val="FF0000"/>
              </a:solidFill>
              <a:ea typeface="ＭＳ 明朝" pitchFamily="17" charset="-128"/>
              <a:cs typeface="ＭＳ Ｐゴシック" pitchFamily="50" charset="-128"/>
            </a:endParaRPr>
          </a:p>
          <a:p>
            <a:endParaRPr lang="ja-JP" altLang="en-US" sz="800">
              <a:solidFill>
                <a:srgbClr val="FF0000"/>
              </a:solidFill>
              <a:ea typeface="ＭＳ 明朝" pitchFamily="17" charset="-128"/>
              <a:cs typeface="ＭＳ Ｐゴシック" pitchFamily="50" charset="-128"/>
            </a:endParaRPr>
          </a:p>
        </p:txBody>
      </p:sp>
      <p:cxnSp>
        <p:nvCxnSpPr>
          <p:cNvPr id="111" name="直線コネクタ 110"/>
          <p:cNvCxnSpPr/>
          <p:nvPr/>
        </p:nvCxnSpPr>
        <p:spPr>
          <a:xfrm flipV="1">
            <a:off x="4395790" y="5739914"/>
            <a:ext cx="1398587" cy="10199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flipV="1">
            <a:off x="5895976" y="5719399"/>
            <a:ext cx="738188" cy="10404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角丸四角形 113"/>
          <p:cNvSpPr/>
          <p:nvPr/>
        </p:nvSpPr>
        <p:spPr>
          <a:xfrm>
            <a:off x="5991226" y="5955323"/>
            <a:ext cx="790575" cy="844061"/>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82" name="テキスト ボックス 88"/>
          <p:cNvSpPr txBox="1">
            <a:spLocks noChangeArrowheads="1"/>
          </p:cNvSpPr>
          <p:nvPr/>
        </p:nvSpPr>
        <p:spPr bwMode="auto">
          <a:xfrm>
            <a:off x="5924550" y="5984632"/>
            <a:ext cx="933450" cy="861774"/>
          </a:xfrm>
          <a:prstGeom prst="rect">
            <a:avLst/>
          </a:prstGeom>
          <a:noFill/>
          <a:ln w="9525">
            <a:noFill/>
            <a:miter lim="800000"/>
            <a:headEnd/>
            <a:tailEnd/>
          </a:ln>
        </p:spPr>
        <p:txBody>
          <a:bodyPr>
            <a:spAutoFit/>
          </a:bodyPr>
          <a:lstStyle/>
          <a:p>
            <a:pPr algn="ctr">
              <a:defRPr/>
            </a:pPr>
            <a:r>
              <a:rPr lang="ja-JP" altLang="en-US" sz="1000" dirty="0">
                <a:solidFill>
                  <a:srgbClr val="000000"/>
                </a:solidFill>
              </a:rPr>
              <a:t>ﾌｫﾄﾘｿｸﾞﾗﾌｨ</a:t>
            </a:r>
            <a:r>
              <a:rPr lang="en-US" altLang="ja-JP" sz="1000" dirty="0">
                <a:solidFill>
                  <a:srgbClr val="000000"/>
                </a:solidFill>
              </a:rPr>
              <a:t/>
            </a:r>
            <a:br>
              <a:rPr lang="en-US" altLang="ja-JP" sz="1000" dirty="0">
                <a:solidFill>
                  <a:srgbClr val="000000"/>
                </a:solidFill>
              </a:rPr>
            </a:br>
            <a:r>
              <a:rPr lang="en-US" altLang="ja-JP" sz="1000" dirty="0">
                <a:solidFill>
                  <a:srgbClr val="000000"/>
                </a:solidFill>
              </a:rPr>
              <a:t>&amp;</a:t>
            </a:r>
            <a:br>
              <a:rPr lang="en-US" altLang="ja-JP" sz="1000" dirty="0">
                <a:solidFill>
                  <a:srgbClr val="000000"/>
                </a:solidFill>
              </a:rPr>
            </a:br>
            <a:r>
              <a:rPr lang="en-US" altLang="ja-JP" sz="1000" dirty="0">
                <a:solidFill>
                  <a:srgbClr val="000000"/>
                </a:solidFill>
                <a:latin typeface="ＭＳ Ｐゴシック"/>
                <a:ea typeface="ＭＳ Ｐゴシック"/>
              </a:rPr>
              <a:t>RF</a:t>
            </a:r>
            <a:r>
              <a:rPr lang="ja-JP" altLang="en-US" sz="1000" dirty="0">
                <a:solidFill>
                  <a:srgbClr val="000000"/>
                </a:solidFill>
              </a:rPr>
              <a:t>ｽﾊﾟｯﾀﾘﾝｸﾞ</a:t>
            </a:r>
            <a:r>
              <a:rPr lang="en-US" altLang="ja-JP" sz="1000" dirty="0">
                <a:solidFill>
                  <a:srgbClr val="000000"/>
                </a:solidFill>
              </a:rPr>
              <a:t/>
            </a:r>
            <a:br>
              <a:rPr lang="en-US" altLang="ja-JP" sz="1000" dirty="0">
                <a:solidFill>
                  <a:srgbClr val="000000"/>
                </a:solidFill>
              </a:rPr>
            </a:br>
            <a:r>
              <a:rPr lang="en-US" altLang="ja-JP" sz="1000" dirty="0">
                <a:solidFill>
                  <a:srgbClr val="000000"/>
                </a:solidFill>
              </a:rPr>
              <a:t>&amp;</a:t>
            </a:r>
          </a:p>
          <a:p>
            <a:pPr algn="ctr">
              <a:defRPr/>
            </a:pPr>
            <a:r>
              <a:rPr lang="ja-JP" altLang="en-US" sz="1000" dirty="0">
                <a:solidFill>
                  <a:srgbClr val="000000"/>
                </a:solidFill>
              </a:rPr>
              <a:t>リフトオフ</a:t>
            </a:r>
          </a:p>
        </p:txBody>
      </p:sp>
      <p:cxnSp>
        <p:nvCxnSpPr>
          <p:cNvPr id="116" name="曲線コネクタ 115"/>
          <p:cNvCxnSpPr>
            <a:stCxn id="105" idx="6"/>
          </p:cNvCxnSpPr>
          <p:nvPr/>
        </p:nvCxnSpPr>
        <p:spPr>
          <a:xfrm>
            <a:off x="3276602" y="6893172"/>
            <a:ext cx="1844675" cy="602273"/>
          </a:xfrm>
          <a:prstGeom prst="curvedConnector3">
            <a:avLst>
              <a:gd name="adj1" fmla="val 50000"/>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7" name="正方形/長方形 116"/>
          <p:cNvSpPr/>
          <p:nvPr/>
        </p:nvSpPr>
        <p:spPr>
          <a:xfrm>
            <a:off x="277813" y="8447945"/>
            <a:ext cx="3351212" cy="114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18" name="正方形/長方形 117"/>
          <p:cNvSpPr/>
          <p:nvPr/>
        </p:nvSpPr>
        <p:spPr>
          <a:xfrm>
            <a:off x="306390" y="7385539"/>
            <a:ext cx="3349625" cy="1436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2082" name="テキスト ボックス 118"/>
          <p:cNvSpPr txBox="1">
            <a:spLocks noChangeArrowheads="1"/>
          </p:cNvSpPr>
          <p:nvPr/>
        </p:nvSpPr>
        <p:spPr bwMode="auto">
          <a:xfrm>
            <a:off x="6035676" y="7744559"/>
            <a:ext cx="730250" cy="246221"/>
          </a:xfrm>
          <a:prstGeom prst="rect">
            <a:avLst/>
          </a:prstGeom>
          <a:noFill/>
          <a:ln w="9525">
            <a:noFill/>
            <a:miter lim="800000"/>
            <a:headEnd/>
            <a:tailEnd/>
          </a:ln>
        </p:spPr>
        <p:txBody>
          <a:bodyPr>
            <a:spAutoFit/>
          </a:bodyPr>
          <a:lstStyle/>
          <a:p>
            <a:r>
              <a:rPr lang="en-US" altLang="ja-JP" sz="1000">
                <a:solidFill>
                  <a:srgbClr val="000000"/>
                </a:solidFill>
              </a:rPr>
              <a:t>W</a:t>
            </a:r>
            <a:r>
              <a:rPr lang="ja-JP" altLang="en-US" sz="1000">
                <a:solidFill>
                  <a:srgbClr val="000000"/>
                </a:solidFill>
              </a:rPr>
              <a:t>マスク</a:t>
            </a:r>
          </a:p>
        </p:txBody>
      </p:sp>
      <p:cxnSp>
        <p:nvCxnSpPr>
          <p:cNvPr id="121" name="直線矢印コネクタ 120"/>
          <p:cNvCxnSpPr/>
          <p:nvPr/>
        </p:nvCxnSpPr>
        <p:spPr>
          <a:xfrm flipV="1">
            <a:off x="5668965" y="7873514"/>
            <a:ext cx="403225" cy="13188"/>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84" name="テキスト ボックス 122"/>
          <p:cNvSpPr txBox="1">
            <a:spLocks noChangeArrowheads="1"/>
          </p:cNvSpPr>
          <p:nvPr/>
        </p:nvSpPr>
        <p:spPr bwMode="auto">
          <a:xfrm>
            <a:off x="5975350" y="7108583"/>
            <a:ext cx="882650" cy="246221"/>
          </a:xfrm>
          <a:prstGeom prst="rect">
            <a:avLst/>
          </a:prstGeom>
          <a:noFill/>
          <a:ln w="9525">
            <a:noFill/>
            <a:miter lim="800000"/>
            <a:headEnd/>
            <a:tailEnd/>
          </a:ln>
        </p:spPr>
        <p:txBody>
          <a:bodyPr>
            <a:spAutoFit/>
          </a:bodyPr>
          <a:lstStyle/>
          <a:p>
            <a:r>
              <a:rPr lang="en-US" altLang="ja-JP" sz="1000">
                <a:solidFill>
                  <a:srgbClr val="000000"/>
                </a:solidFill>
              </a:rPr>
              <a:t>GaAs</a:t>
            </a:r>
            <a:r>
              <a:rPr lang="ja-JP" altLang="en-US" sz="1000">
                <a:solidFill>
                  <a:srgbClr val="000000"/>
                </a:solidFill>
              </a:rPr>
              <a:t>開口部</a:t>
            </a:r>
          </a:p>
        </p:txBody>
      </p:sp>
      <p:cxnSp>
        <p:nvCxnSpPr>
          <p:cNvPr id="124" name="直線矢印コネクタ 123"/>
          <p:cNvCxnSpPr>
            <a:endCxn id="2084" idx="1"/>
          </p:cNvCxnSpPr>
          <p:nvPr/>
        </p:nvCxnSpPr>
        <p:spPr>
          <a:xfrm flipV="1">
            <a:off x="5149850" y="7231694"/>
            <a:ext cx="825500" cy="26375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86" name="テキスト ボックス 106"/>
          <p:cNvSpPr txBox="1">
            <a:spLocks noChangeArrowheads="1"/>
          </p:cNvSpPr>
          <p:nvPr/>
        </p:nvSpPr>
        <p:spPr bwMode="auto">
          <a:xfrm>
            <a:off x="312740" y="7517423"/>
            <a:ext cx="595035" cy="215444"/>
          </a:xfrm>
          <a:prstGeom prst="rect">
            <a:avLst/>
          </a:prstGeom>
          <a:noFill/>
          <a:ln w="9525">
            <a:noFill/>
            <a:miter lim="800000"/>
            <a:headEnd/>
            <a:tailEnd/>
          </a:ln>
        </p:spPr>
        <p:txBody>
          <a:bodyPr wrap="none">
            <a:spAutoFit/>
          </a:bodyPr>
          <a:lstStyle/>
          <a:p>
            <a:r>
              <a:rPr lang="ja-JP" altLang="en-US" sz="800">
                <a:solidFill>
                  <a:srgbClr val="FF0000"/>
                </a:solidFill>
                <a:ea typeface="ＭＳ 明朝" pitchFamily="17" charset="-128"/>
                <a:cs typeface="ＭＳ Ｐゴシック" pitchFamily="50" charset="-128"/>
              </a:rPr>
              <a:t>断面形状</a:t>
            </a:r>
          </a:p>
        </p:txBody>
      </p:sp>
      <p:sp>
        <p:nvSpPr>
          <p:cNvPr id="96" name="Text Box 7"/>
          <p:cNvSpPr txBox="1">
            <a:spLocks noChangeArrowheads="1"/>
          </p:cNvSpPr>
          <p:nvPr/>
        </p:nvSpPr>
        <p:spPr bwMode="auto">
          <a:xfrm>
            <a:off x="166178" y="70649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dirty="0" smtClean="0">
                <a:solidFill>
                  <a:srgbClr val="000000"/>
                </a:solidFill>
                <a:ea typeface="HG創英角ｺﾞｼｯｸUB" pitchFamily="49" charset="-128"/>
              </a:rPr>
              <a:t>分子・物質合成プラットフォームにおける利用</a:t>
            </a:r>
            <a:r>
              <a:rPr lang="ja-JP" altLang="en-US" sz="1600" dirty="0">
                <a:solidFill>
                  <a:srgbClr val="000000"/>
                </a:solidFill>
                <a:ea typeface="HG創英角ｺﾞｼｯｸUB" pitchFamily="49" charset="-128"/>
              </a:rPr>
              <a:t>成果</a:t>
            </a:r>
          </a:p>
        </p:txBody>
      </p:sp>
      <p:sp>
        <p:nvSpPr>
          <p:cNvPr id="2059" name="Text Box 8"/>
          <p:cNvSpPr txBox="1">
            <a:spLocks noChangeArrowheads="1"/>
          </p:cNvSpPr>
          <p:nvPr/>
        </p:nvSpPr>
        <p:spPr bwMode="auto">
          <a:xfrm>
            <a:off x="277815" y="909477"/>
            <a:ext cx="6365875" cy="605294"/>
          </a:xfrm>
          <a:prstGeom prst="rect">
            <a:avLst/>
          </a:prstGeom>
          <a:noFill/>
          <a:ln w="9525">
            <a:noFill/>
            <a:miter lim="800000"/>
            <a:headEnd/>
            <a:tailEnd/>
          </a:ln>
        </p:spPr>
        <p:txBody>
          <a:bodyPr wrap="square">
            <a:spAutoFit/>
          </a:bodyPr>
          <a:lstStyle/>
          <a:p>
            <a:pPr algn="ctr">
              <a:spcBef>
                <a:spcPct val="50000"/>
              </a:spcBef>
            </a:pPr>
            <a:r>
              <a:rPr lang="ja-JP" altLang="en-US" dirty="0">
                <a:solidFill>
                  <a:srgbClr val="000000"/>
                </a:solidFill>
                <a:latin typeface="MS-Mincho"/>
                <a:ea typeface="HG創英角ｺﾞｼｯｸUB" pitchFamily="49" charset="-128"/>
              </a:rPr>
              <a:t>位置制御型単一量子ドット作製に関する</a:t>
            </a:r>
            <a:r>
              <a:rPr lang="ja-JP" altLang="en-US" dirty="0" smtClean="0">
                <a:solidFill>
                  <a:srgbClr val="000000"/>
                </a:solidFill>
                <a:latin typeface="MS-Mincho"/>
                <a:ea typeface="HG創英角ｺﾞｼｯｸUB" pitchFamily="49" charset="-128"/>
              </a:rPr>
              <a:t>研究</a:t>
            </a:r>
            <a:endParaRPr lang="en-US" altLang="ja-JP" dirty="0" smtClean="0">
              <a:solidFill>
                <a:srgbClr val="000000"/>
              </a:solidFill>
              <a:latin typeface="MS-Mincho"/>
              <a:ea typeface="HG創英角ｺﾞｼｯｸUB" pitchFamily="49" charset="-128"/>
            </a:endParaRPr>
          </a:p>
          <a:p>
            <a:pPr algn="ctr">
              <a:lnSpc>
                <a:spcPts val="1000"/>
              </a:lnSpc>
              <a:spcBef>
                <a:spcPct val="50000"/>
              </a:spcBef>
            </a:pPr>
            <a:r>
              <a:rPr lang="ja-JP" altLang="en-US" sz="1400" dirty="0" smtClean="0">
                <a:solidFill>
                  <a:srgbClr val="000000"/>
                </a:solidFill>
                <a:latin typeface="MS-Mincho" charset="-128"/>
                <a:ea typeface="HG創英角ｺﾞｼｯｸUB" pitchFamily="49" charset="-128"/>
              </a:rPr>
              <a:t>（</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S-13-OS-0009</a:t>
            </a:r>
            <a:r>
              <a:rPr lang="ja-JP" altLang="en-US" sz="1400" dirty="0" smtClean="0">
                <a:solidFill>
                  <a:srgbClr val="000000"/>
                </a:solidFill>
                <a:latin typeface="MS-Mincho" charset="-128"/>
                <a:ea typeface="HG創英角ｺﾞｼｯｸUB" pitchFamily="49" charset="-128"/>
              </a:rPr>
              <a:t>）</a:t>
            </a:r>
            <a:endParaRPr lang="ja-JP" altLang="en-US" dirty="0">
              <a:solidFill>
                <a:srgbClr val="000000"/>
              </a:solidFill>
              <a:latin typeface="MS-Mincho" charset="-128"/>
              <a:ea typeface="HG創英角ｺﾞｼｯｸUB" pitchFamily="49" charset="-128"/>
            </a:endParaRPr>
          </a:p>
        </p:txBody>
      </p:sp>
      <p:pic>
        <p:nvPicPr>
          <p:cNvPr id="98"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77719" y="0"/>
            <a:ext cx="950913" cy="29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58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画面に合わせる (4:3)</PresentationFormat>
  <Paragraphs>39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2014-06-02T05:25:43Z</dcterms:created>
  <dcterms:modified xsi:type="dcterms:W3CDTF">2014-06-02T05:26:04Z</dcterms:modified>
</cp:coreProperties>
</file>