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9A777-67D9-485E-80E4-9B937F8FBB7A}"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A76B8-EC79-40FF-AF33-0FCC2F1127F4}" type="slidenum">
              <a:rPr kumimoji="1" lang="ja-JP" altLang="en-US" smtClean="0"/>
              <a:t>‹#›</a:t>
            </a:fld>
            <a:endParaRPr kumimoji="1" lang="ja-JP" altLang="en-US"/>
          </a:p>
        </p:txBody>
      </p:sp>
    </p:spTree>
    <p:extLst>
      <p:ext uri="{BB962C8B-B14F-4D97-AF65-F5344CB8AC3E}">
        <p14:creationId xmlns:p14="http://schemas.microsoft.com/office/powerpoint/2010/main" val="28709961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p:spPr>
      </p:sp>
      <p:sp>
        <p:nvSpPr>
          <p:cNvPr id="8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95D8F8-0B32-4D87-A401-D041B55F40E9}" type="slidenum">
              <a:rPr lang="en-US" altLang="ja-JP" smtClean="0">
                <a:solidFill>
                  <a:prstClr val="black"/>
                </a:solidFill>
              </a:rPr>
              <a:pPr/>
              <a:t>1</a:t>
            </a:fld>
            <a:endParaRPr lang="en-US" altLang="ja-JP"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118919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183457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265042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305065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285599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330128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246213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12352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184966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155513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7335D24-87CF-41AD-B31D-4B2EE98C1AF8}"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287119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335D24-87CF-41AD-B31D-4B2EE98C1AF8}"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1392FAB-9BDD-42A5-ABF7-F061E133C3E0}" type="slidenum">
              <a:rPr kumimoji="1" lang="ja-JP" altLang="en-US" smtClean="0"/>
              <a:t>‹#›</a:t>
            </a:fld>
            <a:endParaRPr kumimoji="1" lang="ja-JP" altLang="en-US"/>
          </a:p>
        </p:txBody>
      </p:sp>
    </p:spTree>
    <p:extLst>
      <p:ext uri="{BB962C8B-B14F-4D97-AF65-F5344CB8AC3E}">
        <p14:creationId xmlns:p14="http://schemas.microsoft.com/office/powerpoint/2010/main" val="209003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76251" y="-7985"/>
            <a:ext cx="3303272" cy="206477"/>
          </a:xfrm>
          <a:prstGeom prst="rect">
            <a:avLst/>
          </a:prstGeom>
          <a:noFill/>
          <a:ln w="9525">
            <a:noFill/>
            <a:miter lim="800000"/>
            <a:headEnd/>
            <a:tailEnd/>
          </a:ln>
        </p:spPr>
        <p:txBody>
          <a:bodyPr wrap="none" lIns="18000" tIns="10800" rIns="18000" bIns="10800" anchor="ctr">
            <a:spAutoFit/>
          </a:bodyPr>
          <a:lstStyle/>
          <a:p>
            <a:pPr>
              <a:spcBef>
                <a:spcPct val="50000"/>
              </a:spcBef>
            </a:pPr>
            <a:r>
              <a:rPr lang="ja-JP" altLang="en-US" sz="1200" dirty="0">
                <a:solidFill>
                  <a:srgbClr val="000000"/>
                </a:solidFill>
                <a:ea typeface="HG創英角ｺﾞｼｯｸUB" pitchFamily="49" charset="-128"/>
              </a:rPr>
              <a:t>分子・物質合成プラットフォーム （大阪大学</a:t>
            </a:r>
            <a:r>
              <a:rPr lang="ja-JP" altLang="en-US" sz="1200" dirty="0" smtClean="0">
                <a:solidFill>
                  <a:srgbClr val="000000"/>
                </a:solidFill>
                <a:ea typeface="HG創英角ｺﾞｼｯｸUB" pitchFamily="49" charset="-128"/>
              </a:rPr>
              <a:t>）</a:t>
            </a:r>
            <a:endParaRPr lang="ja-JP" altLang="en-US" sz="1200" dirty="0">
              <a:solidFill>
                <a:srgbClr val="000000"/>
              </a:solidFill>
              <a:ea typeface="HG創英角ｺﾞｼｯｸUB" pitchFamily="49" charset="-128"/>
            </a:endParaRPr>
          </a:p>
        </p:txBody>
      </p:sp>
      <p:sp>
        <p:nvSpPr>
          <p:cNvPr id="4099"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w="9525">
            <a:noFill/>
            <a:miter lim="800000"/>
            <a:headEnd/>
            <a:tailEnd/>
          </a:ln>
        </p:spPr>
        <p:txBody>
          <a:bodyPr wrap="none" anchor="ctr"/>
          <a:lstStyle/>
          <a:p>
            <a:r>
              <a:rPr lang="ja-JP" altLang="en-US" sz="1200" i="1">
                <a:solidFill>
                  <a:srgbClr val="808080"/>
                </a:solidFill>
                <a:latin typeface="Lucida Sans Unicode" pitchFamily="34" charset="0"/>
              </a:rPr>
              <a:t>機器利用</a:t>
            </a:r>
            <a:r>
              <a:rPr lang="en-US" altLang="ja-JP" sz="1200" i="1">
                <a:solidFill>
                  <a:srgbClr val="808080"/>
                </a:solidFill>
                <a:latin typeface="Lucida Sans Unicode" pitchFamily="34" charset="0"/>
              </a:rPr>
              <a:t>/Osaka University</a:t>
            </a:r>
          </a:p>
        </p:txBody>
      </p:sp>
      <p:sp>
        <p:nvSpPr>
          <p:cNvPr id="4100" name="Text Box 6"/>
          <p:cNvSpPr txBox="1">
            <a:spLocks noChangeArrowheads="1"/>
          </p:cNvSpPr>
          <p:nvPr/>
        </p:nvSpPr>
        <p:spPr bwMode="auto">
          <a:xfrm>
            <a:off x="4198939" y="459465"/>
            <a:ext cx="2254250" cy="268032"/>
          </a:xfrm>
          <a:prstGeom prst="rect">
            <a:avLst/>
          </a:prstGeom>
          <a:noFill/>
          <a:ln w="9525">
            <a:noFill/>
            <a:miter lim="800000"/>
            <a:headEnd/>
            <a:tailEnd/>
          </a:ln>
        </p:spPr>
        <p:txBody>
          <a:bodyPr lIns="18000" tIns="10800" rIns="18000" bIns="10800" anchor="ctr">
            <a:spAutoFit/>
          </a:bodyPr>
          <a:lstStyle/>
          <a:p>
            <a:pPr algn="ctr">
              <a:spcBef>
                <a:spcPct val="50000"/>
              </a:spcBef>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年度トピックス</a:t>
            </a:r>
          </a:p>
        </p:txBody>
      </p:sp>
      <p:sp>
        <p:nvSpPr>
          <p:cNvPr id="4102" name="Text Box 8"/>
          <p:cNvSpPr txBox="1">
            <a:spLocks noChangeArrowheads="1"/>
          </p:cNvSpPr>
          <p:nvPr/>
        </p:nvSpPr>
        <p:spPr bwMode="auto">
          <a:xfrm>
            <a:off x="836713" y="1049216"/>
            <a:ext cx="5516463" cy="1051570"/>
          </a:xfrm>
          <a:prstGeom prst="rect">
            <a:avLst/>
          </a:prstGeom>
          <a:noFill/>
          <a:ln w="9525">
            <a:noFill/>
            <a:miter lim="800000"/>
            <a:headEnd/>
            <a:tailEnd/>
          </a:ln>
        </p:spPr>
        <p:txBody>
          <a:bodyPr wrap="square">
            <a:spAutoFit/>
          </a:bodyPr>
          <a:lstStyle/>
          <a:p>
            <a:pPr algn="ctr">
              <a:spcBef>
                <a:spcPct val="50000"/>
              </a:spcBef>
            </a:pPr>
            <a:r>
              <a:rPr lang="ja-JP" altLang="en-US" dirty="0" smtClean="0">
                <a:solidFill>
                  <a:srgbClr val="000000"/>
                </a:solidFill>
                <a:latin typeface="MS-Mincho" charset="-128"/>
                <a:ea typeface="HG創英角ｺﾞｼｯｸUB" pitchFamily="49" charset="-128"/>
              </a:rPr>
              <a:t>水溶性極端紫外光レジスト材料を用いた</a:t>
            </a:r>
            <a:endParaRPr lang="en-US" altLang="ja-JP" dirty="0" smtClean="0">
              <a:solidFill>
                <a:srgbClr val="000000"/>
              </a:solidFill>
              <a:latin typeface="MS-Mincho" charset="-128"/>
              <a:ea typeface="HG創英角ｺﾞｼｯｸUB" pitchFamily="49" charset="-128"/>
            </a:endParaRPr>
          </a:p>
          <a:p>
            <a:pPr algn="ctr">
              <a:lnSpc>
                <a:spcPts val="1000"/>
              </a:lnSpc>
              <a:spcBef>
                <a:spcPct val="50000"/>
              </a:spcBef>
            </a:pPr>
            <a:r>
              <a:rPr lang="ja-JP" altLang="en-US" dirty="0" smtClean="0">
                <a:solidFill>
                  <a:srgbClr val="000000"/>
                </a:solidFill>
                <a:latin typeface="MS-Mincho" charset="-128"/>
                <a:ea typeface="HG創英角ｺﾞｼｯｸUB" pitchFamily="49" charset="-128"/>
              </a:rPr>
              <a:t>グリーン微細加工技術の開発</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S-13-OS-0028</a:t>
            </a:r>
            <a:r>
              <a:rPr lang="ja-JP" altLang="en-US" sz="1400" dirty="0">
                <a:solidFill>
                  <a:srgbClr val="000000"/>
                </a:solidFill>
                <a:latin typeface="MS-Mincho" charset="-128"/>
                <a:ea typeface="HG創英角ｺﾞｼｯｸUB" pitchFamily="49" charset="-128"/>
              </a:rPr>
              <a:t>）</a:t>
            </a:r>
            <a:endParaRPr lang="ja-JP" altLang="en-US" dirty="0">
              <a:solidFill>
                <a:srgbClr val="000000"/>
              </a:solidFill>
              <a:latin typeface="MS-Mincho" charset="-128"/>
              <a:ea typeface="HG創英角ｺﾞｼｯｸUB" pitchFamily="49" charset="-128"/>
            </a:endParaRPr>
          </a:p>
          <a:p>
            <a:pPr algn="ctr">
              <a:spcBef>
                <a:spcPct val="50000"/>
              </a:spcBef>
            </a:pPr>
            <a:endParaRPr lang="ja-JP" altLang="en-US" dirty="0">
              <a:solidFill>
                <a:srgbClr val="000000"/>
              </a:solidFill>
              <a:latin typeface="MS-Mincho" charset="-128"/>
              <a:ea typeface="HG創英角ｺﾞｼｯｸUB" pitchFamily="49" charset="-128"/>
            </a:endParaRPr>
          </a:p>
        </p:txBody>
      </p:sp>
      <p:sp>
        <p:nvSpPr>
          <p:cNvPr id="4103" name="Text Box 9"/>
          <p:cNvSpPr txBox="1">
            <a:spLocks noChangeArrowheads="1"/>
          </p:cNvSpPr>
          <p:nvPr/>
        </p:nvSpPr>
        <p:spPr bwMode="auto">
          <a:xfrm>
            <a:off x="2276475" y="1647094"/>
            <a:ext cx="4465638" cy="991307"/>
          </a:xfrm>
          <a:prstGeom prst="rect">
            <a:avLst/>
          </a:prstGeom>
          <a:noFill/>
          <a:ln w="9525">
            <a:noFill/>
            <a:miter lim="800000"/>
            <a:headEnd/>
            <a:tailEnd/>
          </a:ln>
        </p:spPr>
        <p:txBody>
          <a:bodyPr lIns="18000" tIns="10800" rIns="18000" bIns="10800">
            <a:spAutoFit/>
          </a:bodyPr>
          <a:lstStyle/>
          <a:p>
            <a:pPr>
              <a:spcBef>
                <a:spcPct val="50000"/>
              </a:spcBef>
            </a:pPr>
            <a:r>
              <a:rPr lang="en-US" altLang="ja-JP" sz="1400" baseline="30000">
                <a:solidFill>
                  <a:srgbClr val="000000"/>
                </a:solidFill>
                <a:latin typeface="ＭＳ 明朝" pitchFamily="17" charset="-128"/>
                <a:ea typeface="ＭＳ 明朝" pitchFamily="17" charset="-128"/>
              </a:rPr>
              <a:t>A</a:t>
            </a:r>
            <a:r>
              <a:rPr lang="ja-JP" altLang="en-US" sz="1400">
                <a:solidFill>
                  <a:srgbClr val="000000"/>
                </a:solidFill>
                <a:latin typeface="ＭＳ 明朝" pitchFamily="17" charset="-128"/>
                <a:ea typeface="ＭＳ 明朝" pitchFamily="17" charset="-128"/>
              </a:rPr>
              <a:t>富山県立大学</a:t>
            </a:r>
            <a:r>
              <a:rPr lang="en-US" altLang="ja-JP" sz="1400">
                <a:solidFill>
                  <a:srgbClr val="000000"/>
                </a:solidFill>
                <a:latin typeface="ＭＳ 明朝" pitchFamily="17" charset="-128"/>
                <a:ea typeface="ＭＳ 明朝" pitchFamily="17" charset="-128"/>
              </a:rPr>
              <a:t>,</a:t>
            </a:r>
            <a:r>
              <a:rPr lang="en-US" altLang="ja-JP" sz="1400" baseline="30000">
                <a:solidFill>
                  <a:srgbClr val="000000"/>
                </a:solidFill>
                <a:latin typeface="ＭＳ 明朝" pitchFamily="17" charset="-128"/>
                <a:ea typeface="ＭＳ 明朝" pitchFamily="17" charset="-128"/>
              </a:rPr>
              <a:t> b</a:t>
            </a:r>
            <a:r>
              <a:rPr lang="zh-CN" altLang="en-US" sz="1400">
                <a:solidFill>
                  <a:srgbClr val="000000"/>
                </a:solidFill>
                <a:latin typeface="ＭＳ 明朝" pitchFamily="17" charset="-128"/>
                <a:ea typeface="ＭＳ 明朝" pitchFamily="17" charset="-128"/>
              </a:rPr>
              <a:t>大阪大学産業科学研究所</a:t>
            </a:r>
            <a:r>
              <a:rPr lang="en-US" altLang="ja-JP" sz="1400">
                <a:solidFill>
                  <a:srgbClr val="000000"/>
                </a:solidFill>
                <a:latin typeface="ＭＳ 明朝" pitchFamily="17" charset="-128"/>
                <a:ea typeface="ＭＳ 明朝" pitchFamily="17" charset="-128"/>
              </a:rPr>
              <a:t>,</a:t>
            </a:r>
            <a:r>
              <a:rPr lang="ja-JP" altLang="en-US" sz="1400">
                <a:solidFill>
                  <a:srgbClr val="000000"/>
                </a:solidFill>
                <a:latin typeface="ＭＳ 明朝" pitchFamily="17" charset="-128"/>
                <a:ea typeface="ＭＳ 明朝" pitchFamily="17" charset="-128"/>
              </a:rPr>
              <a:t>　　　　　　</a:t>
            </a:r>
            <a:r>
              <a:rPr lang="en-US" altLang="ja-JP" sz="1400" baseline="30000">
                <a:solidFill>
                  <a:srgbClr val="000000"/>
                </a:solidFill>
                <a:latin typeface="ＭＳ 明朝" pitchFamily="17" charset="-128"/>
                <a:ea typeface="ＭＳ 明朝" pitchFamily="17" charset="-128"/>
              </a:rPr>
              <a:t> c</a:t>
            </a:r>
            <a:r>
              <a:rPr lang="zh-TW" altLang="en-US" sz="1400">
                <a:solidFill>
                  <a:srgbClr val="000000"/>
                </a:solidFill>
                <a:latin typeface="ＭＳ 明朝" pitchFamily="17" charset="-128"/>
                <a:ea typeface="ＭＳ 明朝" pitchFamily="17" charset="-128"/>
              </a:rPr>
              <a:t>日本原子力研究開発機構</a:t>
            </a:r>
            <a:endParaRPr lang="ja-JP" altLang="en-US" sz="1400">
              <a:solidFill>
                <a:srgbClr val="000000"/>
              </a:solidFill>
              <a:latin typeface="ＭＳ 明朝" pitchFamily="17" charset="-128"/>
              <a:ea typeface="ＭＳ 明朝" pitchFamily="17" charset="-128"/>
            </a:endParaRPr>
          </a:p>
          <a:p>
            <a:pPr>
              <a:spcBef>
                <a:spcPct val="50000"/>
              </a:spcBef>
            </a:pPr>
            <a:r>
              <a:rPr lang="ja-JP" altLang="en-US" sz="1400" u="sng">
                <a:solidFill>
                  <a:srgbClr val="000000"/>
                </a:solidFill>
                <a:latin typeface="ＭＳ 明朝" pitchFamily="17" charset="-128"/>
                <a:ea typeface="ＭＳ 明朝" pitchFamily="17" charset="-128"/>
              </a:rPr>
              <a:t>竹井　敏</a:t>
            </a:r>
            <a:r>
              <a:rPr lang="en-US" altLang="zh-TW" sz="1400" baseline="30000">
                <a:solidFill>
                  <a:srgbClr val="000000"/>
                </a:solidFill>
                <a:latin typeface="ＭＳ 明朝" pitchFamily="17" charset="-128"/>
                <a:ea typeface="ＭＳ 明朝" pitchFamily="17" charset="-128"/>
              </a:rPr>
              <a:t>a</a:t>
            </a:r>
            <a:r>
              <a:rPr lang="en-US" altLang="zh-TW" sz="1400">
                <a:solidFill>
                  <a:srgbClr val="000000"/>
                </a:solidFill>
                <a:latin typeface="ＭＳ 明朝" pitchFamily="17" charset="-128"/>
                <a:ea typeface="ＭＳ 明朝" pitchFamily="17" charset="-128"/>
              </a:rPr>
              <a:t>,</a:t>
            </a:r>
            <a:r>
              <a:rPr lang="ja-JP" altLang="en-US" sz="1400" u="sng">
                <a:solidFill>
                  <a:srgbClr val="000000"/>
                </a:solidFill>
                <a:latin typeface="ＭＳ 明朝" pitchFamily="17" charset="-128"/>
                <a:ea typeface="ＭＳ 明朝" pitchFamily="17" charset="-128"/>
              </a:rPr>
              <a:t>大島明博</a:t>
            </a:r>
            <a:r>
              <a:rPr lang="en-US" altLang="ja-JP" sz="1400" baseline="30000">
                <a:solidFill>
                  <a:srgbClr val="000000"/>
                </a:solidFill>
                <a:latin typeface="ＭＳ 明朝" pitchFamily="17" charset="-128"/>
                <a:ea typeface="ＭＳ 明朝" pitchFamily="17" charset="-128"/>
              </a:rPr>
              <a:t>b</a:t>
            </a:r>
            <a:r>
              <a:rPr lang="en-US" altLang="zh-TW" sz="1400">
                <a:solidFill>
                  <a:srgbClr val="000000"/>
                </a:solidFill>
                <a:latin typeface="ＭＳ 明朝" pitchFamily="17" charset="-128"/>
                <a:ea typeface="ＭＳ 明朝" pitchFamily="17" charset="-128"/>
              </a:rPr>
              <a:t>,</a:t>
            </a:r>
            <a:r>
              <a:rPr lang="ja-JP" altLang="en-US" sz="1400" u="sng">
                <a:solidFill>
                  <a:srgbClr val="000000"/>
                </a:solidFill>
                <a:latin typeface="ＭＳ 明朝" pitchFamily="17" charset="-128"/>
                <a:ea typeface="ＭＳ 明朝" pitchFamily="17" charset="-128"/>
              </a:rPr>
              <a:t>柏倉美紀</a:t>
            </a:r>
            <a:r>
              <a:rPr lang="en-US" altLang="ja-JP" sz="1400" baseline="30000">
                <a:solidFill>
                  <a:srgbClr val="000000"/>
                </a:solidFill>
                <a:latin typeface="ＭＳ 明朝" pitchFamily="17" charset="-128"/>
                <a:ea typeface="ＭＳ 明朝" pitchFamily="17" charset="-128"/>
              </a:rPr>
              <a:t>b</a:t>
            </a:r>
            <a:r>
              <a:rPr lang="en-US" altLang="zh-TW" sz="1400">
                <a:solidFill>
                  <a:srgbClr val="000000"/>
                </a:solidFill>
                <a:latin typeface="ＭＳ 明朝" pitchFamily="17" charset="-128"/>
                <a:ea typeface="ＭＳ 明朝" pitchFamily="17" charset="-128"/>
              </a:rPr>
              <a:t>,</a:t>
            </a:r>
            <a:r>
              <a:rPr lang="ja-JP" altLang="en-US" sz="1400">
                <a:solidFill>
                  <a:srgbClr val="000000"/>
                </a:solidFill>
                <a:latin typeface="ＭＳ 明朝" pitchFamily="17" charset="-128"/>
                <a:ea typeface="ＭＳ 明朝" pitchFamily="17" charset="-128"/>
              </a:rPr>
              <a:t>大山智子</a:t>
            </a:r>
            <a:r>
              <a:rPr lang="en-US" altLang="ja-JP" sz="1400" baseline="30000">
                <a:solidFill>
                  <a:srgbClr val="000000"/>
                </a:solidFill>
                <a:latin typeface="ＭＳ 明朝" pitchFamily="17" charset="-128"/>
                <a:ea typeface="ＭＳ 明朝" pitchFamily="17" charset="-128"/>
              </a:rPr>
              <a:t>c</a:t>
            </a:r>
            <a:r>
              <a:rPr lang="en-US" altLang="zh-TW" sz="1400">
                <a:solidFill>
                  <a:srgbClr val="000000"/>
                </a:solidFill>
                <a:latin typeface="ＭＳ 明朝" pitchFamily="17" charset="-128"/>
                <a:ea typeface="ＭＳ 明朝" pitchFamily="17" charset="-128"/>
              </a:rPr>
              <a:t>,</a:t>
            </a:r>
            <a:r>
              <a:rPr lang="ja-JP" altLang="en-US" sz="1400">
                <a:solidFill>
                  <a:srgbClr val="000000"/>
                </a:solidFill>
                <a:latin typeface="ＭＳ 明朝" pitchFamily="17" charset="-128"/>
                <a:ea typeface="ＭＳ 明朝" pitchFamily="17" charset="-128"/>
              </a:rPr>
              <a:t>　　　　　　　　　　　　　</a:t>
            </a:r>
            <a:r>
              <a:rPr lang="ja-JP" altLang="en-US" sz="1400" u="sng">
                <a:solidFill>
                  <a:srgbClr val="000000"/>
                </a:solidFill>
                <a:latin typeface="ＭＳ 明朝" pitchFamily="17" charset="-128"/>
                <a:ea typeface="ＭＳ 明朝" pitchFamily="17" charset="-128"/>
              </a:rPr>
              <a:t>古澤孝弘</a:t>
            </a:r>
            <a:r>
              <a:rPr lang="en-US" altLang="ja-JP" sz="1400" baseline="30000">
                <a:solidFill>
                  <a:srgbClr val="000000"/>
                </a:solidFill>
                <a:latin typeface="ＭＳ 明朝" pitchFamily="17" charset="-128"/>
                <a:ea typeface="ＭＳ 明朝" pitchFamily="17" charset="-128"/>
              </a:rPr>
              <a:t>b</a:t>
            </a:r>
            <a:r>
              <a:rPr lang="en-US" altLang="zh-TW" sz="1400">
                <a:solidFill>
                  <a:srgbClr val="000000"/>
                </a:solidFill>
                <a:latin typeface="ＭＳ 明朝" pitchFamily="17" charset="-128"/>
                <a:ea typeface="ＭＳ 明朝" pitchFamily="17" charset="-128"/>
              </a:rPr>
              <a:t>,</a:t>
            </a:r>
            <a:r>
              <a:rPr lang="ja-JP" altLang="en-US" sz="1400" u="sng">
                <a:solidFill>
                  <a:srgbClr val="000000"/>
                </a:solidFill>
                <a:latin typeface="ＭＳ 明朝" pitchFamily="17" charset="-128"/>
                <a:ea typeface="ＭＳ 明朝" pitchFamily="17" charset="-128"/>
              </a:rPr>
              <a:t>田川精一</a:t>
            </a:r>
            <a:r>
              <a:rPr lang="en-US" altLang="ja-JP" sz="1400" baseline="30000">
                <a:solidFill>
                  <a:srgbClr val="000000"/>
                </a:solidFill>
                <a:latin typeface="ＭＳ 明朝" pitchFamily="17" charset="-128"/>
                <a:ea typeface="ＭＳ 明朝" pitchFamily="17" charset="-128"/>
              </a:rPr>
              <a:t>b</a:t>
            </a:r>
            <a:r>
              <a:rPr lang="en-US" altLang="ja-JP" sz="1400">
                <a:solidFill>
                  <a:srgbClr val="000000"/>
                </a:solidFill>
                <a:latin typeface="ＭＳ 明朝" pitchFamily="17" charset="-128"/>
                <a:ea typeface="ＭＳ 明朝" pitchFamily="17" charset="-128"/>
              </a:rPr>
              <a:t> </a:t>
            </a:r>
          </a:p>
        </p:txBody>
      </p:sp>
      <p:sp>
        <p:nvSpPr>
          <p:cNvPr id="4104" name="Text Box 10"/>
          <p:cNvSpPr txBox="1">
            <a:spLocks noChangeArrowheads="1"/>
          </p:cNvSpPr>
          <p:nvPr/>
        </p:nvSpPr>
        <p:spPr bwMode="auto">
          <a:xfrm>
            <a:off x="476250" y="2338755"/>
            <a:ext cx="6192838" cy="1415772"/>
          </a:xfrm>
          <a:prstGeom prst="rect">
            <a:avLst/>
          </a:prstGeom>
          <a:noFill/>
          <a:ln w="9525">
            <a:noFill/>
            <a:miter lim="800000"/>
            <a:headEnd/>
            <a:tailEnd/>
          </a:ln>
        </p:spPr>
        <p:txBody>
          <a:bodyPr>
            <a:spAutoFit/>
          </a:bodyPr>
          <a:lstStyle/>
          <a:p>
            <a:r>
              <a:rPr lang="en-US" altLang="ja-JP" sz="1400" b="1">
                <a:solidFill>
                  <a:srgbClr val="000000"/>
                </a:solidFill>
              </a:rPr>
              <a:t>【</a:t>
            </a:r>
            <a:r>
              <a:rPr lang="ja-JP" altLang="en-US" sz="1400" b="1">
                <a:solidFill>
                  <a:srgbClr val="000000"/>
                </a:solidFill>
              </a:rPr>
              <a:t>研究目的</a:t>
            </a:r>
            <a:r>
              <a:rPr lang="en-US" altLang="ja-JP" sz="1400" b="1">
                <a:solidFill>
                  <a:srgbClr val="000000"/>
                </a:solidFill>
              </a:rPr>
              <a:t>】</a:t>
            </a:r>
          </a:p>
          <a:p>
            <a:pPr algn="just">
              <a:lnSpc>
                <a:spcPct val="110000"/>
              </a:lnSpc>
              <a:spcBef>
                <a:spcPct val="50000"/>
              </a:spcBef>
            </a:pPr>
            <a:r>
              <a:rPr lang="ja-JP" altLang="en-US" sz="1200">
                <a:solidFill>
                  <a:srgbClr val="000000"/>
                </a:solidFill>
              </a:rPr>
              <a:t>　</a:t>
            </a:r>
            <a:r>
              <a:rPr lang="ja-JP" altLang="en-US" sz="1200">
                <a:solidFill>
                  <a:srgbClr val="000000"/>
                </a:solidFill>
                <a:latin typeface="ＭＳ 明朝" pitchFamily="17" charset="-128"/>
                <a:ea typeface="ＭＳ 明朝" pitchFamily="17" charset="-128"/>
              </a:rPr>
              <a:t>植物性天然原料グルコースを主成分に用いる全く新規な最先端微細加工用レジスト材料の創製、及び新機能性発現による高付加価値化を目標とする。従来の合成高分子化合物と全く異なる天然高分子を分解精製したレジスト新材料の設計指針とその実用性を探求することにより、「次世代ナノデバイス開発」と「環境・バイオ」を融合させた新領域から科学と実用化の双方に貢献する。</a:t>
            </a:r>
          </a:p>
        </p:txBody>
      </p:sp>
      <p:sp>
        <p:nvSpPr>
          <p:cNvPr id="4105" name="Text Box 11"/>
          <p:cNvSpPr txBox="1">
            <a:spLocks noChangeArrowheads="1"/>
          </p:cNvSpPr>
          <p:nvPr/>
        </p:nvSpPr>
        <p:spPr bwMode="auto">
          <a:xfrm>
            <a:off x="479426" y="3651739"/>
            <a:ext cx="6192838" cy="2145203"/>
          </a:xfrm>
          <a:prstGeom prst="rect">
            <a:avLst/>
          </a:prstGeom>
          <a:noFill/>
          <a:ln w="9525">
            <a:noFill/>
            <a:miter lim="800000"/>
            <a:headEnd/>
            <a:tailEnd/>
          </a:ln>
        </p:spPr>
        <p:txBody>
          <a:bodyPr>
            <a:spAutoFit/>
          </a:bodyPr>
          <a:lstStyle/>
          <a:p>
            <a:pPr algn="just"/>
            <a:r>
              <a:rPr lang="en-US" altLang="ja-JP" sz="1400" b="1">
                <a:solidFill>
                  <a:srgbClr val="000000"/>
                </a:solidFill>
              </a:rPr>
              <a:t>【</a:t>
            </a:r>
            <a:r>
              <a:rPr lang="ja-JP" altLang="en-US" sz="1400" b="1">
                <a:solidFill>
                  <a:srgbClr val="000000"/>
                </a:solidFill>
              </a:rPr>
              <a:t>成　　　果</a:t>
            </a:r>
            <a:r>
              <a:rPr lang="en-US" altLang="ja-JP" sz="1400" b="1">
                <a:solidFill>
                  <a:srgbClr val="000000"/>
                </a:solidFill>
              </a:rPr>
              <a:t>】</a:t>
            </a:r>
          </a:p>
          <a:p>
            <a:pPr algn="just">
              <a:lnSpc>
                <a:spcPct val="105000"/>
              </a:lnSpc>
              <a:spcBef>
                <a:spcPct val="50000"/>
              </a:spcBef>
            </a:pPr>
            <a:r>
              <a:rPr lang="ja-JP" altLang="en-US" sz="1200">
                <a:solidFill>
                  <a:srgbClr val="000000"/>
                </a:solidFill>
                <a:latin typeface="ＭＳ 明朝" pitchFamily="17" charset="-128"/>
                <a:ea typeface="ＭＳ 明朝" pitchFamily="17" charset="-128"/>
              </a:rPr>
              <a:t>　工業用デンプンを酵素による分解・分離・精製し、植物性天然原料グルコースの水酸基末端に極端紫外光に反応するアクリレート基を付与した糖鎖化合物（</a:t>
            </a:r>
            <a:r>
              <a:rPr lang="en-US" altLang="ja-JP" sz="1200">
                <a:solidFill>
                  <a:srgbClr val="000000"/>
                </a:solidFill>
                <a:latin typeface="ＭＳ 明朝" pitchFamily="17" charset="-128"/>
                <a:ea typeface="ＭＳ 明朝" pitchFamily="17" charset="-128"/>
              </a:rPr>
              <a:t>TPU-EUV-ML-2013</a:t>
            </a:r>
            <a:r>
              <a:rPr lang="ja-JP" altLang="en-US" sz="1200">
                <a:solidFill>
                  <a:srgbClr val="000000"/>
                </a:solidFill>
                <a:latin typeface="ＭＳ 明朝" pitchFamily="17" charset="-128"/>
                <a:ea typeface="ＭＳ 明朝" pitchFamily="17" charset="-128"/>
              </a:rPr>
              <a:t>）を富山県立大学にて合成した。</a:t>
            </a:r>
            <a:r>
              <a:rPr lang="en-US" altLang="ja-JP" sz="1200">
                <a:solidFill>
                  <a:srgbClr val="000000"/>
                </a:solidFill>
                <a:latin typeface="ＭＳ 明朝" pitchFamily="17" charset="-128"/>
                <a:ea typeface="ＭＳ 明朝" pitchFamily="17" charset="-128"/>
              </a:rPr>
              <a:t> TPU-EUV-ML-2013</a:t>
            </a:r>
            <a:r>
              <a:rPr lang="ja-JP" altLang="en-US" sz="1200">
                <a:solidFill>
                  <a:srgbClr val="000000"/>
                </a:solidFill>
                <a:latin typeface="ＭＳ 明朝" pitchFamily="17" charset="-128"/>
                <a:ea typeface="ＭＳ 明朝" pitchFamily="17" charset="-128"/>
              </a:rPr>
              <a:t>に、水現像促進剤、極端紫外光反応促進剤、及び純水を混合し、孔径</a:t>
            </a:r>
            <a:r>
              <a:rPr lang="en-US" altLang="ja-JP" sz="1200">
                <a:solidFill>
                  <a:srgbClr val="000000"/>
                </a:solidFill>
                <a:latin typeface="ＭＳ 明朝" pitchFamily="17" charset="-128"/>
                <a:ea typeface="ＭＳ 明朝" pitchFamily="17" charset="-128"/>
              </a:rPr>
              <a:t>0.2 μm</a:t>
            </a:r>
            <a:r>
              <a:rPr lang="ja-JP" altLang="en-US" sz="1200">
                <a:solidFill>
                  <a:srgbClr val="000000"/>
                </a:solidFill>
                <a:latin typeface="ＭＳ 明朝" pitchFamily="17" charset="-128"/>
                <a:ea typeface="ＭＳ 明朝" pitchFamily="17" charset="-128"/>
              </a:rPr>
              <a:t>の</a:t>
            </a:r>
            <a:r>
              <a:rPr lang="en-US" altLang="ja-JP" sz="1200">
                <a:solidFill>
                  <a:srgbClr val="000000"/>
                </a:solidFill>
                <a:latin typeface="ＭＳ 明朝" pitchFamily="17" charset="-128"/>
                <a:ea typeface="ＭＳ 明朝" pitchFamily="17" charset="-128"/>
              </a:rPr>
              <a:t>PTFE</a:t>
            </a:r>
            <a:r>
              <a:rPr lang="ja-JP" altLang="en-US" sz="1200">
                <a:solidFill>
                  <a:srgbClr val="000000"/>
                </a:solidFill>
                <a:latin typeface="ＭＳ 明朝" pitchFamily="17" charset="-128"/>
                <a:ea typeface="ＭＳ 明朝" pitchFamily="17" charset="-128"/>
              </a:rPr>
              <a:t>製マイクロフィルターを用いて濾過した。水現像性、水溶性、及び電子線照射による膜収縮性が</a:t>
            </a:r>
            <a:r>
              <a:rPr lang="en-US" altLang="ja-JP" sz="1200">
                <a:solidFill>
                  <a:srgbClr val="000000"/>
                </a:solidFill>
                <a:latin typeface="ＭＳ 明朝" pitchFamily="17" charset="-128"/>
                <a:ea typeface="ＭＳ 明朝" pitchFamily="17" charset="-128"/>
              </a:rPr>
              <a:t>TPU-EUV-2013</a:t>
            </a:r>
            <a:r>
              <a:rPr lang="ja-JP" altLang="en-US" sz="1200">
                <a:solidFill>
                  <a:srgbClr val="000000"/>
                </a:solidFill>
                <a:latin typeface="ＭＳ 明朝" pitchFamily="17" charset="-128"/>
                <a:ea typeface="ＭＳ 明朝" pitchFamily="17" charset="-128"/>
              </a:rPr>
              <a:t>の化学構造にどのように関係するか評価を進め、更に好適な電子線描画のプロセス条件を研究し、有機溶媒とアルカリ現像液を不要とする水溶性極端紫外光レジスト材料を用いたグリーン微細加工技術を開発した。今年度の研究成果は学会等における口頭・ポスター発表</a:t>
            </a:r>
            <a:r>
              <a:rPr lang="en-US" altLang="ja-JP" sz="1200">
                <a:solidFill>
                  <a:srgbClr val="000000"/>
                </a:solidFill>
                <a:latin typeface="ＭＳ 明朝" pitchFamily="17" charset="-128"/>
                <a:ea typeface="ＭＳ 明朝" pitchFamily="17" charset="-128"/>
              </a:rPr>
              <a:t>6</a:t>
            </a:r>
            <a:r>
              <a:rPr lang="ja-JP" altLang="en-US" sz="1200">
                <a:solidFill>
                  <a:srgbClr val="000000"/>
                </a:solidFill>
                <a:latin typeface="ＭＳ 明朝" pitchFamily="17" charset="-128"/>
                <a:ea typeface="ＭＳ 明朝" pitchFamily="17" charset="-128"/>
              </a:rPr>
              <a:t>件、国際プロシーディングス論文</a:t>
            </a:r>
            <a:r>
              <a:rPr lang="en-US" altLang="ja-JP" sz="1200">
                <a:solidFill>
                  <a:srgbClr val="000000"/>
                </a:solidFill>
                <a:latin typeface="ＭＳ 明朝" pitchFamily="17" charset="-128"/>
                <a:ea typeface="ＭＳ 明朝" pitchFamily="17" charset="-128"/>
              </a:rPr>
              <a:t>2</a:t>
            </a:r>
            <a:r>
              <a:rPr lang="ja-JP" altLang="en-US" sz="1200">
                <a:solidFill>
                  <a:srgbClr val="000000"/>
                </a:solidFill>
                <a:latin typeface="ＭＳ 明朝" pitchFamily="17" charset="-128"/>
                <a:ea typeface="ＭＳ 明朝" pitchFamily="17" charset="-128"/>
              </a:rPr>
              <a:t>件、及び学術論文</a:t>
            </a:r>
            <a:r>
              <a:rPr lang="en-US" altLang="ja-JP" sz="1200">
                <a:solidFill>
                  <a:srgbClr val="000000"/>
                </a:solidFill>
                <a:latin typeface="ＭＳ 明朝" pitchFamily="17" charset="-128"/>
                <a:ea typeface="ＭＳ 明朝" pitchFamily="17" charset="-128"/>
              </a:rPr>
              <a:t>1</a:t>
            </a:r>
            <a:r>
              <a:rPr lang="ja-JP" altLang="en-US" sz="1200">
                <a:solidFill>
                  <a:srgbClr val="000000"/>
                </a:solidFill>
                <a:latin typeface="ＭＳ 明朝" pitchFamily="17" charset="-128"/>
                <a:ea typeface="ＭＳ 明朝" pitchFamily="17" charset="-128"/>
              </a:rPr>
              <a:t>件（投稿中）にて公開する。</a:t>
            </a:r>
          </a:p>
        </p:txBody>
      </p:sp>
      <p:sp>
        <p:nvSpPr>
          <p:cNvPr id="4106" name="Rectangle 18"/>
          <p:cNvSpPr>
            <a:spLocks noChangeArrowheads="1"/>
          </p:cNvSpPr>
          <p:nvPr/>
        </p:nvSpPr>
        <p:spPr bwMode="auto">
          <a:xfrm>
            <a:off x="596900" y="7480791"/>
            <a:ext cx="6072188" cy="272561"/>
          </a:xfrm>
          <a:prstGeom prst="rect">
            <a:avLst/>
          </a:prstGeom>
          <a:noFill/>
          <a:ln w="9525">
            <a:noFill/>
            <a:prstDash val="dash"/>
            <a:miter lim="800000"/>
            <a:headEnd/>
            <a:tailEnd/>
          </a:ln>
        </p:spPr>
        <p:txBody>
          <a:bodyPr tIns="9000" bIns="36000"/>
          <a:lstStyle/>
          <a:p>
            <a:pPr algn="just"/>
            <a:r>
              <a:rPr lang="ja-JP" altLang="en-US" sz="900">
                <a:solidFill>
                  <a:srgbClr val="000000"/>
                </a:solidFill>
                <a:latin typeface="Times New Roman" pitchFamily="18" charset="0"/>
                <a:ea typeface="ＭＳ 明朝" pitchFamily="17" charset="-128"/>
              </a:rPr>
              <a:t>図１　</a:t>
            </a:r>
            <a:r>
              <a:rPr lang="ja-JP" altLang="en-US" sz="900">
                <a:solidFill>
                  <a:srgbClr val="000000"/>
                </a:solidFill>
                <a:latin typeface="ＭＳ 明朝" pitchFamily="17" charset="-128"/>
                <a:ea typeface="ＭＳ 明朝" pitchFamily="17" charset="-128"/>
              </a:rPr>
              <a:t>有機溶媒とアルカリ現像液を不要とする</a:t>
            </a:r>
            <a:r>
              <a:rPr lang="ja-JP" altLang="en-US" sz="900">
                <a:solidFill>
                  <a:srgbClr val="000000"/>
                </a:solidFill>
                <a:latin typeface="Times New Roman" pitchFamily="18" charset="0"/>
                <a:ea typeface="ＭＳ 明朝" pitchFamily="17" charset="-128"/>
              </a:rPr>
              <a:t>水溶性極端紫外光レジスト材料を用いたグリーン微細加工プロセス</a:t>
            </a:r>
            <a:endParaRPr lang="en-US" altLang="ja-JP">
              <a:solidFill>
                <a:srgbClr val="000000"/>
              </a:solidFill>
            </a:endParaRPr>
          </a:p>
        </p:txBody>
      </p:sp>
      <p:pic>
        <p:nvPicPr>
          <p:cNvPr id="4107" name="図 1"/>
          <p:cNvPicPr>
            <a:picLocks noChangeAspect="1"/>
          </p:cNvPicPr>
          <p:nvPr/>
        </p:nvPicPr>
        <p:blipFill>
          <a:blip r:embed="rId3" cstate="print"/>
          <a:srcRect/>
          <a:stretch>
            <a:fillRect/>
          </a:stretch>
        </p:blipFill>
        <p:spPr bwMode="auto">
          <a:xfrm>
            <a:off x="623888" y="5581651"/>
            <a:ext cx="5326062" cy="1899139"/>
          </a:xfrm>
          <a:prstGeom prst="rect">
            <a:avLst/>
          </a:prstGeom>
          <a:noFill/>
          <a:ln w="9525">
            <a:noFill/>
            <a:miter lim="800000"/>
            <a:headEnd/>
            <a:tailEnd/>
          </a:ln>
        </p:spPr>
      </p:pic>
      <p:pic>
        <p:nvPicPr>
          <p:cNvPr id="4108" name="図 2"/>
          <p:cNvPicPr>
            <a:picLocks noChangeAspect="1"/>
          </p:cNvPicPr>
          <p:nvPr/>
        </p:nvPicPr>
        <p:blipFill>
          <a:blip r:embed="rId4" cstate="print"/>
          <a:srcRect/>
          <a:stretch>
            <a:fillRect/>
          </a:stretch>
        </p:blipFill>
        <p:spPr bwMode="auto">
          <a:xfrm>
            <a:off x="631826" y="7713786"/>
            <a:ext cx="4344988" cy="1241181"/>
          </a:xfrm>
          <a:prstGeom prst="rect">
            <a:avLst/>
          </a:prstGeom>
          <a:noFill/>
          <a:ln w="9525">
            <a:noFill/>
            <a:miter lim="800000"/>
            <a:headEnd/>
            <a:tailEnd/>
          </a:ln>
        </p:spPr>
      </p:pic>
      <p:pic>
        <p:nvPicPr>
          <p:cNvPr id="4109" name="図 3"/>
          <p:cNvPicPr>
            <a:picLocks noChangeAspect="1"/>
          </p:cNvPicPr>
          <p:nvPr/>
        </p:nvPicPr>
        <p:blipFill>
          <a:blip r:embed="rId5" cstate="print"/>
          <a:srcRect/>
          <a:stretch>
            <a:fillRect/>
          </a:stretch>
        </p:blipFill>
        <p:spPr bwMode="auto">
          <a:xfrm>
            <a:off x="4886326" y="7713788"/>
            <a:ext cx="1881188" cy="1348153"/>
          </a:xfrm>
          <a:prstGeom prst="rect">
            <a:avLst/>
          </a:prstGeom>
          <a:noFill/>
          <a:ln w="9525">
            <a:noFill/>
            <a:miter lim="800000"/>
            <a:headEnd/>
            <a:tailEnd/>
          </a:ln>
        </p:spPr>
      </p:pic>
      <p:sp>
        <p:nvSpPr>
          <p:cNvPr id="4110" name="Rectangle 18"/>
          <p:cNvSpPr>
            <a:spLocks noChangeArrowheads="1"/>
          </p:cNvSpPr>
          <p:nvPr/>
        </p:nvSpPr>
        <p:spPr bwMode="auto">
          <a:xfrm>
            <a:off x="596900" y="8981346"/>
            <a:ext cx="6072188" cy="272561"/>
          </a:xfrm>
          <a:prstGeom prst="rect">
            <a:avLst/>
          </a:prstGeom>
          <a:noFill/>
          <a:ln w="9525">
            <a:noFill/>
            <a:prstDash val="dash"/>
            <a:miter lim="800000"/>
            <a:headEnd/>
            <a:tailEnd/>
          </a:ln>
        </p:spPr>
        <p:txBody>
          <a:bodyPr tIns="9000" bIns="36000"/>
          <a:lstStyle/>
          <a:p>
            <a:pPr algn="just"/>
            <a:r>
              <a:rPr lang="ja-JP" altLang="en-US" sz="900">
                <a:solidFill>
                  <a:srgbClr val="000000"/>
                </a:solidFill>
                <a:latin typeface="Times New Roman" pitchFamily="18" charset="0"/>
                <a:ea typeface="ＭＳ 明朝" pitchFamily="17" charset="-128"/>
              </a:rPr>
              <a:t>図２　水溶性極端紫外光レジスト材料</a:t>
            </a:r>
            <a:r>
              <a:rPr lang="en-US" altLang="ja-JP" sz="900">
                <a:solidFill>
                  <a:srgbClr val="000000"/>
                </a:solidFill>
                <a:latin typeface="ＭＳ 明朝" pitchFamily="17" charset="-128"/>
                <a:ea typeface="ＭＳ 明朝" pitchFamily="17" charset="-128"/>
              </a:rPr>
              <a:t>TPU-EUV-2013</a:t>
            </a:r>
            <a:r>
              <a:rPr lang="ja-JP" altLang="en-US" sz="900">
                <a:solidFill>
                  <a:srgbClr val="000000"/>
                </a:solidFill>
                <a:latin typeface="Times New Roman" pitchFamily="18" charset="0"/>
                <a:ea typeface="ＭＳ 明朝" pitchFamily="17" charset="-128"/>
              </a:rPr>
              <a:t>を用いたグリーン微細加工例</a:t>
            </a:r>
            <a:endParaRPr lang="en-US" altLang="ja-JP">
              <a:solidFill>
                <a:srgbClr val="000000"/>
              </a:solidFill>
            </a:endParaRPr>
          </a:p>
        </p:txBody>
      </p:sp>
      <p:sp>
        <p:nvSpPr>
          <p:cNvPr id="15" name="Text Box 7"/>
          <p:cNvSpPr txBox="1">
            <a:spLocks noChangeArrowheads="1"/>
          </p:cNvSpPr>
          <p:nvPr/>
        </p:nvSpPr>
        <p:spPr bwMode="auto">
          <a:xfrm>
            <a:off x="166178"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solidFill>
                  <a:srgbClr val="000000"/>
                </a:solidFill>
                <a:ea typeface="HG創英角ｺﾞｼｯｸUB" pitchFamily="49" charset="-128"/>
              </a:rPr>
              <a:t>分子・物質合成プラットフォームにおける利用</a:t>
            </a:r>
            <a:r>
              <a:rPr lang="ja-JP" altLang="en-US" sz="1600" dirty="0">
                <a:solidFill>
                  <a:srgbClr val="000000"/>
                </a:solidFill>
                <a:ea typeface="HG創英角ｺﾞｼｯｸUB" pitchFamily="49" charset="-128"/>
              </a:rPr>
              <a:t>成果</a:t>
            </a:r>
          </a:p>
        </p:txBody>
      </p:sp>
      <p:pic>
        <p:nvPicPr>
          <p:cNvPr id="1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77719" y="0"/>
            <a:ext cx="950913" cy="29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4013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Words>
  <Application>Microsoft Office PowerPoint</Application>
  <PresentationFormat>画面に合わせる (4:3)</PresentationFormat>
  <Paragraphs>15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2014-06-02T05:28:58Z</dcterms:created>
  <dcterms:modified xsi:type="dcterms:W3CDTF">2014-06-02T05:29:13Z</dcterms:modified>
</cp:coreProperties>
</file>